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4" r:id="rId4"/>
    <p:sldId id="303" r:id="rId5"/>
    <p:sldId id="304" r:id="rId6"/>
    <p:sldId id="308" r:id="rId7"/>
    <p:sldId id="279" r:id="rId8"/>
    <p:sldId id="286" r:id="rId9"/>
    <p:sldId id="291" r:id="rId10"/>
    <p:sldId id="292" r:id="rId11"/>
  </p:sldIdLst>
  <p:sldSz cx="9144000" cy="6858000" type="screen4x3"/>
  <p:notesSz cx="7559675" cy="106918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3" autoAdjust="0"/>
    <p:restoredTop sz="94474" autoAdjust="0"/>
  </p:normalViewPr>
  <p:slideViewPr>
    <p:cSldViewPr snapToGrid="0">
      <p:cViewPr varScale="1">
        <p:scale>
          <a:sx n="84" d="100"/>
          <a:sy n="84" d="100"/>
        </p:scale>
        <p:origin x="17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9F517-13D0-4132-9C59-2C63482B23F7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F9571-ACBD-47A5-94E3-6D9D1C130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3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5a12087df81af3_0:notes"/>
          <p:cNvSpPr txBox="1">
            <a:spLocks noGrp="1"/>
          </p:cNvSpPr>
          <p:nvPr>
            <p:ph type="body" idx="1"/>
          </p:nvPr>
        </p:nvSpPr>
        <p:spPr>
          <a:xfrm>
            <a:off x="749318" y="5513293"/>
            <a:ext cx="5994503" cy="522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55a12087df81af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869950"/>
            <a:ext cx="5803900" cy="435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527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9571-ACBD-47A5-94E3-6D9D1C1300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9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0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783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314680" y="6534000"/>
            <a:ext cx="1409760" cy="278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D41FB84-175B-4676-AEF0-B594CCB8A8F7}" type="datetime1">
              <a:rPr lang="ru-RU" sz="1200" b="0" strike="noStrike" spc="-1">
                <a:solidFill>
                  <a:srgbClr val="7091A1"/>
                </a:solidFill>
                <a:latin typeface="Calibri"/>
              </a:rPr>
              <a:pPr>
                <a:lnSpc>
                  <a:spcPct val="100000"/>
                </a:lnSpc>
              </a:pPr>
              <a:t>06.02.2023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7091A1"/>
                </a:solidFill>
                <a:latin typeface="Calibri"/>
              </a:rPr>
              <a:t>Seite </a:t>
            </a:r>
            <a:fld id="{8F387C3B-9726-41CB-9A66-268EA58FC3FB}" type="slidenum">
              <a:rPr lang="ru-RU" sz="1200" b="0" strike="noStrike" spc="-1">
                <a:solidFill>
                  <a:srgbClr val="7091A1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rgtr_ru" TargetMode="External"/><Relationship Id="rId13" Type="http://schemas.openxmlformats.org/officeDocument/2006/relationships/hyperlink" Target="http://www.rgtr.ru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17" Type="http://schemas.openxmlformats.org/officeDocument/2006/relationships/image" Target="../media/image48.png"/><Relationship Id="rId2" Type="http://schemas.openxmlformats.org/officeDocument/2006/relationships/image" Target="../media/image4.jpeg"/><Relationship Id="rId16" Type="http://schemas.openxmlformats.org/officeDocument/2006/relationships/hyperlink" Target="https://cntd.ru/services/bulletin#/journa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5.png"/><Relationship Id="rId5" Type="http://schemas.openxmlformats.org/officeDocument/2006/relationships/image" Target="../media/image41.jpeg"/><Relationship Id="rId15" Type="http://schemas.openxmlformats.org/officeDocument/2006/relationships/hyperlink" Target="https://www.youtube.com/channel/UClyL6upTyKnlDv_HU8uvJ6Q" TargetMode="External"/><Relationship Id="rId10" Type="http://schemas.openxmlformats.org/officeDocument/2006/relationships/hyperlink" Target="https://www.youtube.com/channel/UClyL6upTyKnlDv_HU8uvJ6Q/playlists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gtr.ru/press-tsentr/2143" TargetMode="External"/><Relationship Id="rId13" Type="http://schemas.openxmlformats.org/officeDocument/2006/relationships/hyperlink" Target="http://rgtr.ru/press-tsentr/2192" TargetMode="External"/><Relationship Id="rId18" Type="http://schemas.openxmlformats.org/officeDocument/2006/relationships/image" Target="../media/image37.jpeg"/><Relationship Id="rId3" Type="http://schemas.openxmlformats.org/officeDocument/2006/relationships/hyperlink" Target="http://rgtr.ru/press-tsentr/1875" TargetMode="External"/><Relationship Id="rId7" Type="http://schemas.openxmlformats.org/officeDocument/2006/relationships/hyperlink" Target="http://rgtr.ru/press-tsentr/2111" TargetMode="External"/><Relationship Id="rId12" Type="http://schemas.openxmlformats.org/officeDocument/2006/relationships/hyperlink" Target="http://rgtr.ru/press-tsentr/2186" TargetMode="External"/><Relationship Id="rId17" Type="http://schemas.openxmlformats.org/officeDocument/2006/relationships/image" Target="../media/image36.png"/><Relationship Id="rId2" Type="http://schemas.openxmlformats.org/officeDocument/2006/relationships/image" Target="../media/image34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gtr.ru/press-tsentr/2052" TargetMode="External"/><Relationship Id="rId11" Type="http://schemas.openxmlformats.org/officeDocument/2006/relationships/hyperlink" Target="http://rgtr.ru/press-tsentr/2171" TargetMode="External"/><Relationship Id="rId5" Type="http://schemas.openxmlformats.org/officeDocument/2006/relationships/hyperlink" Target="http://rgtr.ru/press-tsentr/1980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://rgtr.ru/press-tsentr/2161" TargetMode="External"/><Relationship Id="rId19" Type="http://schemas.openxmlformats.org/officeDocument/2006/relationships/image" Target="../media/image38.JPG"/><Relationship Id="rId4" Type="http://schemas.openxmlformats.org/officeDocument/2006/relationships/hyperlink" Target="http://rgtr.ru/press-tsentr/1898" TargetMode="External"/><Relationship Id="rId9" Type="http://schemas.openxmlformats.org/officeDocument/2006/relationships/hyperlink" Target="http://rgtr.ru/press-tsentr/2146" TargetMode="External"/><Relationship Id="rId14" Type="http://schemas.openxmlformats.org/officeDocument/2006/relationships/hyperlink" Target="http://rgtr.ru/meropriyatiya/1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7091A1"/>
                </a:solidFill>
                <a:latin typeface="Calibri"/>
              </a:rPr>
              <a:t>Seite </a:t>
            </a:r>
            <a:fld id="{B47186E1-BB57-40FF-8996-7F8DD518A332}" type="slidenum">
              <a:rPr lang="ru-RU" sz="1200" b="0" strike="noStrike" spc="-1">
                <a:solidFill>
                  <a:srgbClr val="7091A1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85640" y="2753640"/>
            <a:ext cx="8244000" cy="2060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49" dirty="0" smtClean="0">
                <a:solidFill>
                  <a:srgbClr val="C00000"/>
                </a:solidFill>
                <a:latin typeface="Calibri"/>
              </a:rPr>
              <a:t>О </a:t>
            </a:r>
            <a:r>
              <a:rPr lang="ru-RU" sz="3200" b="1" spc="49" dirty="0">
                <a:solidFill>
                  <a:srgbClr val="C00000"/>
                </a:solidFill>
                <a:latin typeface="Calibri"/>
              </a:rPr>
              <a:t>работе Комитета РСПП  </a:t>
            </a:r>
          </a:p>
          <a:p>
            <a:pPr algn="ctr">
              <a:lnSpc>
                <a:spcPct val="100000"/>
              </a:lnSpc>
            </a:pPr>
            <a:r>
              <a:rPr lang="ru-RU" sz="3200" b="1" spc="49" dirty="0">
                <a:solidFill>
                  <a:srgbClr val="C00000"/>
                </a:solidFill>
                <a:latin typeface="Calibri"/>
              </a:rPr>
              <a:t>по промышленной политике </a:t>
            </a:r>
          </a:p>
          <a:p>
            <a:pPr algn="ctr">
              <a:lnSpc>
                <a:spcPct val="100000"/>
              </a:lnSpc>
            </a:pPr>
            <a:r>
              <a:rPr lang="ru-RU" sz="3200" b="1" spc="49" dirty="0">
                <a:solidFill>
                  <a:srgbClr val="C00000"/>
                </a:solidFill>
                <a:latin typeface="Calibri"/>
              </a:rPr>
              <a:t>и техническому регулированию</a:t>
            </a:r>
            <a:endParaRPr lang="ru-RU" sz="3200" spc="-1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49" dirty="0" smtClean="0">
                <a:solidFill>
                  <a:srgbClr val="C00000"/>
                </a:solidFill>
                <a:latin typeface="Calibri"/>
              </a:rPr>
              <a:t>в 2022 году</a:t>
            </a:r>
            <a:endParaRPr lang="ru-RU" sz="3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0" y="5636160"/>
            <a:ext cx="9143640" cy="12459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6040"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0" y="133380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3204"/>
            <a:ext cx="4751884" cy="94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802" y="240160"/>
            <a:ext cx="4713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И</a:t>
            </a: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нформационная работа</a:t>
            </a:r>
            <a:endParaRPr lang="ru-RU" sz="2400" b="1" spc="-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79512" y="4299932"/>
            <a:ext cx="2723355" cy="2422966"/>
            <a:chOff x="611560" y="1419778"/>
            <a:chExt cx="4832703" cy="380942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480" y="1745156"/>
              <a:ext cx="3430593" cy="2389995"/>
            </a:xfrm>
            <a:prstGeom prst="rect">
              <a:avLst/>
            </a:prstGeom>
            <a:noFill/>
            <a:ln w="9525">
              <a:solidFill>
                <a:srgbClr val="52BA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39" y="2159649"/>
              <a:ext cx="4300024" cy="2988332"/>
            </a:xfrm>
            <a:prstGeom prst="rect">
              <a:avLst/>
            </a:prstGeom>
            <a:noFill/>
            <a:ln w="9525">
              <a:solidFill>
                <a:srgbClr val="52BA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" descr="https://storage.kodeks.ru/tm.cloud/media/files/bulletin/te/cov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19778"/>
              <a:ext cx="2682692" cy="3809422"/>
            </a:xfrm>
            <a:prstGeom prst="rect">
              <a:avLst/>
            </a:prstGeom>
            <a:noFill/>
            <a:ln w="76200">
              <a:solidFill>
                <a:srgbClr val="52BA9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b="564"/>
          <a:stretch/>
        </p:blipFill>
        <p:spPr>
          <a:xfrm>
            <a:off x="5220072" y="4509120"/>
            <a:ext cx="1061267" cy="4846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11" y="4965107"/>
            <a:ext cx="1338929" cy="133892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292080" y="6263642"/>
            <a:ext cx="2098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8"/>
              </a:rPr>
              <a:t>Telegram</a:t>
            </a:r>
            <a:r>
              <a:rPr lang="ru-RU" sz="900" dirty="0">
                <a:hlinkClick r:id="" action="ppaction://noaction"/>
              </a:rPr>
              <a:t>-канал - </a:t>
            </a:r>
            <a:r>
              <a:rPr lang="en-US" sz="900" dirty="0" smtClean="0">
                <a:hlinkClick r:id="" action="ppaction://noaction"/>
              </a:rPr>
              <a:t> </a:t>
            </a:r>
          </a:p>
          <a:p>
            <a:r>
              <a:rPr lang="ru-RU" sz="900" dirty="0" smtClean="0">
                <a:hlinkClick r:id="" action="ppaction://noaction"/>
              </a:rPr>
              <a:t>https</a:t>
            </a:r>
            <a:r>
              <a:rPr lang="ru-RU" sz="900" dirty="0">
                <a:hlinkClick r:id="" action="ppaction://noaction"/>
              </a:rPr>
              <a:t>://t.me/rgtr_ru</a:t>
            </a:r>
            <a:r>
              <a:rPr lang="ru-RU" sz="900" dirty="0"/>
              <a:t>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21" y="4960738"/>
            <a:ext cx="1365527" cy="136552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020272" y="6254257"/>
            <a:ext cx="19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u="sng" dirty="0" err="1">
                <a:solidFill>
                  <a:srgbClr val="0070C0"/>
                </a:solidFill>
                <a:hlinkClick r:id="rId10"/>
              </a:rPr>
              <a:t>YouTube</a:t>
            </a:r>
            <a:r>
              <a:rPr lang="en-US" sz="900" u="sng" dirty="0">
                <a:solidFill>
                  <a:srgbClr val="0070C0"/>
                </a:solidFill>
              </a:rPr>
              <a:t>-</a:t>
            </a:r>
            <a:r>
              <a:rPr lang="ru-RU" sz="900" u="sng" dirty="0">
                <a:solidFill>
                  <a:srgbClr val="0070C0"/>
                </a:solidFill>
              </a:rPr>
              <a:t>канал </a:t>
            </a:r>
            <a:r>
              <a:rPr lang="ru-RU" sz="900" u="sng" dirty="0">
                <a:solidFill>
                  <a:srgbClr val="0070C0"/>
                </a:solidFill>
                <a:hlinkClick r:id="rId10"/>
              </a:rPr>
              <a:t>Комитета </a:t>
            </a:r>
            <a:r>
              <a:rPr lang="ru-RU" sz="900" dirty="0">
                <a:hlinkClick r:id="rId10"/>
              </a:rPr>
              <a:t>РСПП по </a:t>
            </a:r>
            <a:r>
              <a:rPr lang="ru-RU" sz="900" dirty="0" err="1">
                <a:hlinkClick r:id="rId10"/>
              </a:rPr>
              <a:t>промполитике</a:t>
            </a:r>
            <a:r>
              <a:rPr lang="ru-RU" sz="900" dirty="0">
                <a:hlinkClick r:id="rId10"/>
              </a:rPr>
              <a:t> и </a:t>
            </a:r>
            <a:r>
              <a:rPr lang="ru-RU" sz="900" dirty="0" err="1">
                <a:hlinkClick r:id="rId10"/>
              </a:rPr>
              <a:t>техрегулированию</a:t>
            </a:r>
            <a:r>
              <a:rPr lang="ru-RU" sz="900" dirty="0"/>
              <a:t> </a:t>
            </a:r>
          </a:p>
        </p:txBody>
      </p:sp>
      <p:pic>
        <p:nvPicPr>
          <p:cNvPr id="27" name="Picture 2" descr="C:\РАБОТА НА КАРАНТИНЕ\Планы, отчеты, презентации\Ежемесячные отчеты\77873-television-show-media-marketing-social-youtube-digit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12" y="4604540"/>
            <a:ext cx="1126343" cy="2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44" y="4975668"/>
            <a:ext cx="1320657" cy="1320657"/>
          </a:xfrm>
          <a:prstGeom prst="rect">
            <a:avLst/>
          </a:prstGeom>
        </p:spPr>
      </p:pic>
      <p:sp>
        <p:nvSpPr>
          <p:cNvPr id="31" name="Заголовок 8"/>
          <p:cNvSpPr txBox="1">
            <a:spLocks/>
          </p:cNvSpPr>
          <p:nvPr/>
        </p:nvSpPr>
        <p:spPr>
          <a:xfrm>
            <a:off x="3563888" y="6327138"/>
            <a:ext cx="1334305" cy="1862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dirty="0">
                <a:latin typeface="+mn-lt"/>
                <a:hlinkClick r:id="rId13"/>
              </a:rPr>
              <a:t>www.RGTR.ru</a:t>
            </a:r>
            <a:r>
              <a:rPr lang="en-US" sz="900" dirty="0">
                <a:latin typeface="+mn-lt"/>
              </a:rPr>
              <a:t> </a:t>
            </a:r>
            <a:endParaRPr lang="ru-RU" sz="900" dirty="0">
              <a:latin typeface="+mn-lt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859"/>
          <a:stretch/>
        </p:blipFill>
        <p:spPr>
          <a:xfrm>
            <a:off x="3275856" y="4509120"/>
            <a:ext cx="977052" cy="52101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147732" y="1047972"/>
            <a:ext cx="5830086" cy="2954655"/>
          </a:xfrm>
          <a:prstGeom prst="rect">
            <a:avLst/>
          </a:prstGeom>
          <a:solidFill>
            <a:srgbClr val="99FF66">
              <a:alpha val="40000"/>
            </a:srgb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defTabSz="554400">
              <a:spcBef>
                <a:spcPts val="600"/>
              </a:spcBef>
            </a:pPr>
            <a:endParaRPr lang="en-US" sz="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6213" defTabSz="554400"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 году Комитетом сделано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230 рассылок, включая 103 проекта НПА.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6213" defTabSz="554400"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Рассылка информации  по вопросам промышленной политики и технического регулирования осуществляется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более чем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4000 адресов. 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о текущей работе оперативно размещается </a:t>
            </a:r>
            <a:r>
              <a:rPr lang="ru-RU" sz="1600" dirty="0">
                <a:solidFill>
                  <a:schemeClr val="tx1"/>
                </a:solidFill>
                <a:hlinkClick r:id="rId13"/>
              </a:rPr>
              <a:t>на сайте Комитета РСПП</a:t>
            </a:r>
            <a:r>
              <a:rPr lang="ru-RU" sz="1600" dirty="0">
                <a:solidFill>
                  <a:schemeClr val="tx1"/>
                </a:solidFill>
              </a:rPr>
              <a:t>  и на каналах в </a:t>
            </a:r>
            <a:r>
              <a:rPr lang="en-US" sz="1600" dirty="0">
                <a:solidFill>
                  <a:schemeClr val="tx1"/>
                </a:solidFill>
                <a:hlinkClick r:id="rId8"/>
              </a:rPr>
              <a:t>Telegram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en-US" sz="1600" dirty="0" err="1">
                <a:solidFill>
                  <a:schemeClr val="tx1"/>
                </a:solidFill>
                <a:hlinkClick r:id="rId15"/>
              </a:rPr>
              <a:t>Youtube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176213" defTabSz="554400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Совместно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с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информационной сетью «ТЕХЭКСПЕРТ</a:t>
            </a:r>
            <a:r>
              <a:rPr lang="ru-RU" sz="1600" dirty="0">
                <a:solidFill>
                  <a:schemeClr val="tx1"/>
                </a:solidFill>
              </a:rPr>
              <a:t>» </a:t>
            </a:r>
            <a:r>
              <a:rPr lang="ru-RU" sz="1600" b="1" dirty="0">
                <a:solidFill>
                  <a:schemeClr val="tx1"/>
                </a:solidFill>
              </a:rPr>
              <a:t>продолжается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hlinkClick r:id="rId16"/>
              </a:rPr>
              <a:t>выпуск </a:t>
            </a:r>
            <a:r>
              <a:rPr lang="ru-RU" sz="1600" dirty="0">
                <a:solidFill>
                  <a:schemeClr val="tx1"/>
                </a:solidFill>
                <a:hlinkClick r:id="rId16"/>
              </a:rPr>
              <a:t>бюллетеня «Техническое регулирование в России</a:t>
            </a:r>
            <a:r>
              <a:rPr lang="ru-RU" sz="1600" dirty="0" smtClean="0">
                <a:solidFill>
                  <a:schemeClr val="tx1"/>
                </a:solidFill>
                <a:hlinkClick r:id="rId16"/>
              </a:rPr>
              <a:t>»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176213" defTabSz="554400">
              <a:spcBef>
                <a:spcPts val="600"/>
              </a:spcBef>
            </a:pPr>
            <a:endParaRPr lang="ru-RU" sz="400" dirty="0"/>
          </a:p>
        </p:txBody>
      </p:sp>
      <p:pic>
        <p:nvPicPr>
          <p:cNvPr id="35" name="Picture 2" descr="C:\Users\klyubanovain\Desktop\в отчет фото\загрузка (2)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40384"/>
          <a:stretch/>
        </p:blipFill>
        <p:spPr bwMode="auto">
          <a:xfrm>
            <a:off x="179512" y="1100687"/>
            <a:ext cx="2882882" cy="290194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54405" y="64984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10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"/>
          <p:cNvSpPr txBox="1">
            <a:spLocks noGrp="1"/>
          </p:cNvSpPr>
          <p:nvPr>
            <p:ph type="title"/>
          </p:nvPr>
        </p:nvSpPr>
        <p:spPr>
          <a:xfrm>
            <a:off x="539601" y="337035"/>
            <a:ext cx="5263193" cy="4778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198" tIns="31091" rIns="62198" bIns="31091" rtlCol="0" anchor="ctr" anchorCtr="0">
            <a:noAutofit/>
          </a:bodyPr>
          <a:lstStyle/>
          <a:p>
            <a:pPr algn="l">
              <a:buClr>
                <a:srgbClr val="953734"/>
              </a:buClr>
              <a:buSzPts val="2400"/>
            </a:pPr>
            <a:r>
              <a:rPr lang="ru-RU" b="1" dirty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ЗАДАЧИ КОМИТЕТА РСПП ПО ПРОМЫШЛЕННОЙ ПОЛИТИКЕ И ТЕХНИЧЕСКОМУ РЕГУЛИРОВАНИЮ</a:t>
            </a:r>
            <a:endParaRPr lang="ru-RU" b="1" dirty="0">
              <a:solidFill>
                <a:srgbClr val="9537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2638128" y="2842726"/>
            <a:ext cx="6048672" cy="286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98" tIns="31091" rIns="62198" bIns="31091" anchor="t" anchorCtr="0">
            <a:noAutofit/>
          </a:bodyPr>
          <a:lstStyle/>
          <a:p>
            <a:pPr algn="just">
              <a:lnSpc>
                <a:spcPct val="130000"/>
              </a:lnSpc>
              <a:buClr>
                <a:srgbClr val="002060"/>
              </a:buClr>
              <a:buSzPts val="1800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ОСНОВНЫЕ ЗАДАЧИ:</a:t>
            </a:r>
          </a:p>
          <a:p>
            <a:pPr marL="194403" indent="-194403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Участие в разработке нормативных правовых актов в по вопросам промышленной политики и технического регулирования.</a:t>
            </a:r>
            <a:endParaRPr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57175" indent="-257175" algn="just">
              <a:lnSpc>
                <a:spcPct val="130000"/>
              </a:lnSpc>
              <a:spcBef>
                <a:spcPts val="24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Выработка консолидированного мнения промышленности и бизнеса. </a:t>
            </a:r>
          </a:p>
          <a:p>
            <a:pPr marL="257175" indent="-257175" algn="just">
              <a:lnSpc>
                <a:spcPct val="130000"/>
              </a:lnSpc>
              <a:spcBef>
                <a:spcPts val="24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Обеспечение  взаимодействия промышленных ассоциаций с органами государственной власти.</a:t>
            </a:r>
          </a:p>
          <a:p>
            <a:pPr marL="257175" indent="-257175" algn="just">
              <a:lnSpc>
                <a:spcPct val="130000"/>
              </a:lnSpc>
              <a:spcBef>
                <a:spcPts val="24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Расширение международного сотрудничества в области технического регулирования и стандартизации. </a:t>
            </a:r>
          </a:p>
        </p:txBody>
      </p:sp>
      <p:sp>
        <p:nvSpPr>
          <p:cNvPr id="289" name="Google Shape;289;p1"/>
          <p:cNvSpPr/>
          <p:nvPr/>
        </p:nvSpPr>
        <p:spPr>
          <a:xfrm>
            <a:off x="539602" y="4347102"/>
            <a:ext cx="1926164" cy="1080121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600"/>
            </a:pPr>
            <a:endParaRPr sz="408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80000"/>
              </a:lnSpc>
              <a:spcBef>
                <a:spcPts val="245"/>
              </a:spcBef>
              <a:buClr>
                <a:schemeClr val="accent2"/>
              </a:buClr>
              <a:buSzPts val="1800"/>
            </a:pPr>
            <a:r>
              <a:rPr lang="ru-RU" sz="1225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Д.А. ПУМПЯНСКИЙ</a:t>
            </a:r>
            <a:endParaRPr sz="95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36"/>
              </a:spcBef>
              <a:buClr>
                <a:schemeClr val="accent2"/>
              </a:buClr>
              <a:buSzPts val="1400"/>
            </a:pPr>
            <a:r>
              <a:rPr lang="ru-RU" sz="1125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Член Бюро Правления РСПП, </a:t>
            </a:r>
          </a:p>
          <a:p>
            <a:pPr algn="ctr">
              <a:lnSpc>
                <a:spcPct val="80000"/>
              </a:lnSpc>
              <a:spcBef>
                <a:spcPts val="136"/>
              </a:spcBef>
              <a:buClr>
                <a:schemeClr val="accent2"/>
              </a:buClr>
              <a:buSzPts val="1400"/>
            </a:pPr>
            <a:r>
              <a:rPr lang="ru-RU" sz="1125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Вице-президент РСПП,</a:t>
            </a:r>
            <a:endParaRPr sz="11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36"/>
              </a:spcBef>
              <a:buClr>
                <a:schemeClr val="accent2"/>
              </a:buClr>
              <a:buSzPts val="1400"/>
            </a:pPr>
            <a:r>
              <a:rPr lang="ru-RU" sz="1125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Сопредседатель Комитета РСПП</a:t>
            </a:r>
          </a:p>
        </p:txBody>
      </p:sp>
      <p:sp>
        <p:nvSpPr>
          <p:cNvPr id="290" name="Google Shape;290;p1"/>
          <p:cNvSpPr/>
          <p:nvPr/>
        </p:nvSpPr>
        <p:spPr>
          <a:xfrm>
            <a:off x="3385623" y="1735706"/>
            <a:ext cx="5128815" cy="8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98" tIns="31091" rIns="62198" bIns="31091" anchor="t" anchorCtr="0">
            <a:no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ru-RU" sz="165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 работе Комитета РСПП принимает участие </a:t>
            </a:r>
          </a:p>
          <a:p>
            <a:pPr algn="ctr">
              <a:buClr>
                <a:srgbClr val="000000"/>
              </a:buClr>
              <a:buSzPts val="2200"/>
            </a:pP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более 3000 экспертов </a:t>
            </a:r>
            <a:r>
              <a:rPr lang="ru-RU" sz="165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из всех отраслей промышленности</a:t>
            </a:r>
            <a:endParaRPr sz="1497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0" y="1021139"/>
            <a:ext cx="9144000" cy="10218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877" y="282173"/>
            <a:ext cx="2564923" cy="5122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1" y="2385351"/>
            <a:ext cx="1926165" cy="19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34551"/>
            <a:ext cx="601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Аналитическая работа Комитета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в 20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2 году 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gtr.ru/data/events/2022/%D0%97%D1%83%D0%B1%D0%B8%D1%85_%D0%B8%D0%BC%D0%BF%D0%BE%D1%80%D1%82%D0%BE%D0%B7%D0%B0%D0%BC%D0%B5%D1%89%D0%B5%D0%BD%D0%B8%D0%B5/%D1%84%D0%BE%D1%82%D0%BE/R_3_6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575" y="2735065"/>
            <a:ext cx="6593831" cy="4069199"/>
          </a:xfrm>
          <a:prstGeom prst="roundRect">
            <a:avLst/>
          </a:prstGeom>
          <a:solidFill>
            <a:srgbClr val="99FF66">
              <a:alpha val="50000"/>
            </a:srgbClr>
          </a:solidFill>
          <a:ln w="762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От экспертов Комитета получено более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 отзывов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по проектам документов.</a:t>
            </a: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Подготовлены заключения 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103 НПА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Представители Комитета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более 110 раз выступили с докладами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и сообщениями на конференциях, семинарах и совещаниях различного уровня.</a:t>
            </a: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В средствах массовой информации опубликовано </a:t>
            </a:r>
          </a:p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16 статей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Комитета.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8850" y="6444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076" y="949813"/>
            <a:ext cx="2261812" cy="137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979" y="5483070"/>
            <a:ext cx="2267909" cy="1304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964" y="3971131"/>
            <a:ext cx="2251959" cy="15119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980" y="2327628"/>
            <a:ext cx="2276944" cy="1643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82" y="962692"/>
            <a:ext cx="2871582" cy="1715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070" y="962692"/>
            <a:ext cx="2849970" cy="1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69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13538" y="1321751"/>
            <a:ext cx="8424936" cy="4537520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9727" y="1239876"/>
            <a:ext cx="8424936" cy="81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120"/>
            <a:endParaRPr lang="ru-RU" sz="844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5926" y="210745"/>
            <a:ext cx="6372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для промышленности и бизнеса 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санкций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0936" y="2078850"/>
            <a:ext cx="8111328" cy="379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38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just"/>
            <a:endParaRPr lang="ru-RU" sz="7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Запрет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продаж стандартов США и ЕС</a:t>
            </a:r>
          </a:p>
          <a:p>
            <a:pPr marL="192881" indent="-192881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Иностранные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органы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сертификации аннулировали свои сертификаты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r>
              <a:rPr lang="ru-RU" b="1">
                <a:solidFill>
                  <a:srgbClr val="002060"/>
                </a:solidFill>
                <a:latin typeface="Franklin Gothic Medium" panose="020B0603020102020204" pitchFamily="34" charset="0"/>
              </a:rPr>
              <a:t>Иностранные </a:t>
            </a:r>
            <a:r>
              <a:rPr lang="ru-RU" b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органы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отказали </a:t>
            </a:r>
            <a:r>
              <a:rPr lang="ru-RU" b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поверке/калибровке СИ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Отказ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 проведении инспекционного контроля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Комитет РСПП с 02.03.2022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осуществлял 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сбор вопросов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 работал совместно с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Минпромторгом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Росстандартом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ФСА, ЕЭК 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  мерам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поддержки промышленности и бизнеса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4057" y="426030"/>
            <a:ext cx="1898207" cy="46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76" y="2078850"/>
            <a:ext cx="772735" cy="841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50" y="2116625"/>
            <a:ext cx="1133929" cy="654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50" y="1904255"/>
            <a:ext cx="1440305" cy="841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242" y="1963853"/>
            <a:ext cx="941914" cy="806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217" y="3095372"/>
            <a:ext cx="986652" cy="75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103" y="2958822"/>
            <a:ext cx="973429" cy="753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261" y="3014945"/>
            <a:ext cx="1277450" cy="8074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31209">
            <a:off x="5860951" y="2068675"/>
            <a:ext cx="1657071" cy="1892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3458" y="1489493"/>
            <a:ext cx="907260" cy="620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2280" y="1559620"/>
            <a:ext cx="2525729" cy="4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250020"/>
            <a:ext cx="9144000" cy="1203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340" defTabSz="514350"/>
            <a:endParaRPr lang="ru-RU" sz="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3508" y="310424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Преодоление последствий санкций.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Стандартизация</a:t>
            </a:r>
          </a:p>
        </p:txBody>
      </p:sp>
      <p:pic>
        <p:nvPicPr>
          <p:cNvPr id="7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9789" y="497556"/>
            <a:ext cx="2146739" cy="64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48853" y="1711528"/>
            <a:ext cx="574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использования зарубежных стандартов в различных отраслях промышленности с целью их замены на российские аналоги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8853" y="3878903"/>
            <a:ext cx="573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Ускоренная разработка и принятие ГОСТ, ГОСТ Р на базе используемых зарубежных стандартов, доступ к которым ограничен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856" y="4851011"/>
            <a:ext cx="571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Согласование использования ГОСТ, ГОСТ Р взамен иностранных с потребителями продукции в странах СНГ и других дружественных странах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376028" y="2648990"/>
            <a:ext cx="5610963" cy="105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344158" y="4821174"/>
            <a:ext cx="5612390" cy="1198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8" y="3350245"/>
            <a:ext cx="2133845" cy="1305540"/>
          </a:xfrm>
          <a:prstGeom prst="rect">
            <a:avLst/>
          </a:prstGeom>
        </p:spPr>
      </p:pic>
      <p:pic>
        <p:nvPicPr>
          <p:cNvPr id="1026" name="Picture 2" descr="Введены в действие новые ГОСТы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6" y="4614628"/>
            <a:ext cx="1742447" cy="10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138" y="2018380"/>
            <a:ext cx="741134" cy="5511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08" y="1940539"/>
            <a:ext cx="1008047" cy="6344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71" y="2659490"/>
            <a:ext cx="706436" cy="6050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75856" y="2618910"/>
            <a:ext cx="572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новых версий спецификаций API и других зарубежных стандартов через другие страны (например, в странах ЕАЭС) через распространителей стандартов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347074" y="3807042"/>
            <a:ext cx="5650622" cy="442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ustomShape 3"/>
          <p:cNvSpPr/>
          <p:nvPr/>
        </p:nvSpPr>
        <p:spPr>
          <a:xfrm>
            <a:off x="545200" y="445418"/>
            <a:ext cx="5881584" cy="714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67500" tIns="33750" rIns="67500" bIns="33750">
            <a:spAutoFit/>
          </a:bodyPr>
          <a:lstStyle/>
          <a:p>
            <a:pPr algn="ctr" defTabSz="685800"/>
            <a:r>
              <a:rPr lang="ru-RU" sz="21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ПОДПИСАНИЕ СОГЛАШЕНИЯ О СОТРУДНИЧЕСТВЕ МГС-РСПП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8" y="3391697"/>
            <a:ext cx="3558789" cy="250666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15916" y="3429000"/>
            <a:ext cx="5221737" cy="2469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ru-RU" sz="2100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13.07.2022 в рамках Юбилейного заседания МГС подписано </a:t>
            </a:r>
            <a:r>
              <a:rPr lang="ru-RU" sz="21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Соглашение о сотрудничестве</a:t>
            </a:r>
            <a:r>
              <a:rPr lang="ru-RU" sz="21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между Комитетом РСПП и Межгосударственным советом по стандартизации, метрологии и сертификации.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7" y="1764983"/>
            <a:ext cx="3534131" cy="1443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1749188"/>
            <a:ext cx="5221738" cy="1653345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DF6715A2-ED99-85F8-4355-4E78C2B35707}"/>
              </a:ext>
            </a:extLst>
          </p:cNvPr>
          <p:cNvGrpSpPr/>
          <p:nvPr/>
        </p:nvGrpSpPr>
        <p:grpSpPr>
          <a:xfrm>
            <a:off x="112357" y="1245059"/>
            <a:ext cx="9144000" cy="196516"/>
            <a:chOff x="1222238" y="810389"/>
            <a:chExt cx="7628255" cy="19431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743B3917-A147-85AF-7DC1-081DD1365E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2238" y="810389"/>
              <a:ext cx="7627638" cy="194241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6147643F-2670-9C3B-DB09-43C3A52606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0347" y="826007"/>
              <a:ext cx="7555992" cy="12192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C4B4550-1D72-208A-0202-0B10D8FA69A0}"/>
                </a:ext>
              </a:extLst>
            </p:cNvPr>
            <p:cNvSpPr/>
            <p:nvPr/>
          </p:nvSpPr>
          <p:spPr>
            <a:xfrm>
              <a:off x="1260347" y="826007"/>
              <a:ext cx="7556500" cy="121920"/>
            </a:xfrm>
            <a:custGeom>
              <a:avLst/>
              <a:gdLst/>
              <a:ahLst/>
              <a:cxnLst/>
              <a:rect l="l" t="t" r="r" b="b"/>
              <a:pathLst>
                <a:path w="7556500" h="121919">
                  <a:moveTo>
                    <a:pt x="0" y="121920"/>
                  </a:moveTo>
                  <a:lnTo>
                    <a:pt x="7555992" y="121920"/>
                  </a:lnTo>
                  <a:lnTo>
                    <a:pt x="7555992" y="0"/>
                  </a:lnTo>
                  <a:lnTo>
                    <a:pt x="0" y="0"/>
                  </a:lnTo>
                  <a:lnTo>
                    <a:pt x="0" y="12192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pic>
        <p:nvPicPr>
          <p:cNvPr id="14" name="object 7">
            <a:extLst>
              <a:ext uri="{FF2B5EF4-FFF2-40B4-BE49-F238E27FC236}">
                <a16:creationId xmlns:a16="http://schemas.microsoft.com/office/drawing/2014/main" id="{6C7F0BDA-D483-CD7C-DBF1-B33F296285B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2267" y="494703"/>
            <a:ext cx="2347370" cy="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748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 rot="5400000">
            <a:off x="2283377" y="1064172"/>
            <a:ext cx="1926956" cy="6316409"/>
          </a:xfrm>
          <a:prstGeom prst="round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5142810" y="1388445"/>
            <a:ext cx="1958541" cy="6043118"/>
          </a:xfrm>
          <a:prstGeom prst="round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CustomShape 2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395640" y="260640"/>
            <a:ext cx="540049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Взаимодействие в рамках ЕАЭС</a:t>
            </a:r>
            <a:endParaRPr lang="ru-RU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9" y="123313"/>
            <a:ext cx="3064908" cy="6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77821" y="63941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6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460375" y="1124788"/>
            <a:ext cx="7405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Участие в работе подкомитетов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000" b="1" spc="-1" dirty="0">
                <a:solidFill>
                  <a:srgbClr val="002060"/>
                </a:solidFill>
                <a:latin typeface="Calibri"/>
              </a:rPr>
              <a:t>Консультативного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комитета ЕЭК: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1830738" y="3393965"/>
            <a:ext cx="7313262" cy="194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Ключевые проекты ЕЭК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, по которым подготовлены заключения:</a:t>
            </a:r>
          </a:p>
          <a:p>
            <a:pPr algn="just" defTabSz="179388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- Порядок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координации работ по стандартизации в рамках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ЕАЭС;</a:t>
            </a:r>
          </a:p>
          <a:p>
            <a:pPr algn="just" defTabSz="179388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- Концепция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создания Евразийской системы обеспечения качества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продукции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;</a:t>
            </a:r>
            <a:endParaRPr lang="ru-RU" sz="2000" spc="-1" dirty="0" smtClean="0">
              <a:solidFill>
                <a:srgbClr val="002060"/>
              </a:solidFill>
              <a:latin typeface="Calibri"/>
            </a:endParaRPr>
          </a:p>
          <a:p>
            <a:pPr algn="just" defTabSz="179388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- Порядок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проведения оценки научно-технического уровня ТР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ЕАЭС.</a:t>
            </a:r>
            <a:endParaRPr lang="ru-RU" sz="2000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122" name="Picture 2" descr="https://files.sitekit.kz/e9/86/e9867622-eeec-48c9-a581-d8e1af0edb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60" y="3136067"/>
            <a:ext cx="2025552" cy="20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92" y="1102910"/>
            <a:ext cx="8996975" cy="20877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2088793" y="5571884"/>
            <a:ext cx="6330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>
                <a:solidFill>
                  <a:srgbClr val="002060"/>
                </a:solidFill>
                <a:latin typeface="Calibri"/>
              </a:rPr>
              <a:t>В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составе Делового совета ЕАЭС планируется создать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Комитет по техническому регулированию.</a:t>
            </a:r>
          </a:p>
          <a:p>
            <a:pPr algn="just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Предложения по созданию Комитета обсуждаются со странами ЕАЭС.</a:t>
            </a:r>
          </a:p>
        </p:txBody>
      </p:sp>
      <p:pic>
        <p:nvPicPr>
          <p:cNvPr id="1026" name="Picture 2" descr="https://storage.myseldon.com/yugo/100_A13061FAC64295FDA561FDE93814D3B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2" y="5465504"/>
            <a:ext cx="1378568" cy="11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55575" y="5278440"/>
            <a:ext cx="1635125" cy="14850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2719817" y="1489686"/>
            <a:ext cx="649671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в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области обеспечения единства измерений;</a:t>
            </a:r>
            <a:endParaRPr lang="ru-RU" sz="1900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по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вопросам технического регулирования в строительстве​</a:t>
            </a:r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;</a:t>
            </a: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в области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государственного контроля (надзора</a:t>
            </a:r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); </a:t>
            </a: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в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области аккредитации и оценки </a:t>
            </a:r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соответствия;</a:t>
            </a: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по стандартизации.</a:t>
            </a:r>
            <a:endParaRPr lang="ru-RU" sz="1900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2" name="Picture 2" descr="https://eec.eaeunion.org/upload/resize_cache/iblock/bdb/314_214_2/Foto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0074"/>
            <a:ext cx="2486905" cy="14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75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6621" y="2390070"/>
            <a:ext cx="6138845" cy="3074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CustomShape 1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9" y="123313"/>
            <a:ext cx="3064908" cy="6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 rot="16200000">
            <a:off x="5703717" y="3813300"/>
            <a:ext cx="1255680" cy="4772212"/>
          </a:xfrm>
          <a:prstGeom prst="round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717661" y="64114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2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76621" y="984647"/>
            <a:ext cx="596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Подписана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вторая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Дорожная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по взаимодействию РСПП и Минстроя России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сфере технического регулирования и совершенствования нормативной базы в строительстве на 2022-2023 гг.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36" y="2052770"/>
            <a:ext cx="2678525" cy="185077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5" name="Picture 2" descr="http://rgtr.ru/data/news/%D0%A0%D0%A1%D0%9F%D0%9F_%D0%9C%D0%B8%D0%BD%D1%81%D1%82%D1%80%D0%BE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" y="3967936"/>
            <a:ext cx="2659849" cy="14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074063" y="2390069"/>
            <a:ext cx="603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учетом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предложений: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принята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 развития строительной отрасли и ЖКХ РФ до 2030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года; 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азработана первая редакция ТР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ЕАЭС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«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безопасности строительных материалов и изделий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утверждена и реализуется программа по увеличению применения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стали в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строительстве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9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дорабатывается порядок разработки Сводов правил.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3065153" y="4788434"/>
            <a:ext cx="59439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проектов зданий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металлическом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каркасе принято Минстроем России в качестве  типовых.</a:t>
            </a:r>
            <a:endParaRPr lang="ru-RU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240563" y="55040"/>
            <a:ext cx="571611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Реализация дорожной карты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РСПП-Минстрой России</a:t>
            </a:r>
            <a:endParaRPr lang="ru-RU" sz="2400" b="1" spc="-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2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tmk-group.ru/storage/news/3689/20210603-tmk-pumpyanskii-pm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37076" y="3965088"/>
            <a:ext cx="2278396" cy="15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20578"/>
            <a:ext cx="601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М</a:t>
            </a: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ероприятия </a:t>
            </a:r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К</a:t>
            </a: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омитета в 20</a:t>
            </a:r>
            <a:r>
              <a:rPr lang="en-US" sz="2400" b="1" spc="-1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2 году</a:t>
            </a:r>
            <a:endParaRPr lang="ru-RU" sz="2400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46895"/>
              </p:ext>
            </p:extLst>
          </p:nvPr>
        </p:nvGraphicFramePr>
        <p:xfrm>
          <a:off x="460375" y="2136072"/>
          <a:ext cx="6271865" cy="46499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2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1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Событие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646" marR="6364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Ссылка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на 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тчет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646" marR="6364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Совместное заседание с Комитетом ТПП РФ по техническому регулированию, стандартизации и качеству продукции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3"/>
                        </a:rPr>
                        <a:t>http://</a:t>
                      </a:r>
                      <a:r>
                        <a:rPr lang="ru-RU" sz="800" u="sng" dirty="0" smtClean="0">
                          <a:effectLst/>
                          <a:hlinkClick r:id="rId3"/>
                        </a:rPr>
                        <a:t>rgtr.ru/press-tsentr/1875</a:t>
                      </a:r>
                      <a:r>
                        <a:rPr lang="ru-RU" sz="800" u="sng" baseline="0" dirty="0" smtClean="0">
                          <a:effectLst/>
                        </a:rPr>
                        <a:t> </a:t>
                      </a:r>
                      <a:endParaRPr lang="ru-RU" sz="800" b="0" u="sng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Онлайн-конференция «Неделя «Техэксперт»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4"/>
                        </a:rPr>
                        <a:t>http://</a:t>
                      </a:r>
                      <a:r>
                        <a:rPr lang="ru-RU" sz="800" u="sng" dirty="0" smtClean="0">
                          <a:effectLst/>
                          <a:hlinkClick r:id="rId4"/>
                        </a:rPr>
                        <a:t>rgtr.ru/press-tsentr/1898</a:t>
                      </a:r>
                      <a:r>
                        <a:rPr lang="ru-RU" sz="800" u="sng" baseline="0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Конференция «Метрология на службе качества – 2022»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5"/>
                        </a:rPr>
                        <a:t>http://</a:t>
                      </a:r>
                      <a:r>
                        <a:rPr lang="ru-RU" sz="800" u="sng" dirty="0" smtClean="0">
                          <a:effectLst/>
                          <a:hlinkClick r:id="rId5"/>
                        </a:rPr>
                        <a:t>rgtr.ru/press-tsentr/1980</a:t>
                      </a:r>
                      <a:r>
                        <a:rPr lang="ru-RU" sz="800" u="sng" baseline="0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Сессия по вопросам технического нормирования в строительстве в рамках форума «ИННОПРОМ»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6"/>
                        </a:rPr>
                        <a:t>http://</a:t>
                      </a:r>
                      <a:r>
                        <a:rPr lang="ru-RU" sz="800" u="sng" dirty="0" smtClean="0">
                          <a:effectLst/>
                          <a:hlinkClick r:id="rId6"/>
                        </a:rPr>
                        <a:t>rgtr.ru/press-tsentr/2052</a:t>
                      </a:r>
                      <a:r>
                        <a:rPr lang="ru-RU" sz="800" u="sng" baseline="0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Конференция «</a:t>
                      </a:r>
                      <a:r>
                        <a:rPr lang="ru-RU" sz="1100" b="0" dirty="0" err="1" smtClean="0">
                          <a:effectLst/>
                        </a:rPr>
                        <a:t>Импортозамещение</a:t>
                      </a:r>
                      <a:r>
                        <a:rPr lang="ru-RU" sz="1100" b="0" dirty="0" smtClean="0">
                          <a:effectLst/>
                        </a:rPr>
                        <a:t> материалов, оборудования и технологий в области общегражданского и транспортного строительства»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7"/>
                        </a:rPr>
                        <a:t>http://</a:t>
                      </a:r>
                      <a:r>
                        <a:rPr lang="ru-RU" sz="800" u="sng" dirty="0" smtClean="0">
                          <a:effectLst/>
                          <a:hlinkClick r:id="rId7"/>
                        </a:rPr>
                        <a:t>rgtr.ru/press-tsentr/2111</a:t>
                      </a:r>
                      <a:r>
                        <a:rPr lang="ru-RU" sz="800" u="sng" baseline="0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Сессии в рамках форума «Российская неделя стандартизации»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effectLst/>
                          <a:hlinkClick r:id="rId8"/>
                        </a:rPr>
                        <a:t>http://rgtr.ru/press-tsentr/214</a:t>
                      </a:r>
                      <a:r>
                        <a:rPr lang="ru-RU" sz="800" u="sng" dirty="0" smtClean="0">
                          <a:effectLst/>
                          <a:hlinkClick r:id="rId8"/>
                        </a:rPr>
                        <a:t>3</a:t>
                      </a:r>
                      <a:r>
                        <a:rPr lang="ru-RU" sz="800" u="sng" baseline="0" dirty="0" smtClean="0">
                          <a:effectLst/>
                        </a:rPr>
                        <a:t> </a:t>
                      </a:r>
                      <a:r>
                        <a:rPr lang="ru-RU" sz="800" u="sng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hlinkClick r:id="rId9"/>
                        </a:rPr>
                        <a:t>http://rgtr.ru/press-tsentr/2146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Конференция «Национальные концепции качества: подготовка кадров для цифровой трансформации промышленности и экономики»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hlinkClick r:id="rId10"/>
                        </a:rPr>
                        <a:t>http://rgtr.ru/press-tsentr/2161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Конференция «НЕФТЕГАЗСТАНДАРТ – 2022»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effectLst/>
                          <a:hlinkClick r:id="rId11"/>
                        </a:rPr>
                        <a:t>http://rgtr.ru/press-tsentr/2171</a:t>
                      </a:r>
                      <a:r>
                        <a:rPr lang="ru-RU" sz="800" u="sng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Сессия «Стандартизация как инструмент решения вопросов импортозамещения» в рамках форума «Российский промышленник» 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effectLst/>
                          <a:hlinkClick r:id="rId12"/>
                        </a:rPr>
                        <a:t>http://rgtr.ru/press-tsentr/2186</a:t>
                      </a:r>
                      <a:r>
                        <a:rPr lang="ru-RU" sz="800" u="sng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Конференция «ЧЕРМЕТСТАНДАРТ – 2022»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hlinkClick r:id="rId13"/>
                        </a:rPr>
                        <a:t>http://rgtr.ru/press-tsentr/2192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</a:rPr>
                        <a:t>Совместное заседание</a:t>
                      </a:r>
                      <a:r>
                        <a:rPr lang="ru-RU" sz="1100" b="0" baseline="0" dirty="0" smtClean="0">
                          <a:effectLst/>
                        </a:rPr>
                        <a:t> </a:t>
                      </a:r>
                      <a:r>
                        <a:rPr lang="ru-RU" sz="1100" b="0" dirty="0" smtClean="0">
                          <a:effectLst/>
                        </a:rPr>
                        <a:t>с Комитетом РСПП по разрешительной и контрольно-надзорной деятельности</a:t>
                      </a:r>
                      <a:r>
                        <a:rPr lang="ru-RU" sz="1100" b="0" baseline="0" dirty="0" smtClean="0">
                          <a:effectLst/>
                        </a:rPr>
                        <a:t> и </a:t>
                      </a:r>
                      <a:r>
                        <a:rPr lang="ru-RU" sz="1100" b="0" dirty="0" smtClean="0">
                          <a:effectLst/>
                        </a:rPr>
                        <a:t>Комитетом ТПП РФ по техническому регулированию, стандартизации и качеству продукции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hlinkClick r:id="rId14"/>
                        </a:rPr>
                        <a:t>http://rgtr.ru/meropriyatiya/140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yubanovain\Desktop\в отчет фото\загрузка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8564" b="50000"/>
          <a:stretch/>
        </p:blipFill>
        <p:spPr bwMode="auto">
          <a:xfrm>
            <a:off x="6862916" y="2294392"/>
            <a:ext cx="2281084" cy="9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yubanovain\Desktop\в отчет фото\2a13bfdb-091e-4a77-b04b-3c996bcee39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37" y="3188560"/>
            <a:ext cx="2341415" cy="7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yubanovain\Desktop\в отчет фото\ан-ан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5992" r="-978" b="17200"/>
          <a:stretch/>
        </p:blipFill>
        <p:spPr bwMode="auto">
          <a:xfrm>
            <a:off x="6811237" y="5344987"/>
            <a:ext cx="2330075" cy="13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gtr.ru/data/events/2022/%D0%97%D1%83%D0%B1%D0%B8%D1%85_%D0%B8%D0%BC%D0%BF%D0%BE%D1%80%D1%82%D0%BE%D0%B7%D0%B0%D0%BC%D0%B5%D1%89%D0%B5%D0%BD%D0%B8%D0%B5/%D1%84%D0%BE%D1%82%D0%BE/R_3_6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409" y="982703"/>
            <a:ext cx="6593831" cy="1123712"/>
          </a:xfrm>
          <a:prstGeom prst="roundRect">
            <a:avLst/>
          </a:prstGeom>
          <a:solidFill>
            <a:srgbClr val="99FF66">
              <a:alpha val="50000"/>
            </a:srgbClr>
          </a:solidFill>
          <a:ln w="762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54400">
              <a:spcBef>
                <a:spcPts val="6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В течение года представители комитета организовали и стали </a:t>
            </a:r>
            <a:r>
              <a:rPr lang="ru-RU" sz="1500" dirty="0" err="1" smtClean="0">
                <a:solidFill>
                  <a:schemeClr val="tx1"/>
                </a:solidFill>
              </a:rPr>
              <a:t>соорганизаторами</a:t>
            </a:r>
            <a:r>
              <a:rPr lang="ru-RU" sz="1500" dirty="0" smtClean="0">
                <a:solidFill>
                  <a:schemeClr val="tx1"/>
                </a:solidFill>
              </a:rPr>
              <a:t> более </a:t>
            </a:r>
            <a:r>
              <a:rPr lang="ru-RU" sz="1500" b="1" dirty="0" smtClean="0">
                <a:solidFill>
                  <a:schemeClr val="tx1"/>
                </a:solidFill>
              </a:rPr>
              <a:t>10 </a:t>
            </a:r>
            <a:r>
              <a:rPr lang="ru-RU" sz="1500" dirty="0" smtClean="0">
                <a:solidFill>
                  <a:schemeClr val="tx1"/>
                </a:solidFill>
              </a:rPr>
              <a:t> мероприятий, а также  более </a:t>
            </a:r>
            <a:r>
              <a:rPr lang="ru-RU" sz="1500" b="1" dirty="0" smtClean="0">
                <a:solidFill>
                  <a:schemeClr val="tx1"/>
                </a:solidFill>
              </a:rPr>
              <a:t>110</a:t>
            </a:r>
            <a:r>
              <a:rPr lang="ru-RU" sz="1500" dirty="0" smtClean="0">
                <a:solidFill>
                  <a:schemeClr val="tx1"/>
                </a:solidFill>
              </a:rPr>
              <a:t> раз выступили с докладами и сообщениями на партнерских конференциях, семинарах и совещаниях различного уровня.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68" y="1011282"/>
            <a:ext cx="2281084" cy="128311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89204"/>
              </p:ext>
            </p:extLst>
          </p:nvPr>
        </p:nvGraphicFramePr>
        <p:xfrm>
          <a:off x="155576" y="2136072"/>
          <a:ext cx="313132" cy="46513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17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646" marR="6364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10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11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3646" marR="6364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18850" y="6444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073204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823</Words>
  <Application>Microsoft Office PowerPoint</Application>
  <PresentationFormat>Экран (4:3)</PresentationFormat>
  <Paragraphs>130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DejaVu Sans</vt:lpstr>
      <vt:lpstr>Franklin Gothic Book</vt:lpstr>
      <vt:lpstr>Franklin Gothic Medium</vt:lpstr>
      <vt:lpstr>Symbol</vt:lpstr>
      <vt:lpstr>Tahoma</vt:lpstr>
      <vt:lpstr>Times New Roman</vt:lpstr>
      <vt:lpstr>Wingdings</vt:lpstr>
      <vt:lpstr>Office Theme</vt:lpstr>
      <vt:lpstr>Презентация PowerPoint</vt:lpstr>
      <vt:lpstr>ЗАДАЧИ КОМИТЕТА РСПП ПО ПРОМЫШЛЕННОЙ ПОЛИТИКЕ И ТЕХНИЧЕСКОМУ РЕГУЛИРОВАНИЮ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Демаков Игорь Леонидович</dc:creator>
  <cp:lastModifiedBy>Лоцманов Андрей Николаевич</cp:lastModifiedBy>
  <cp:revision>259</cp:revision>
  <dcterms:modified xsi:type="dcterms:W3CDTF">2023-02-06T11:39:54Z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1886936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