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60" r:id="rId6"/>
    <p:sldId id="261" r:id="rId7"/>
    <p:sldId id="262" r:id="rId8"/>
    <p:sldId id="267" r:id="rId9"/>
    <p:sldId id="263" r:id="rId10"/>
    <p:sldId id="264" r:id="rId11"/>
    <p:sldId id="265" r:id="rId12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  <p:embeddedFont>
      <p:font typeface="Roboto Medium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5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5" y="9428588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28588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5348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4160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3370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860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 txBox="1">
            <a:spLocks noGrp="1"/>
          </p:cNvSpPr>
          <p:nvPr>
            <p:ph type="sldNum" idx="12"/>
          </p:nvPr>
        </p:nvSpPr>
        <p:spPr>
          <a:xfrm>
            <a:off x="3850444" y="9428588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5604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 txBox="1">
            <a:spLocks noGrp="1"/>
          </p:cNvSpPr>
          <p:nvPr>
            <p:ph type="sldNum" idx="12"/>
          </p:nvPr>
        </p:nvSpPr>
        <p:spPr>
          <a:xfrm>
            <a:off x="3850444" y="9428588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6365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9293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2826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 txBox="1">
            <a:spLocks noGrp="1"/>
          </p:cNvSpPr>
          <p:nvPr>
            <p:ph type="sldNum" idx="12"/>
          </p:nvPr>
        </p:nvSpPr>
        <p:spPr>
          <a:xfrm>
            <a:off x="3850444" y="9428588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8924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 txBox="1">
            <a:spLocks noGrp="1"/>
          </p:cNvSpPr>
          <p:nvPr>
            <p:ph type="sldNum" idx="12"/>
          </p:nvPr>
        </p:nvSpPr>
        <p:spPr>
          <a:xfrm>
            <a:off x="3850444" y="9428588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0785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7356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467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Заголовок и объект">
  <p:cSld name="2_Заголовок и объект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Заголовок и объект">
  <p:cSld name="4_Заголовок и объект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14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5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/>
          <p:nvPr/>
        </p:nvSpPr>
        <p:spPr>
          <a:xfrm>
            <a:off x="-125" y="338325"/>
            <a:ext cx="9144000" cy="100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8"/>
          <p:cNvSpPr/>
          <p:nvPr/>
        </p:nvSpPr>
        <p:spPr>
          <a:xfrm>
            <a:off x="439250" y="1775775"/>
            <a:ext cx="6958800" cy="17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Создание единой информационной</a:t>
            </a:r>
            <a:endParaRPr sz="3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платформы стандартизации</a:t>
            </a:r>
            <a:endParaRPr sz="3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Евразийского</a:t>
            </a:r>
            <a:r>
              <a:rPr lang="ru-RU" sz="3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ru-RU" sz="300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экономического союза</a:t>
            </a:r>
            <a:endParaRPr sz="300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0" name="Google Shape;70;p18"/>
          <p:cNvSpPr txBox="1"/>
          <p:nvPr/>
        </p:nvSpPr>
        <p:spPr>
          <a:xfrm>
            <a:off x="568050" y="5194575"/>
            <a:ext cx="31263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Вячеслав Бурмистров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18"/>
          <p:cNvSpPr txBox="1"/>
          <p:nvPr/>
        </p:nvSpPr>
        <p:spPr>
          <a:xfrm>
            <a:off x="568050" y="5532375"/>
            <a:ext cx="40905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заместитель директора Департамента технического регулирования и аккредитации Евразийской экономической комиссии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050" y="561650"/>
            <a:ext cx="1983849" cy="560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18"/>
          <p:cNvCxnSpPr/>
          <p:nvPr/>
        </p:nvCxnSpPr>
        <p:spPr>
          <a:xfrm>
            <a:off x="2910925" y="557175"/>
            <a:ext cx="0" cy="569700"/>
          </a:xfrm>
          <a:prstGeom prst="straightConnector1">
            <a:avLst/>
          </a:prstGeom>
          <a:noFill/>
          <a:ln w="19050" cap="flat" cmpd="sng">
            <a:solidFill>
              <a:srgbClr val="93895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4" name="Google Shape;7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9141" y="522049"/>
            <a:ext cx="1983851" cy="639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063"/>
            <a:ext cx="9143997" cy="83767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6"/>
          <p:cNvSpPr txBox="1"/>
          <p:nvPr/>
        </p:nvSpPr>
        <p:spPr>
          <a:xfrm>
            <a:off x="8532440" y="218275"/>
            <a:ext cx="557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|  </a:t>
            </a:r>
            <a:fld id="{00000000-1234-1234-1234-123412341234}" type="slidenum">
              <a:rPr lang="ru-RU" b="1" i="0" u="none" strike="noStrike" cap="none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10</a:t>
            </a:fld>
            <a:endParaRPr b="1" i="0" u="none" strike="noStrike" cap="none">
              <a:solidFill>
                <a:srgbClr val="93895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7" name="Google Shape;26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3325" y="225275"/>
            <a:ext cx="1112474" cy="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6"/>
          <p:cNvSpPr/>
          <p:nvPr/>
        </p:nvSpPr>
        <p:spPr>
          <a:xfrm>
            <a:off x="279675" y="99325"/>
            <a:ext cx="57762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ПЛАН РАБОТ </a:t>
            </a:r>
            <a:br>
              <a:rPr lang="ru-RU" sz="1600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600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ПО РЕАЛИЗАЦИИ ПИЛОТНОГО ПРОЕКТА ЕАЭС</a:t>
            </a:r>
            <a:endParaRPr sz="1600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26"/>
          <p:cNvSpPr/>
          <p:nvPr/>
        </p:nvSpPr>
        <p:spPr>
          <a:xfrm>
            <a:off x="323528" y="980728"/>
            <a:ext cx="8640960" cy="561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0" name="Google Shape;270;p26"/>
          <p:cNvCxnSpPr/>
          <p:nvPr/>
        </p:nvCxnSpPr>
        <p:spPr>
          <a:xfrm>
            <a:off x="1619672" y="980728"/>
            <a:ext cx="0" cy="5616624"/>
          </a:xfrm>
          <a:prstGeom prst="straightConnector1">
            <a:avLst/>
          </a:prstGeom>
          <a:noFill/>
          <a:ln w="19050" cap="flat" cmpd="sng">
            <a:solidFill>
              <a:srgbClr val="938953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71" name="Google Shape;271;p26"/>
          <p:cNvSpPr/>
          <p:nvPr/>
        </p:nvSpPr>
        <p:spPr>
          <a:xfrm>
            <a:off x="125376" y="1000800"/>
            <a:ext cx="14361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1. Нормативное обеспечение пилотного проекта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26"/>
          <p:cNvSpPr/>
          <p:nvPr/>
        </p:nvSpPr>
        <p:spPr>
          <a:xfrm>
            <a:off x="1763687" y="1000794"/>
            <a:ext cx="3345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2. Технологическое и техническое обеспечение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26"/>
          <p:cNvSpPr/>
          <p:nvPr/>
        </p:nvSpPr>
        <p:spPr>
          <a:xfrm>
            <a:off x="5569850" y="1000804"/>
            <a:ext cx="18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3. Тестовая эксплуатация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4" name="Google Shape;274;p26"/>
          <p:cNvSpPr/>
          <p:nvPr/>
        </p:nvSpPr>
        <p:spPr>
          <a:xfrm>
            <a:off x="7458417" y="1000794"/>
            <a:ext cx="1685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4. Подведение итогов пилотного проекта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p26"/>
          <p:cNvSpPr/>
          <p:nvPr/>
        </p:nvSpPr>
        <p:spPr>
          <a:xfrm>
            <a:off x="417525" y="6301400"/>
            <a:ext cx="1112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rgbClr val="1D1B10"/>
                </a:solidFill>
                <a:latin typeface="Roboto Medium"/>
                <a:ea typeface="Roboto Medium"/>
                <a:cs typeface="Roboto Medium"/>
                <a:sym typeface="Roboto Medium"/>
              </a:rPr>
              <a:t>ноябрь 2018</a:t>
            </a:r>
            <a:endParaRPr sz="1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76" name="Google Shape;276;p26"/>
          <p:cNvSpPr/>
          <p:nvPr/>
        </p:nvSpPr>
        <p:spPr>
          <a:xfrm>
            <a:off x="1619674" y="6224450"/>
            <a:ext cx="101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rgbClr val="1D1B10"/>
                </a:solidFill>
                <a:latin typeface="Roboto Medium"/>
                <a:ea typeface="Roboto Medium"/>
                <a:cs typeface="Roboto Medium"/>
                <a:sym typeface="Roboto Medium"/>
              </a:rPr>
              <a:t>декабрь 2018 – март 2019</a:t>
            </a:r>
            <a:endParaRPr sz="1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77" name="Google Shape;277;p26"/>
          <p:cNvSpPr/>
          <p:nvPr/>
        </p:nvSpPr>
        <p:spPr>
          <a:xfrm>
            <a:off x="2793299" y="6301400"/>
            <a:ext cx="882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rgbClr val="1D1B10"/>
                </a:solidFill>
                <a:latin typeface="Roboto Medium"/>
                <a:ea typeface="Roboto Medium"/>
                <a:cs typeface="Roboto Medium"/>
                <a:sym typeface="Roboto Medium"/>
              </a:rPr>
              <a:t>март 2019</a:t>
            </a:r>
            <a:endParaRPr sz="1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78" name="Google Shape;278;p26"/>
          <p:cNvSpPr/>
          <p:nvPr/>
        </p:nvSpPr>
        <p:spPr>
          <a:xfrm>
            <a:off x="3700475" y="6290075"/>
            <a:ext cx="936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rgbClr val="1D1B10"/>
                </a:solidFill>
                <a:latin typeface="Roboto Medium"/>
                <a:ea typeface="Roboto Medium"/>
                <a:cs typeface="Roboto Medium"/>
                <a:sym typeface="Roboto Medium"/>
              </a:rPr>
              <a:t>апрель 2019</a:t>
            </a:r>
            <a:endParaRPr sz="1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79" name="Google Shape;279;p26"/>
          <p:cNvSpPr/>
          <p:nvPr/>
        </p:nvSpPr>
        <p:spPr>
          <a:xfrm>
            <a:off x="4696002" y="6301400"/>
            <a:ext cx="882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rgbClr val="1D1B10"/>
                </a:solidFill>
                <a:latin typeface="Roboto Medium"/>
                <a:ea typeface="Roboto Medium"/>
                <a:cs typeface="Roboto Medium"/>
                <a:sym typeface="Roboto Medium"/>
              </a:rPr>
              <a:t>май 2019</a:t>
            </a:r>
            <a:endParaRPr sz="1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80" name="Google Shape;280;p26"/>
          <p:cNvSpPr/>
          <p:nvPr/>
        </p:nvSpPr>
        <p:spPr>
          <a:xfrm>
            <a:off x="5601551" y="6301400"/>
            <a:ext cx="872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rgbClr val="1D1B10"/>
                </a:solidFill>
                <a:latin typeface="Roboto Medium"/>
                <a:ea typeface="Roboto Medium"/>
                <a:cs typeface="Roboto Medium"/>
                <a:sym typeface="Roboto Medium"/>
              </a:rPr>
              <a:t>июнь 2019</a:t>
            </a:r>
            <a:endParaRPr sz="1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81" name="Google Shape;281;p26"/>
          <p:cNvSpPr/>
          <p:nvPr/>
        </p:nvSpPr>
        <p:spPr>
          <a:xfrm>
            <a:off x="6477625" y="6301400"/>
            <a:ext cx="872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rgbClr val="1D1B10"/>
                </a:solidFill>
                <a:latin typeface="Roboto Medium"/>
                <a:ea typeface="Roboto Medium"/>
                <a:cs typeface="Roboto Medium"/>
                <a:sym typeface="Roboto Medium"/>
              </a:rPr>
              <a:t>июль 2019</a:t>
            </a:r>
            <a:endParaRPr sz="1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82" name="Google Shape;282;p26"/>
          <p:cNvSpPr/>
          <p:nvPr/>
        </p:nvSpPr>
        <p:spPr>
          <a:xfrm>
            <a:off x="7609573" y="6301400"/>
            <a:ext cx="1223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rgbClr val="1D1B10"/>
                </a:solidFill>
                <a:latin typeface="Roboto Medium"/>
                <a:ea typeface="Roboto Medium"/>
                <a:cs typeface="Roboto Medium"/>
                <a:sym typeface="Roboto Medium"/>
              </a:rPr>
              <a:t>сентябрь 2019</a:t>
            </a:r>
            <a:endParaRPr sz="1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83" name="Google Shape;283;p26"/>
          <p:cNvSpPr/>
          <p:nvPr/>
        </p:nvSpPr>
        <p:spPr>
          <a:xfrm>
            <a:off x="1615925" y="1772825"/>
            <a:ext cx="1223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rgbClr val="4F6128"/>
                </a:solidFill>
                <a:latin typeface="Roboto"/>
                <a:ea typeface="Roboto"/>
                <a:cs typeface="Roboto"/>
                <a:sym typeface="Roboto"/>
              </a:rPr>
              <a:t>Разработка и согласование мастер-структуры</a:t>
            </a:r>
            <a:endParaRPr sz="900">
              <a:solidFill>
                <a:srgbClr val="4F612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p26"/>
          <p:cNvSpPr/>
          <p:nvPr/>
        </p:nvSpPr>
        <p:spPr>
          <a:xfrm>
            <a:off x="1619938" y="2721551"/>
            <a:ext cx="1436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rgbClr val="4F6128"/>
                </a:solidFill>
                <a:latin typeface="Roboto"/>
                <a:ea typeface="Roboto"/>
                <a:cs typeface="Roboto"/>
                <a:sym typeface="Roboto"/>
              </a:rPr>
              <a:t>Доработка модели процессов с учетом мастер-структуры</a:t>
            </a:r>
            <a:endParaRPr sz="900">
              <a:solidFill>
                <a:srgbClr val="4F612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5" name="Google Shape;285;p26"/>
          <p:cNvCxnSpPr/>
          <p:nvPr/>
        </p:nvCxnSpPr>
        <p:spPr>
          <a:xfrm>
            <a:off x="2762672" y="3519838"/>
            <a:ext cx="0" cy="3077514"/>
          </a:xfrm>
          <a:prstGeom prst="straightConnector1">
            <a:avLst/>
          </a:prstGeom>
          <a:noFill/>
          <a:ln w="9525" cap="flat" cmpd="sng">
            <a:solidFill>
              <a:srgbClr val="938953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86" name="Google Shape;286;p26"/>
          <p:cNvSpPr/>
          <p:nvPr/>
        </p:nvSpPr>
        <p:spPr>
          <a:xfrm>
            <a:off x="2738400" y="3262550"/>
            <a:ext cx="1436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а) технологические документы ОП 37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p26"/>
          <p:cNvSpPr/>
          <p:nvPr/>
        </p:nvSpPr>
        <p:spPr>
          <a:xfrm>
            <a:off x="3671074" y="3782099"/>
            <a:ext cx="1270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б) разработка сервисов Комиссии;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в) разработка КБР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p26"/>
          <p:cNvSpPr/>
          <p:nvPr/>
        </p:nvSpPr>
        <p:spPr>
          <a:xfrm>
            <a:off x="4576823" y="4278043"/>
            <a:ext cx="12708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г) передача КБР;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д) разработка (доработка) информаци-</a:t>
            </a:r>
            <a:br>
              <a:rPr lang="ru-RU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онных систем УО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9" name="Google Shape;289;p26"/>
          <p:cNvCxnSpPr/>
          <p:nvPr/>
        </p:nvCxnSpPr>
        <p:spPr>
          <a:xfrm>
            <a:off x="3659569" y="3789040"/>
            <a:ext cx="0" cy="2808312"/>
          </a:xfrm>
          <a:prstGeom prst="straightConnector1">
            <a:avLst/>
          </a:prstGeom>
          <a:noFill/>
          <a:ln w="9525" cap="flat" cmpd="sng">
            <a:solidFill>
              <a:srgbClr val="93895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90" name="Google Shape;290;p26"/>
          <p:cNvCxnSpPr/>
          <p:nvPr/>
        </p:nvCxnSpPr>
        <p:spPr>
          <a:xfrm>
            <a:off x="4640928" y="4152919"/>
            <a:ext cx="0" cy="2471647"/>
          </a:xfrm>
          <a:prstGeom prst="straightConnector1">
            <a:avLst/>
          </a:prstGeom>
          <a:noFill/>
          <a:ln w="9525" cap="flat" cmpd="sng">
            <a:solidFill>
              <a:srgbClr val="93895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91" name="Google Shape;291;p26"/>
          <p:cNvCxnSpPr/>
          <p:nvPr/>
        </p:nvCxnSpPr>
        <p:spPr>
          <a:xfrm>
            <a:off x="5580112" y="980728"/>
            <a:ext cx="0" cy="5616624"/>
          </a:xfrm>
          <a:prstGeom prst="straightConnector1">
            <a:avLst/>
          </a:prstGeom>
          <a:noFill/>
          <a:ln w="19050" cap="flat" cmpd="sng">
            <a:solidFill>
              <a:srgbClr val="93895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92" name="Google Shape;292;p26"/>
          <p:cNvCxnSpPr/>
          <p:nvPr/>
        </p:nvCxnSpPr>
        <p:spPr>
          <a:xfrm>
            <a:off x="6473325" y="5226368"/>
            <a:ext cx="0" cy="13404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93" name="Google Shape;293;p26"/>
          <p:cNvCxnSpPr/>
          <p:nvPr/>
        </p:nvCxnSpPr>
        <p:spPr>
          <a:xfrm flipH="1">
            <a:off x="7368217" y="980728"/>
            <a:ext cx="72000" cy="5616600"/>
          </a:xfrm>
          <a:prstGeom prst="straightConnector1">
            <a:avLst/>
          </a:prstGeom>
          <a:noFill/>
          <a:ln w="19050" cap="flat" cmpd="sng">
            <a:solidFill>
              <a:srgbClr val="938953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94" name="Google Shape;294;p26"/>
          <p:cNvSpPr/>
          <p:nvPr/>
        </p:nvSpPr>
        <p:spPr>
          <a:xfrm>
            <a:off x="5508104" y="5041707"/>
            <a:ext cx="114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а) комплексное тестирование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26"/>
          <p:cNvSpPr/>
          <p:nvPr/>
        </p:nvSpPr>
        <p:spPr>
          <a:xfrm>
            <a:off x="6473334" y="5481977"/>
            <a:ext cx="127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б) тестовая эксплуатация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96" name="Google Shape;296;p26"/>
          <p:cNvCxnSpPr>
            <a:stCxn id="283" idx="2"/>
          </p:cNvCxnSpPr>
          <p:nvPr/>
        </p:nvCxnSpPr>
        <p:spPr>
          <a:xfrm rot="-5400000" flipH="1">
            <a:off x="2030375" y="2524025"/>
            <a:ext cx="3948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45A9C4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7" name="Google Shape;297;p26"/>
          <p:cNvCxnSpPr>
            <a:stCxn id="286" idx="2"/>
            <a:endCxn id="287" idx="1"/>
          </p:cNvCxnSpPr>
          <p:nvPr/>
        </p:nvCxnSpPr>
        <p:spPr>
          <a:xfrm rot="-5400000" flipH="1">
            <a:off x="3357750" y="3730550"/>
            <a:ext cx="411900" cy="214500"/>
          </a:xfrm>
          <a:prstGeom prst="bentConnector2">
            <a:avLst/>
          </a:prstGeom>
          <a:noFill/>
          <a:ln w="19050" cap="flat" cmpd="sng">
            <a:solidFill>
              <a:srgbClr val="45A9C4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8" name="Google Shape;298;p26"/>
          <p:cNvCxnSpPr>
            <a:endCxn id="286" idx="0"/>
          </p:cNvCxnSpPr>
          <p:nvPr/>
        </p:nvCxnSpPr>
        <p:spPr>
          <a:xfrm>
            <a:off x="3060450" y="2998550"/>
            <a:ext cx="396000" cy="264000"/>
          </a:xfrm>
          <a:prstGeom prst="bentConnector2">
            <a:avLst/>
          </a:prstGeom>
          <a:noFill/>
          <a:ln w="19050" cap="flat" cmpd="sng">
            <a:solidFill>
              <a:srgbClr val="45A9C4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9" name="Google Shape;299;p26"/>
          <p:cNvCxnSpPr>
            <a:endCxn id="288" idx="0"/>
          </p:cNvCxnSpPr>
          <p:nvPr/>
        </p:nvCxnSpPr>
        <p:spPr>
          <a:xfrm>
            <a:off x="4788023" y="4043743"/>
            <a:ext cx="424200" cy="234300"/>
          </a:xfrm>
          <a:prstGeom prst="bentConnector2">
            <a:avLst/>
          </a:prstGeom>
          <a:noFill/>
          <a:ln w="19050" cap="flat" cmpd="sng">
            <a:solidFill>
              <a:srgbClr val="45A9C4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0" name="Google Shape;300;p26"/>
          <p:cNvCxnSpPr>
            <a:stCxn id="288" idx="2"/>
          </p:cNvCxnSpPr>
          <p:nvPr/>
        </p:nvCxnSpPr>
        <p:spPr>
          <a:xfrm rot="-5400000" flipH="1">
            <a:off x="5314373" y="4960693"/>
            <a:ext cx="163500" cy="367800"/>
          </a:xfrm>
          <a:prstGeom prst="bentConnector2">
            <a:avLst/>
          </a:prstGeom>
          <a:noFill/>
          <a:ln w="19050" cap="flat" cmpd="sng">
            <a:solidFill>
              <a:srgbClr val="45A9C4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1" name="Google Shape;301;p26"/>
          <p:cNvCxnSpPr>
            <a:stCxn id="294" idx="3"/>
            <a:endCxn id="295" idx="0"/>
          </p:cNvCxnSpPr>
          <p:nvPr/>
        </p:nvCxnSpPr>
        <p:spPr>
          <a:xfrm>
            <a:off x="6655004" y="5226357"/>
            <a:ext cx="453600" cy="255600"/>
          </a:xfrm>
          <a:prstGeom prst="bentConnector2">
            <a:avLst/>
          </a:prstGeom>
          <a:noFill/>
          <a:ln w="19050" cap="flat" cmpd="sng">
            <a:solidFill>
              <a:srgbClr val="45A9C4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02" name="Google Shape;302;p26"/>
          <p:cNvSpPr/>
          <p:nvPr/>
        </p:nvSpPr>
        <p:spPr>
          <a:xfrm>
            <a:off x="53400" y="2261400"/>
            <a:ext cx="1566000" cy="4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rgbClr val="4F6128"/>
                </a:solidFill>
                <a:latin typeface="Roboto"/>
                <a:ea typeface="Roboto"/>
                <a:cs typeface="Roboto"/>
                <a:sym typeface="Roboto"/>
              </a:rPr>
              <a:t>Решение Коллегии Комиссии от 12 ноября 2018 г. № 182 «Об утверждении временного порядка взаимодействия уполномоченных органов государств – членов Евразийского экономического союза и Евразийской экономической комиссии при реализации пилотного проекта по формированию системы информирования о продукции, не соответствующей требованиям технических регламентов Евразийского экономического союза»</a:t>
            </a:r>
            <a:endParaRPr sz="1000">
              <a:solidFill>
                <a:srgbClr val="4F612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03" name="Google Shape;303;p26"/>
          <p:cNvCxnSpPr>
            <a:stCxn id="302" idx="0"/>
          </p:cNvCxnSpPr>
          <p:nvPr/>
        </p:nvCxnSpPr>
        <p:spPr>
          <a:xfrm rot="-5400000">
            <a:off x="1059450" y="1665450"/>
            <a:ext cx="372900" cy="819000"/>
          </a:xfrm>
          <a:prstGeom prst="bentConnector2">
            <a:avLst/>
          </a:prstGeom>
          <a:noFill/>
          <a:ln w="19050" cap="flat" cmpd="sng">
            <a:solidFill>
              <a:srgbClr val="45A9C4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7"/>
          <p:cNvSpPr txBox="1"/>
          <p:nvPr/>
        </p:nvSpPr>
        <p:spPr>
          <a:xfrm>
            <a:off x="696600" y="5108500"/>
            <a:ext cx="48090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250" tIns="43625" rIns="87250" bIns="43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F2F2F2"/>
                </a:solidFill>
                <a:latin typeface="Roboto Medium"/>
                <a:ea typeface="Roboto Medium"/>
                <a:cs typeface="Roboto Medium"/>
                <a:sym typeface="Roboto Medium"/>
              </a:rPr>
              <a:t>г. Москва, ул. Летниковская, дом 2, строение 2</a:t>
            </a:r>
            <a:endParaRPr sz="1600">
              <a:solidFill>
                <a:srgbClr val="F2F2F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F2F2F2"/>
                </a:solidFill>
                <a:latin typeface="Roboto Medium"/>
                <a:ea typeface="Roboto Medium"/>
                <a:cs typeface="Roboto Medium"/>
                <a:sym typeface="Roboto Medium"/>
              </a:rPr>
              <a:t>+7 (495) 669-24-00, доб. 5101</a:t>
            </a:r>
            <a:endParaRPr sz="1600">
              <a:solidFill>
                <a:srgbClr val="F2F2F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F2F2F2"/>
                </a:solidFill>
                <a:latin typeface="Roboto Medium"/>
                <a:ea typeface="Roboto Medium"/>
                <a:cs typeface="Roboto Medium"/>
                <a:sym typeface="Roboto Medium"/>
              </a:rPr>
              <a:t>www.eaeunion.org</a:t>
            </a:r>
            <a:endParaRPr sz="1600">
              <a:solidFill>
                <a:srgbClr val="F2F2F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600">
                <a:solidFill>
                  <a:srgbClr val="F2F2F2"/>
                </a:solidFill>
                <a:latin typeface="Roboto Medium"/>
                <a:ea typeface="Roboto Medium"/>
                <a:cs typeface="Roboto Medium"/>
                <a:sym typeface="Roboto Medium"/>
              </a:rPr>
              <a:t>www.eurasiancommission.org</a:t>
            </a:r>
            <a:endParaRPr sz="1600">
              <a:solidFill>
                <a:srgbClr val="F2F2F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2F2F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309" name="Google Shape;309;p27"/>
          <p:cNvCxnSpPr/>
          <p:nvPr/>
        </p:nvCxnSpPr>
        <p:spPr>
          <a:xfrm rot="10800000">
            <a:off x="530600" y="1403925"/>
            <a:ext cx="711600" cy="0"/>
          </a:xfrm>
          <a:prstGeom prst="straightConnector1">
            <a:avLst/>
          </a:prstGeom>
          <a:noFill/>
          <a:ln w="28575" cap="flat" cmpd="sng">
            <a:solidFill>
              <a:srgbClr val="93895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0" name="Google Shape;310;p27"/>
          <p:cNvSpPr txBox="1"/>
          <p:nvPr/>
        </p:nvSpPr>
        <p:spPr>
          <a:xfrm>
            <a:off x="458775" y="1510375"/>
            <a:ext cx="3591600" cy="1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Спасибо</a:t>
            </a:r>
            <a:endParaRPr sz="32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за внимание!</a:t>
            </a:r>
            <a:endParaRPr sz="32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063"/>
            <a:ext cx="9143997" cy="83767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9"/>
          <p:cNvSpPr txBox="1"/>
          <p:nvPr/>
        </p:nvSpPr>
        <p:spPr>
          <a:xfrm>
            <a:off x="364750" y="98575"/>
            <a:ext cx="64845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0" u="none" strike="noStrike" cap="none" dirty="0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СТАНДАРТИЗАЦИЯ </a:t>
            </a:r>
            <a:r>
              <a:rPr lang="ru-RU" sz="1600" dirty="0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В</a:t>
            </a:r>
            <a:r>
              <a:rPr lang="ru-RU" sz="1600" i="0" u="none" strike="noStrike" cap="none" dirty="0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 ЦИФРОВОЙ ПОВЕСТКЕ</a:t>
            </a:r>
            <a:endParaRPr sz="1600" dirty="0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2" name="Google Shape;82;p19"/>
          <p:cNvCxnSpPr/>
          <p:nvPr/>
        </p:nvCxnSpPr>
        <p:spPr>
          <a:xfrm>
            <a:off x="4572000" y="856575"/>
            <a:ext cx="0" cy="5779200"/>
          </a:xfrm>
          <a:prstGeom prst="straightConnector1">
            <a:avLst/>
          </a:prstGeom>
          <a:noFill/>
          <a:ln w="28575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" name="Google Shape;83;p19"/>
          <p:cNvCxnSpPr/>
          <p:nvPr/>
        </p:nvCxnSpPr>
        <p:spPr>
          <a:xfrm>
            <a:off x="0" y="3852863"/>
            <a:ext cx="9144000" cy="0"/>
          </a:xfrm>
          <a:prstGeom prst="straightConnector1">
            <a:avLst/>
          </a:prstGeom>
          <a:noFill/>
          <a:ln w="28575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4" name="Google Shape;84;p19"/>
          <p:cNvGrpSpPr/>
          <p:nvPr/>
        </p:nvGrpSpPr>
        <p:grpSpPr>
          <a:xfrm>
            <a:off x="742695" y="2027125"/>
            <a:ext cx="3468787" cy="1114752"/>
            <a:chOff x="207963" y="1137920"/>
            <a:chExt cx="4744613" cy="1114752"/>
          </a:xfrm>
        </p:grpSpPr>
        <p:sp>
          <p:nvSpPr>
            <p:cNvPr id="85" name="Google Shape;85;p19"/>
            <p:cNvSpPr txBox="1"/>
            <p:nvPr/>
          </p:nvSpPr>
          <p:spPr>
            <a:xfrm>
              <a:off x="207963" y="1137920"/>
              <a:ext cx="4744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i="0" u="none" strike="noStrike" cap="none">
                  <a:solidFill>
                    <a:srgbClr val="938953"/>
                  </a:solidFill>
                  <a:latin typeface="Roboto"/>
                  <a:ea typeface="Roboto"/>
                  <a:cs typeface="Roboto"/>
                  <a:sym typeface="Roboto"/>
                </a:rPr>
                <a:t>Введение электронных сертификатов </a:t>
              </a:r>
              <a:br>
                <a:rPr lang="ru-RU" sz="1200" i="0" u="none" strike="noStrike" cap="none">
                  <a:solidFill>
                    <a:srgbClr val="938953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ru-RU" sz="1200" i="0" u="none" strike="noStrike" cap="none">
                  <a:solidFill>
                    <a:srgbClr val="938953"/>
                  </a:solidFill>
                  <a:latin typeface="Roboto"/>
                  <a:ea typeface="Roboto"/>
                  <a:cs typeface="Roboto"/>
                  <a:sym typeface="Roboto"/>
                </a:rPr>
                <a:t>и деклараций о соответствии</a:t>
              </a:r>
              <a:endParaRPr sz="1200" i="0" u="none" strike="noStrike" cap="none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19"/>
            <p:cNvSpPr txBox="1"/>
            <p:nvPr/>
          </p:nvSpPr>
          <p:spPr>
            <a:xfrm>
              <a:off x="207963" y="1698674"/>
              <a:ext cx="4744613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i="0" u="none" strike="noStrike" cap="none">
                  <a:solidFill>
                    <a:srgbClr val="938953"/>
                  </a:solidFill>
                  <a:latin typeface="Roboto"/>
                  <a:ea typeface="Roboto"/>
                  <a:cs typeface="Roboto"/>
                  <a:sym typeface="Roboto"/>
                </a:rPr>
                <a:t>Разработка стандартов для Интернета вещей </a:t>
              </a:r>
              <a:br>
                <a:rPr lang="ru-RU" sz="1200" i="0" u="none" strike="noStrike" cap="none">
                  <a:solidFill>
                    <a:srgbClr val="938953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ru-RU" sz="1200" i="0" u="none" strike="noStrike" cap="none">
                  <a:solidFill>
                    <a:srgbClr val="938953"/>
                  </a:solidFill>
                  <a:latin typeface="Roboto"/>
                  <a:ea typeface="Roboto"/>
                  <a:cs typeface="Roboto"/>
                  <a:sym typeface="Roboto"/>
                </a:rPr>
                <a:t>и технологий определения местонахождения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7" name="Google Shape;87;p19"/>
          <p:cNvSpPr txBox="1"/>
          <p:nvPr/>
        </p:nvSpPr>
        <p:spPr>
          <a:xfrm>
            <a:off x="742575" y="4544250"/>
            <a:ext cx="3618900" cy="8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0" u="none" strike="noStrike" cap="none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Разработка стандартов для: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0" u="none" strike="noStrike" cap="none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Умного производства, Аддитивных</a:t>
            </a:r>
            <a:r>
              <a:rPr lang="ru-RU" sz="1200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i="0" u="none" strike="noStrike" cap="none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технологий, Передовых материалов,</a:t>
            </a:r>
            <a:r>
              <a:rPr lang="ru-RU" sz="1200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i="0" u="none" strike="noStrike" cap="none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Нейротехнологий,  Биотехнологий</a:t>
            </a:r>
            <a:endParaRPr sz="1200" i="0" u="none" strike="noStrike" cap="none">
              <a:solidFill>
                <a:srgbClr val="93895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9"/>
          <p:cNvSpPr txBox="1"/>
          <p:nvPr/>
        </p:nvSpPr>
        <p:spPr>
          <a:xfrm>
            <a:off x="5142590" y="1939039"/>
            <a:ext cx="36687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0" u="none" strike="noStrike" cap="none" dirty="0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Разработка стандартов для </a:t>
            </a:r>
            <a:r>
              <a:rPr lang="ru-RU" sz="1200" i="0" u="none" strike="noStrike" cap="none" dirty="0" err="1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кибербезопасности</a:t>
            </a:r>
            <a:endParaRPr sz="1200" i="0" u="none" strike="noStrike" cap="none" dirty="0">
              <a:solidFill>
                <a:srgbClr val="93895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0" u="none" strike="noStrike" cap="none" dirty="0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Разработка стандартов под Большие данные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0" u="none" strike="noStrike" cap="none" dirty="0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Новые вычислительные технологии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19"/>
          <p:cNvSpPr/>
          <p:nvPr/>
        </p:nvSpPr>
        <p:spPr>
          <a:xfrm>
            <a:off x="1345000" y="3330248"/>
            <a:ext cx="6484500" cy="11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400" i="0" u="none" strike="noStrike" cap="none" dirty="0">
                <a:solidFill>
                  <a:srgbClr val="366092"/>
                </a:solidFill>
                <a:latin typeface="Roboto Medium"/>
                <a:ea typeface="Roboto Medium"/>
                <a:cs typeface="Roboto Medium"/>
                <a:sym typeface="Roboto Medium"/>
              </a:rPr>
              <a:t>ИНИЦИАТИВЫ</a:t>
            </a:r>
            <a:endParaRPr sz="6400" i="0" u="none" strike="noStrike" cap="none" dirty="0">
              <a:solidFill>
                <a:srgbClr val="36609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0" name="Google Shape;90;p19"/>
          <p:cNvSpPr/>
          <p:nvPr/>
        </p:nvSpPr>
        <p:spPr>
          <a:xfrm>
            <a:off x="216084" y="985473"/>
            <a:ext cx="2968550" cy="541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142355"/>
              </a:buClr>
              <a:buSzPts val="1400"/>
              <a:buFont typeface="Roboto"/>
              <a:buChar char="●"/>
            </a:pPr>
            <a:r>
              <a:rPr lang="ru-RU" sz="1800" b="1" i="0" u="none" strike="noStrike" cap="none" dirty="0">
                <a:solidFill>
                  <a:srgbClr val="142355"/>
                </a:solidFill>
                <a:latin typeface="Roboto"/>
                <a:ea typeface="Roboto"/>
                <a:cs typeface="Roboto"/>
                <a:sym typeface="Roboto"/>
              </a:rPr>
              <a:t>Цифровая торговля</a:t>
            </a:r>
            <a:endParaRPr sz="1800" b="1" i="0" u="none" strike="noStrike" cap="none" dirty="0">
              <a:solidFill>
                <a:srgbClr val="14235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9"/>
          <p:cNvSpPr/>
          <p:nvPr/>
        </p:nvSpPr>
        <p:spPr>
          <a:xfrm>
            <a:off x="216075" y="1392566"/>
            <a:ext cx="4136719" cy="49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142355"/>
              </a:buClr>
              <a:buSzPts val="1400"/>
              <a:buFont typeface="Roboto"/>
              <a:buChar char="●"/>
            </a:pPr>
            <a:r>
              <a:rPr lang="ru-RU" sz="1800" b="1" i="0" u="none" strike="noStrike" cap="none" dirty="0">
                <a:solidFill>
                  <a:srgbClr val="142355"/>
                </a:solidFill>
                <a:latin typeface="Roboto"/>
                <a:ea typeface="Roboto"/>
                <a:cs typeface="Roboto"/>
                <a:sym typeface="Roboto"/>
              </a:rPr>
              <a:t>Цифровые транспортные коридоры</a:t>
            </a:r>
            <a:endParaRPr sz="1800" b="1" i="0" u="none" strike="noStrike" cap="none" dirty="0">
              <a:solidFill>
                <a:srgbClr val="14235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9"/>
          <p:cNvSpPr/>
          <p:nvPr/>
        </p:nvSpPr>
        <p:spPr>
          <a:xfrm>
            <a:off x="231501" y="6096425"/>
            <a:ext cx="3905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142355"/>
              </a:buClr>
              <a:buSzPts val="1400"/>
              <a:buFont typeface="Roboto"/>
              <a:buChar char="●"/>
            </a:pPr>
            <a:r>
              <a:rPr lang="ru-RU" sz="1800" b="1" i="0" u="none" strike="noStrike" cap="none" dirty="0">
                <a:solidFill>
                  <a:srgbClr val="142355"/>
                </a:solidFill>
                <a:latin typeface="Roboto"/>
                <a:ea typeface="Roboto"/>
                <a:cs typeface="Roboto"/>
                <a:sym typeface="Roboto"/>
              </a:rPr>
              <a:t>«Регулятивные песочницы»</a:t>
            </a:r>
            <a:endParaRPr sz="1800" b="1" i="0" u="none" strike="noStrike" cap="none" dirty="0">
              <a:solidFill>
                <a:srgbClr val="14235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9"/>
          <p:cNvSpPr/>
          <p:nvPr/>
        </p:nvSpPr>
        <p:spPr>
          <a:xfrm>
            <a:off x="233494" y="5491824"/>
            <a:ext cx="423398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142355"/>
              </a:buClr>
              <a:buSzPts val="1400"/>
              <a:buFont typeface="Roboto"/>
              <a:buChar char="●"/>
            </a:pPr>
            <a:r>
              <a:rPr lang="ru-RU" sz="1800" b="1" i="0" u="none" strike="noStrike" cap="none" dirty="0">
                <a:solidFill>
                  <a:srgbClr val="142355"/>
                </a:solidFill>
                <a:latin typeface="Roboto"/>
                <a:ea typeface="Roboto"/>
                <a:cs typeface="Roboto"/>
                <a:sym typeface="Roboto"/>
              </a:rPr>
              <a:t>Цифровая промышленная кооперация</a:t>
            </a:r>
            <a:endParaRPr sz="1800" b="1" i="0" u="none" strike="noStrike" cap="none" dirty="0">
              <a:solidFill>
                <a:srgbClr val="14235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9"/>
          <p:cNvSpPr/>
          <p:nvPr/>
        </p:nvSpPr>
        <p:spPr>
          <a:xfrm>
            <a:off x="4676527" y="1034099"/>
            <a:ext cx="3470213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142355"/>
              </a:buClr>
              <a:buSzPts val="1400"/>
              <a:buFont typeface="Roboto"/>
              <a:buChar char="●"/>
            </a:pPr>
            <a:r>
              <a:rPr lang="ru-RU" sz="1800" b="1" i="0" u="none" strike="noStrike" cap="none" dirty="0">
                <a:solidFill>
                  <a:srgbClr val="142355"/>
                </a:solidFill>
                <a:latin typeface="Roboto"/>
                <a:ea typeface="Roboto"/>
                <a:cs typeface="Roboto"/>
                <a:sym typeface="Roboto"/>
              </a:rPr>
              <a:t>Оборот данных</a:t>
            </a:r>
            <a:endParaRPr sz="1800" b="1" i="0" u="none" strike="noStrike" cap="none" dirty="0">
              <a:solidFill>
                <a:srgbClr val="14235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19"/>
          <p:cNvSpPr/>
          <p:nvPr/>
        </p:nvSpPr>
        <p:spPr>
          <a:xfrm>
            <a:off x="4696325" y="1526799"/>
            <a:ext cx="4346776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142355"/>
              </a:buClr>
              <a:buSzPts val="1400"/>
              <a:buFont typeface="Roboto"/>
              <a:buChar char="●"/>
            </a:pPr>
            <a:r>
              <a:rPr lang="ru-RU" sz="1800" b="1" i="0" u="none" strike="noStrike" cap="none" dirty="0">
                <a:solidFill>
                  <a:srgbClr val="142355"/>
                </a:solidFill>
                <a:latin typeface="Roboto"/>
                <a:ea typeface="Roboto"/>
                <a:cs typeface="Roboto"/>
                <a:sym typeface="Roboto"/>
              </a:rPr>
              <a:t>Трансфер цифровых технологий</a:t>
            </a:r>
            <a:endParaRPr sz="1800" b="1" i="0" u="none" strike="noStrike" cap="none" dirty="0">
              <a:solidFill>
                <a:srgbClr val="14235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9"/>
          <p:cNvSpPr/>
          <p:nvPr/>
        </p:nvSpPr>
        <p:spPr>
          <a:xfrm>
            <a:off x="4806899" y="5716686"/>
            <a:ext cx="4018226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142355"/>
              </a:buClr>
              <a:buSzPts val="1400"/>
              <a:buFont typeface="Roboto"/>
              <a:buChar char="●"/>
            </a:pPr>
            <a:r>
              <a:rPr lang="ru-RU" sz="1800" b="1" i="0" u="none" strike="noStrike" cap="none" dirty="0">
                <a:solidFill>
                  <a:srgbClr val="142355"/>
                </a:solidFill>
                <a:latin typeface="Roboto"/>
                <a:ea typeface="Roboto"/>
                <a:cs typeface="Roboto"/>
                <a:sym typeface="Roboto"/>
              </a:rPr>
              <a:t>Цифровая прослеживаемость</a:t>
            </a:r>
            <a:endParaRPr sz="1800" b="1" i="0" u="none" strike="noStrike" cap="none" dirty="0">
              <a:solidFill>
                <a:srgbClr val="14235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5156425" y="4564325"/>
            <a:ext cx="37527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0" u="none" strike="noStrike" cap="none" dirty="0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Разработка стандартов с требованиями </a:t>
            </a:r>
            <a:br>
              <a:rPr lang="ru-RU" sz="1200" i="0" u="none" strike="noStrike" cap="none" dirty="0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200" i="0" u="none" strike="noStrike" cap="none" dirty="0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к цифровым меткам, для сферы </a:t>
            </a:r>
            <a:r>
              <a:rPr lang="en-US" sz="1200" i="0" u="none" strike="noStrike" cap="none" dirty="0" err="1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IoT</a:t>
            </a:r>
            <a:r>
              <a:rPr lang="ru-RU" sz="1200" i="0" u="none" strike="noStrike" cap="none" dirty="0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 и </a:t>
            </a:r>
            <a:r>
              <a:rPr lang="ru-RU" sz="1200" dirty="0" err="1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др</a:t>
            </a:r>
            <a:endParaRPr sz="1200" i="0" u="none" strike="noStrike" cap="none" dirty="0">
              <a:solidFill>
                <a:srgbClr val="93895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93895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0" u="none" strike="noStrike" cap="none" dirty="0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Введение электронных паспортов на продукцию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8532440" y="218275"/>
            <a:ext cx="557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|  </a:t>
            </a:r>
            <a:fld id="{00000000-1234-1234-1234-123412341234}" type="slidenum">
              <a:rPr lang="ru-RU" b="1" i="0" u="none" strike="noStrike" cap="none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2</a:t>
            </a:fld>
            <a:endParaRPr b="1" i="0" u="none" strike="noStrike" cap="none">
              <a:solidFill>
                <a:srgbClr val="93895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750" y="2104027"/>
            <a:ext cx="271806" cy="271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750" y="2717382"/>
            <a:ext cx="271806" cy="271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5519" y="2103575"/>
            <a:ext cx="271806" cy="271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5519" y="2449528"/>
            <a:ext cx="271806" cy="271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5519" y="2795503"/>
            <a:ext cx="271806" cy="271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750" y="4640357"/>
            <a:ext cx="271806" cy="271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5525" y="4678890"/>
            <a:ext cx="271806" cy="271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5525" y="5174044"/>
            <a:ext cx="271806" cy="271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3325" y="225275"/>
            <a:ext cx="1112474" cy="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063"/>
            <a:ext cx="9143997" cy="83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>
            <a:off x="8532440" y="218275"/>
            <a:ext cx="557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|  </a:t>
            </a:r>
            <a:fld id="{00000000-1234-1234-1234-123412341234}" type="slidenum">
              <a:rPr lang="ru-RU" b="1" i="0" u="none" strike="noStrike" cap="none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3</a:t>
            </a:fld>
            <a:endParaRPr b="1" i="0" u="none" strike="noStrike" cap="none">
              <a:solidFill>
                <a:srgbClr val="93895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3325" y="225275"/>
            <a:ext cx="1112474" cy="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 txBox="1"/>
          <p:nvPr/>
        </p:nvSpPr>
        <p:spPr>
          <a:xfrm>
            <a:off x="388275" y="115825"/>
            <a:ext cx="64473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1600" i="0" u="none" strike="noStrike" cap="none" dirty="0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АКТИВНАЯ </a:t>
            </a:r>
            <a:r>
              <a:rPr lang="ru-RU" sz="1600" dirty="0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СТАНДАРТИЗАЦИЯ ИНДУСТРИИ 4.0</a:t>
            </a:r>
            <a:endParaRPr sz="1600" i="0" u="none" strike="noStrike" cap="none" dirty="0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0" y="3399425"/>
            <a:ext cx="9144000" cy="1088100"/>
          </a:xfrm>
          <a:prstGeom prst="rect">
            <a:avLst/>
          </a:prstGeom>
          <a:solidFill>
            <a:srgbClr val="4A7D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 рамках индустрии 4.0  уже действует несколько тысяч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современных ИТ стандартов </a:t>
            </a:r>
            <a:br>
              <a:rPr lang="ru-RU" sz="18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8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(от защиты информационных технологий до интернета вещей)</a:t>
            </a:r>
            <a:endParaRPr sz="180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388275" y="5461650"/>
            <a:ext cx="27585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стандартов принято в совместном техническом комитете JTC1/ISO/IEC</a:t>
            </a:r>
            <a:endParaRPr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463822" y="4747825"/>
            <a:ext cx="1712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strike="noStrike" cap="none">
                <a:solidFill>
                  <a:srgbClr val="366092"/>
                </a:solidFill>
                <a:latin typeface="Roboto"/>
                <a:ea typeface="Roboto"/>
                <a:cs typeface="Roboto"/>
                <a:sym typeface="Roboto"/>
              </a:rPr>
              <a:t>2520</a:t>
            </a:r>
            <a:endParaRPr sz="4000" b="1">
              <a:solidFill>
                <a:srgbClr val="3660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5919150" y="5461650"/>
            <a:ext cx="2952300" cy="10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от их общего числа переведены </a:t>
            </a:r>
            <a:br>
              <a:rPr lang="ru-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 РФ на русский язык и приняты </a:t>
            </a:r>
            <a:br>
              <a:rPr lang="ru-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 качестве национальных стандартов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5919150" y="4747825"/>
            <a:ext cx="1585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37%</a:t>
            </a:r>
            <a:endParaRPr sz="4000" b="1">
              <a:solidFill>
                <a:srgbClr val="93895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1"/>
          <p:cNvSpPr/>
          <p:nvPr/>
        </p:nvSpPr>
        <p:spPr>
          <a:xfrm>
            <a:off x="330325" y="1072175"/>
            <a:ext cx="2560800" cy="5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Умное Производство (STEP/P-Lib/Mandate и др.)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4" name="Google Shape;154;p21"/>
          <p:cNvSpPr/>
          <p:nvPr/>
        </p:nvSpPr>
        <p:spPr>
          <a:xfrm>
            <a:off x="2125388" y="2672882"/>
            <a:ext cx="1940400" cy="58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Интернет Вещей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5" name="Google Shape;155;p21"/>
          <p:cNvSpPr/>
          <p:nvPr/>
        </p:nvSpPr>
        <p:spPr>
          <a:xfrm>
            <a:off x="4627263" y="2695832"/>
            <a:ext cx="2833200" cy="5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Искусственный Интеллект</a:t>
            </a:r>
            <a:br>
              <a:rPr lang="ru-RU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ru-RU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(ISO/IEC JTC1/SC42)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6" name="Google Shape;156;p21"/>
          <p:cNvSpPr/>
          <p:nvPr/>
        </p:nvSpPr>
        <p:spPr>
          <a:xfrm>
            <a:off x="3291600" y="1026575"/>
            <a:ext cx="2560800" cy="631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Кибербезопасность</a:t>
            </a:r>
            <a:br>
              <a:rPr lang="ru-RU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ru-RU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(CobiT/ITL/ISO 27000 и др.)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6233975" y="1049225"/>
            <a:ext cx="2632500" cy="58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Большие Данные</a:t>
            </a:r>
            <a:br>
              <a:rPr lang="ru-RU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ru-RU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(ISO/IEC JTC/WG9/ITU/NIST)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58" name="Google Shape;15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95850" y="4513312"/>
            <a:ext cx="2952300" cy="222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75675" y="1887331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16600" y="1887326"/>
            <a:ext cx="557800" cy="5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05925" y="1887331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60550" y="1887331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790800" y="1887331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696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063"/>
            <a:ext cx="9143997" cy="83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8532440" y="218275"/>
            <a:ext cx="557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|  </a:t>
            </a:r>
            <a:fld id="{00000000-1234-1234-1234-123412341234}" type="slidenum">
              <a:rPr lang="ru-RU" b="1" i="0" u="none" strike="noStrike" cap="none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4</a:t>
            </a:fld>
            <a:endParaRPr b="1" i="0" u="none" strike="noStrike" cap="none">
              <a:solidFill>
                <a:srgbClr val="93895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3325" y="225275"/>
            <a:ext cx="1112474" cy="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375625" y="114475"/>
            <a:ext cx="62364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0" u="none" strike="noStrike" cap="none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ЦИФРОВАЯ ПЛАТФОРМА ТЕХНИЧЕСКОГО РЕГУЛИРОВАНИЯ</a:t>
            </a:r>
            <a:endParaRPr sz="1600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0" u="none" strike="noStrike" cap="none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И ИНФРАСТРУКТУРЫ КАЧЕСТВА ЕАЭС</a:t>
            </a:r>
            <a:endParaRPr sz="1600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7" name="Google Shape;117;p20"/>
          <p:cNvGrpSpPr/>
          <p:nvPr/>
        </p:nvGrpSpPr>
        <p:grpSpPr>
          <a:xfrm>
            <a:off x="614488" y="994900"/>
            <a:ext cx="8016775" cy="5471500"/>
            <a:chOff x="688000" y="1066125"/>
            <a:chExt cx="8016775" cy="5471500"/>
          </a:xfrm>
        </p:grpSpPr>
        <p:sp>
          <p:nvSpPr>
            <p:cNvPr id="118" name="Google Shape;118;p20"/>
            <p:cNvSpPr/>
            <p:nvPr/>
          </p:nvSpPr>
          <p:spPr>
            <a:xfrm>
              <a:off x="2488650" y="1903275"/>
              <a:ext cx="4319100" cy="4319400"/>
            </a:xfrm>
            <a:prstGeom prst="ellipse">
              <a:avLst/>
            </a:prstGeom>
            <a:noFill/>
            <a:ln w="19050" cap="flat" cmpd="sng">
              <a:solidFill>
                <a:srgbClr val="DAE5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9" name="Google Shape;119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51011" y="4515650"/>
              <a:ext cx="496227" cy="496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024786" y="4515650"/>
              <a:ext cx="496227" cy="496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20"/>
            <p:cNvSpPr/>
            <p:nvPr/>
          </p:nvSpPr>
          <p:spPr>
            <a:xfrm>
              <a:off x="3368975" y="1571125"/>
              <a:ext cx="2371200" cy="1027200"/>
            </a:xfrm>
            <a:prstGeom prst="roundRect">
              <a:avLst>
                <a:gd name="adj" fmla="val 16667"/>
              </a:avLst>
            </a:pr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22" name="Google Shape;122;p20"/>
            <p:cNvSpPr txBox="1"/>
            <p:nvPr/>
          </p:nvSpPr>
          <p:spPr>
            <a:xfrm>
              <a:off x="3487475" y="1621268"/>
              <a:ext cx="21342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50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Цифровая среда разработки стандартов</a:t>
              </a:r>
              <a:endParaRPr sz="150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23" name="Google Shape;123;p20"/>
            <p:cNvSpPr/>
            <p:nvPr/>
          </p:nvSpPr>
          <p:spPr>
            <a:xfrm>
              <a:off x="5674175" y="2784725"/>
              <a:ext cx="2748600" cy="1129800"/>
            </a:xfrm>
            <a:prstGeom prst="roundRect">
              <a:avLst>
                <a:gd name="adj" fmla="val 16667"/>
              </a:avLst>
            </a:prstGeom>
            <a:solidFill>
              <a:srgbClr val="665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24" name="Google Shape;124;p20"/>
            <p:cNvSpPr txBox="1"/>
            <p:nvPr/>
          </p:nvSpPr>
          <p:spPr>
            <a:xfrm>
              <a:off x="5739583" y="2839876"/>
              <a:ext cx="2617500" cy="101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500" i="0" u="none" strike="noStrike" cap="none" dirty="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Реестры органов по оценке соответствия </a:t>
              </a:r>
              <a:br>
                <a:rPr lang="ru-RU" sz="1500" i="0" u="none" strike="noStrike" cap="none" dirty="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</a:br>
              <a:r>
                <a:rPr lang="ru-RU" sz="1500" i="0" u="none" strike="noStrike" cap="none" dirty="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(с паспортами органов)</a:t>
              </a:r>
              <a:endParaRPr sz="1500" i="0" u="none" strike="noStrike" cap="none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25" name="Google Shape;125;p20"/>
            <p:cNvSpPr/>
            <p:nvPr/>
          </p:nvSpPr>
          <p:spPr>
            <a:xfrm>
              <a:off x="5642525" y="5098925"/>
              <a:ext cx="2713200" cy="1027200"/>
            </a:xfrm>
            <a:prstGeom prst="roundRect">
              <a:avLst>
                <a:gd name="adj" fmla="val 16667"/>
              </a:avLst>
            </a:prstGeom>
            <a:solidFill>
              <a:srgbClr val="566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26" name="Google Shape;126;p20"/>
            <p:cNvSpPr txBox="1"/>
            <p:nvPr/>
          </p:nvSpPr>
          <p:spPr>
            <a:xfrm>
              <a:off x="5701175" y="5149062"/>
              <a:ext cx="25959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50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Система информирования об опасной продукции</a:t>
              </a:r>
              <a:endParaRPr sz="150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27" name="Google Shape;127;p20"/>
            <p:cNvSpPr/>
            <p:nvPr/>
          </p:nvSpPr>
          <p:spPr>
            <a:xfrm>
              <a:off x="855100" y="5099050"/>
              <a:ext cx="2835600" cy="1027200"/>
            </a:xfrm>
            <a:prstGeom prst="roundRect">
              <a:avLst>
                <a:gd name="adj" fmla="val 16667"/>
              </a:avLst>
            </a:prstGeom>
            <a:solidFill>
              <a:srgbClr val="4F8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28" name="Google Shape;128;p20"/>
            <p:cNvSpPr txBox="1"/>
            <p:nvPr/>
          </p:nvSpPr>
          <p:spPr>
            <a:xfrm>
              <a:off x="916300" y="5149187"/>
              <a:ext cx="27132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50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База данных подтверждения метрологической прослеживаемости</a:t>
              </a:r>
              <a:endParaRPr sz="150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29" name="Google Shape;129;p20"/>
            <p:cNvSpPr/>
            <p:nvPr/>
          </p:nvSpPr>
          <p:spPr>
            <a:xfrm>
              <a:off x="1000450" y="2759887"/>
              <a:ext cx="2544900" cy="1027200"/>
            </a:xfrm>
            <a:prstGeom prst="roundRect">
              <a:avLst>
                <a:gd name="adj" fmla="val 16667"/>
              </a:avLst>
            </a:prstGeom>
            <a:solidFill>
              <a:srgbClr val="4AA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30" name="Google Shape;130;p20"/>
            <p:cNvSpPr txBox="1"/>
            <p:nvPr/>
          </p:nvSpPr>
          <p:spPr>
            <a:xfrm>
              <a:off x="1050700" y="2810024"/>
              <a:ext cx="24444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50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Единые информационные ресурсы технического регулирования</a:t>
              </a:r>
              <a:endParaRPr sz="150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pic>
          <p:nvPicPr>
            <p:cNvPr id="131" name="Google Shape;131;p2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751013" y="2192463"/>
              <a:ext cx="496225" cy="496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20"/>
            <p:cNvSpPr txBox="1"/>
            <p:nvPr/>
          </p:nvSpPr>
          <p:spPr>
            <a:xfrm>
              <a:off x="1171300" y="3796263"/>
              <a:ext cx="22032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ru-RU">
                  <a:solidFill>
                    <a:srgbClr val="4AA9C5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Оценка соответствия</a:t>
              </a:r>
              <a:endParaRPr>
                <a:solidFill>
                  <a:srgbClr val="4AA9C5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33" name="Google Shape;133;p20"/>
            <p:cNvSpPr txBox="1"/>
            <p:nvPr/>
          </p:nvSpPr>
          <p:spPr>
            <a:xfrm>
              <a:off x="688000" y="6156625"/>
              <a:ext cx="31698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4F83BD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Обеспечение единства измерений</a:t>
              </a:r>
              <a:endParaRPr>
                <a:solidFill>
                  <a:srgbClr val="4F83BD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34" name="Google Shape;134;p20"/>
            <p:cNvSpPr txBox="1"/>
            <p:nvPr/>
          </p:nvSpPr>
          <p:spPr>
            <a:xfrm>
              <a:off x="3659375" y="2612500"/>
              <a:ext cx="17904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665CAA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Стандартизация</a:t>
              </a:r>
              <a:endParaRPr>
                <a:solidFill>
                  <a:srgbClr val="665CAA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35" name="Google Shape;135;p20"/>
            <p:cNvSpPr txBox="1"/>
            <p:nvPr/>
          </p:nvSpPr>
          <p:spPr>
            <a:xfrm>
              <a:off x="5293475" y="6156625"/>
              <a:ext cx="34113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5665B3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Государственный контроль (надзор)</a:t>
              </a:r>
              <a:endParaRPr>
                <a:solidFill>
                  <a:srgbClr val="5665B3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36" name="Google Shape;136;p20"/>
            <p:cNvSpPr txBox="1"/>
            <p:nvPr/>
          </p:nvSpPr>
          <p:spPr>
            <a:xfrm>
              <a:off x="5842475" y="3948400"/>
              <a:ext cx="22581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665CAA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Аккредитация</a:t>
              </a:r>
              <a:endParaRPr>
                <a:solidFill>
                  <a:srgbClr val="665CAA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pic>
          <p:nvPicPr>
            <p:cNvPr id="137" name="Google Shape;137;p2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35212" y="1066125"/>
              <a:ext cx="438725" cy="438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20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053538" y="2221225"/>
              <a:ext cx="438725" cy="4387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063"/>
            <a:ext cx="9143997" cy="83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/>
          <p:nvPr/>
        </p:nvSpPr>
        <p:spPr>
          <a:xfrm>
            <a:off x="8532440" y="218275"/>
            <a:ext cx="557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|  </a:t>
            </a:r>
            <a:fld id="{00000000-1234-1234-1234-123412341234}" type="slidenum">
              <a:rPr lang="ru-RU" b="1" i="0" u="none" strike="noStrike" cap="none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5</a:t>
            </a:fld>
            <a:endParaRPr b="1" i="0" u="none" strike="noStrike" cap="none">
              <a:solidFill>
                <a:srgbClr val="93895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0" name="Google Shape;17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3325" y="225275"/>
            <a:ext cx="1112474" cy="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/>
        </p:nvSpPr>
        <p:spPr>
          <a:xfrm>
            <a:off x="251629" y="225325"/>
            <a:ext cx="65070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cap="none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ЦИФРОВАЯ СРЕДА РАЗРАБОТКИ СТАНДАРТОВ</a:t>
            </a:r>
            <a:endParaRPr sz="1600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795885" y="1133128"/>
            <a:ext cx="5717100" cy="365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sq" cmpd="dbl">
            <a:solidFill>
              <a:schemeClr val="lt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Roboto Medium"/>
                <a:ea typeface="Roboto Medium"/>
                <a:cs typeface="Roboto Medium"/>
                <a:sym typeface="Roboto Medium"/>
              </a:rPr>
              <a:t>Стандарты в машиночитаемом формате</a:t>
            </a:r>
            <a:endParaRPr sz="1800">
              <a:solidFill>
                <a:srgbClr val="00206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869504" y="3632076"/>
            <a:ext cx="5412000" cy="492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sq" cmpd="dbl">
            <a:solidFill>
              <a:schemeClr val="lt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Roboto Medium"/>
                <a:ea typeface="Roboto Medium"/>
                <a:cs typeface="Roboto Medium"/>
                <a:sym typeface="Roboto Medium"/>
              </a:rPr>
              <a:t>Цифровая среда разработки продукта</a:t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869504" y="4514076"/>
            <a:ext cx="3014400" cy="362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sq" cmpd="dbl">
            <a:solidFill>
              <a:schemeClr val="lt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Roboto Medium"/>
                <a:ea typeface="Roboto Medium"/>
                <a:cs typeface="Roboto Medium"/>
                <a:sym typeface="Roboto Medium"/>
              </a:rPr>
              <a:t>Цифровой двойник</a:t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918126" y="2740016"/>
            <a:ext cx="2234100" cy="63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Разработка новых стандартов </a:t>
            </a:r>
            <a:br>
              <a:rPr lang="ru-RU" sz="12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2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в машиночитаемом формате</a:t>
            </a:r>
            <a:endParaRPr sz="12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2"/>
          <p:cNvSpPr/>
          <p:nvPr/>
        </p:nvSpPr>
        <p:spPr>
          <a:xfrm>
            <a:off x="3337576" y="2740016"/>
            <a:ext cx="2759400" cy="63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Перевод существующих стандартов в машиночитаемый формат</a:t>
            </a:r>
            <a:endParaRPr sz="12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6129975" y="2740025"/>
            <a:ext cx="2478600" cy="63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Электронная библиотека стандартов </a:t>
            </a:r>
            <a:br>
              <a:rPr lang="ru-RU" sz="12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2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в машиночитаемом формате</a:t>
            </a:r>
            <a:endParaRPr sz="12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2"/>
          <p:cNvSpPr/>
          <p:nvPr/>
        </p:nvSpPr>
        <p:spPr>
          <a:xfrm>
            <a:off x="2908769" y="1556702"/>
            <a:ext cx="6960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cap="none">
                <a:solidFill>
                  <a:srgbClr val="4F83BD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sz="6000" b="1" cap="none">
              <a:solidFill>
                <a:srgbClr val="4F83B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5799908" y="1556701"/>
            <a:ext cx="6960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>
                <a:solidFill>
                  <a:srgbClr val="4F83BD"/>
                </a:solidFill>
                <a:latin typeface="Roboto"/>
                <a:ea typeface="Roboto"/>
                <a:cs typeface="Roboto"/>
                <a:sym typeface="Roboto"/>
              </a:rPr>
              <a:t>=</a:t>
            </a:r>
            <a:endParaRPr sz="6000" b="1">
              <a:solidFill>
                <a:srgbClr val="4F83B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0" name="Google Shape;180;p22"/>
          <p:cNvCxnSpPr/>
          <p:nvPr/>
        </p:nvCxnSpPr>
        <p:spPr>
          <a:xfrm>
            <a:off x="661775" y="1264025"/>
            <a:ext cx="0" cy="4182300"/>
          </a:xfrm>
          <a:prstGeom prst="straightConnector1">
            <a:avLst/>
          </a:prstGeom>
          <a:noFill/>
          <a:ln w="28575" cap="flat" cmpd="sng">
            <a:solidFill>
              <a:srgbClr val="938953"/>
            </a:solidFill>
            <a:prstDash val="solid"/>
            <a:round/>
            <a:headEnd type="oval" w="med" len="med"/>
            <a:tailEnd type="triangle" w="med" len="med"/>
          </a:ln>
        </p:spPr>
      </p:cxnSp>
      <p:sp>
        <p:nvSpPr>
          <p:cNvPr id="181" name="Google Shape;181;p22"/>
          <p:cNvSpPr/>
          <p:nvPr/>
        </p:nvSpPr>
        <p:spPr>
          <a:xfrm>
            <a:off x="1315875" y="5719375"/>
            <a:ext cx="4814100" cy="492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sq" cmpd="dbl">
            <a:solidFill>
              <a:schemeClr val="lt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002060"/>
                </a:solidFill>
                <a:latin typeface="Roboto Medium"/>
                <a:ea typeface="Roboto Medium"/>
                <a:cs typeface="Roboto Medium"/>
                <a:sym typeface="Roboto Medium"/>
              </a:rPr>
              <a:t>Цифровое производство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570875" y="3787475"/>
            <a:ext cx="181800" cy="181800"/>
          </a:xfrm>
          <a:prstGeom prst="ellipse">
            <a:avLst/>
          </a:prstGeom>
          <a:solidFill>
            <a:srgbClr val="9389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2"/>
          <p:cNvSpPr/>
          <p:nvPr/>
        </p:nvSpPr>
        <p:spPr>
          <a:xfrm>
            <a:off x="570875" y="1224775"/>
            <a:ext cx="181800" cy="181800"/>
          </a:xfrm>
          <a:prstGeom prst="ellipse">
            <a:avLst/>
          </a:prstGeom>
          <a:solidFill>
            <a:srgbClr val="9389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2"/>
          <p:cNvSpPr/>
          <p:nvPr/>
        </p:nvSpPr>
        <p:spPr>
          <a:xfrm>
            <a:off x="570875" y="4604375"/>
            <a:ext cx="181800" cy="181800"/>
          </a:xfrm>
          <a:prstGeom prst="ellipse">
            <a:avLst/>
          </a:prstGeom>
          <a:solidFill>
            <a:srgbClr val="9389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" name="Google Shape;18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9322" y="1741350"/>
            <a:ext cx="866033" cy="8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36263" y="1741350"/>
            <a:ext cx="866033" cy="8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73950" y="1792609"/>
            <a:ext cx="866030" cy="786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4029" y="56608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063"/>
            <a:ext cx="9143997" cy="83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3"/>
          <p:cNvSpPr txBox="1"/>
          <p:nvPr/>
        </p:nvSpPr>
        <p:spPr>
          <a:xfrm>
            <a:off x="8532440" y="218275"/>
            <a:ext cx="557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|  </a:t>
            </a:r>
            <a:fld id="{00000000-1234-1234-1234-123412341234}" type="slidenum">
              <a:rPr lang="ru-RU" b="1" i="0" u="none" strike="noStrike" cap="none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6</a:t>
            </a:fld>
            <a:endParaRPr b="1" i="0" u="none" strike="noStrike" cap="none">
              <a:solidFill>
                <a:srgbClr val="93895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6" name="Google Shape;19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3325" y="225275"/>
            <a:ext cx="1112474" cy="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3"/>
          <p:cNvSpPr/>
          <p:nvPr/>
        </p:nvSpPr>
        <p:spPr>
          <a:xfrm>
            <a:off x="582175" y="2304225"/>
            <a:ext cx="6073200" cy="4128300"/>
          </a:xfrm>
          <a:prstGeom prst="roundRect">
            <a:avLst>
              <a:gd name="adj" fmla="val 7467"/>
            </a:avLst>
          </a:prstGeom>
          <a:solidFill>
            <a:srgbClr val="CFE2F3">
              <a:alpha val="564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3"/>
          <p:cNvSpPr txBox="1"/>
          <p:nvPr/>
        </p:nvSpPr>
        <p:spPr>
          <a:xfrm>
            <a:off x="381900" y="216600"/>
            <a:ext cx="65958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cap="none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ЦИФРОВИЗАЦИЯ РАЗРАБОТКИ СТАНДАРТОВ В ЕАЭС</a:t>
            </a:r>
            <a:endParaRPr sz="1600" cap="none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23"/>
          <p:cNvSpPr/>
          <p:nvPr/>
        </p:nvSpPr>
        <p:spPr>
          <a:xfrm>
            <a:off x="4250176" y="1034925"/>
            <a:ext cx="2377800" cy="530700"/>
          </a:xfrm>
          <a:prstGeom prst="roundRect">
            <a:avLst>
              <a:gd name="adj" fmla="val 16667"/>
            </a:avLst>
          </a:prstGeom>
          <a:solidFill>
            <a:srgbClr val="4AA9C5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Принятые стандарты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23"/>
          <p:cNvSpPr/>
          <p:nvPr/>
        </p:nvSpPr>
        <p:spPr>
          <a:xfrm>
            <a:off x="582225" y="1034925"/>
            <a:ext cx="2462400" cy="530700"/>
          </a:xfrm>
          <a:prstGeom prst="roundRect">
            <a:avLst>
              <a:gd name="adj" fmla="val 16667"/>
            </a:avLst>
          </a:prstGeom>
          <a:solidFill>
            <a:srgbClr val="665CAA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Новые стандарты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23"/>
          <p:cNvSpPr/>
          <p:nvPr/>
        </p:nvSpPr>
        <p:spPr>
          <a:xfrm>
            <a:off x="4514026" y="2742733"/>
            <a:ext cx="1850100" cy="530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Ручное структурирование текстов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23"/>
          <p:cNvSpPr/>
          <p:nvPr/>
        </p:nvSpPr>
        <p:spPr>
          <a:xfrm>
            <a:off x="1007625" y="2742725"/>
            <a:ext cx="1611600" cy="530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Автоматическое структурирование текстов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23"/>
          <p:cNvSpPr/>
          <p:nvPr/>
        </p:nvSpPr>
        <p:spPr>
          <a:xfrm>
            <a:off x="2595325" y="3795150"/>
            <a:ext cx="2046900" cy="9324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Отзывы и согласование текстов с применением автоматизации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23"/>
          <p:cNvSpPr/>
          <p:nvPr/>
        </p:nvSpPr>
        <p:spPr>
          <a:xfrm>
            <a:off x="1779925" y="5151574"/>
            <a:ext cx="3677700" cy="800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Формирование</a:t>
            </a:r>
            <a:br>
              <a:rPr lang="ru-RU" sz="1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базы данных цифровых редакций стандартов</a:t>
            </a:r>
            <a:br>
              <a:rPr lang="ru-RU" sz="1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(репозиторий)</a:t>
            </a:r>
            <a:endParaRPr sz="11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23"/>
          <p:cNvSpPr/>
          <p:nvPr/>
        </p:nvSpPr>
        <p:spPr>
          <a:xfrm>
            <a:off x="4982500" y="3626050"/>
            <a:ext cx="1140300" cy="572100"/>
          </a:xfrm>
          <a:prstGeom prst="roundRect">
            <a:avLst>
              <a:gd name="adj" fmla="val 16667"/>
            </a:avLst>
          </a:prstGeom>
          <a:solidFill>
            <a:srgbClr val="76A5AF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Библиотека макетов стандартов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23"/>
          <p:cNvSpPr/>
          <p:nvPr/>
        </p:nvSpPr>
        <p:spPr>
          <a:xfrm>
            <a:off x="7062350" y="5164800"/>
            <a:ext cx="1898100" cy="702900"/>
          </a:xfrm>
          <a:prstGeom prst="roundRect">
            <a:avLst>
              <a:gd name="adj" fmla="val 16667"/>
            </a:avLst>
          </a:prstGeom>
          <a:solidFill>
            <a:srgbClr val="4A7DBA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Цифровой стандарт как продукт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23"/>
          <p:cNvSpPr/>
          <p:nvPr/>
        </p:nvSpPr>
        <p:spPr>
          <a:xfrm>
            <a:off x="7062350" y="3791975"/>
            <a:ext cx="1898100" cy="702900"/>
          </a:xfrm>
          <a:prstGeom prst="roundRect">
            <a:avLst>
              <a:gd name="adj" fmla="val 16667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Цифровая среда разработки продукта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23"/>
          <p:cNvSpPr/>
          <p:nvPr/>
        </p:nvSpPr>
        <p:spPr>
          <a:xfrm>
            <a:off x="1243275" y="3626050"/>
            <a:ext cx="1140300" cy="572100"/>
          </a:xfrm>
          <a:prstGeom prst="roundRect">
            <a:avLst>
              <a:gd name="adj" fmla="val 16667"/>
            </a:avLst>
          </a:prstGeom>
          <a:solidFill>
            <a:srgbClr val="76A5AF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Библиотека терминов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23"/>
          <p:cNvSpPr/>
          <p:nvPr/>
        </p:nvSpPr>
        <p:spPr>
          <a:xfrm>
            <a:off x="5277976" y="2304225"/>
            <a:ext cx="322200" cy="368400"/>
          </a:xfrm>
          <a:prstGeom prst="downArrow">
            <a:avLst>
              <a:gd name="adj1" fmla="val 42123"/>
              <a:gd name="adj2" fmla="val 50000"/>
            </a:avLst>
          </a:prstGeom>
          <a:solidFill>
            <a:srgbClr val="4AA9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3"/>
          <p:cNvSpPr/>
          <p:nvPr/>
        </p:nvSpPr>
        <p:spPr>
          <a:xfrm>
            <a:off x="1652325" y="2304225"/>
            <a:ext cx="322200" cy="368400"/>
          </a:xfrm>
          <a:prstGeom prst="downArrow">
            <a:avLst>
              <a:gd name="adj1" fmla="val 42123"/>
              <a:gd name="adj2" fmla="val 50000"/>
            </a:avLst>
          </a:prstGeom>
          <a:solidFill>
            <a:srgbClr val="665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4786" y="1662599"/>
            <a:ext cx="497278" cy="53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90437" y="1703709"/>
            <a:ext cx="497278" cy="530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3"/>
          <p:cNvSpPr/>
          <p:nvPr/>
        </p:nvSpPr>
        <p:spPr>
          <a:xfrm rot="10800000">
            <a:off x="7850300" y="4561050"/>
            <a:ext cx="322200" cy="603600"/>
          </a:xfrm>
          <a:prstGeom prst="downArrow">
            <a:avLst>
              <a:gd name="adj1" fmla="val 42123"/>
              <a:gd name="adj2" fmla="val 50000"/>
            </a:avLst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3"/>
          <p:cNvSpPr/>
          <p:nvPr/>
        </p:nvSpPr>
        <p:spPr>
          <a:xfrm rot="-5400000">
            <a:off x="6058225" y="4790075"/>
            <a:ext cx="322200" cy="1523400"/>
          </a:xfrm>
          <a:prstGeom prst="downArrow">
            <a:avLst>
              <a:gd name="adj1" fmla="val 42123"/>
              <a:gd name="adj2" fmla="val 50000"/>
            </a:avLst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3"/>
          <p:cNvSpPr/>
          <p:nvPr/>
        </p:nvSpPr>
        <p:spPr>
          <a:xfrm rot="2419068">
            <a:off x="4542204" y="3195835"/>
            <a:ext cx="322243" cy="466330"/>
          </a:xfrm>
          <a:prstGeom prst="downArrow">
            <a:avLst>
              <a:gd name="adj1" fmla="val 42123"/>
              <a:gd name="adj2" fmla="val 50000"/>
            </a:avLst>
          </a:prstGeom>
          <a:solidFill>
            <a:srgbClr val="4AA9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3"/>
          <p:cNvSpPr/>
          <p:nvPr/>
        </p:nvSpPr>
        <p:spPr>
          <a:xfrm rot="-2702263">
            <a:off x="2368882" y="3192717"/>
            <a:ext cx="322229" cy="466266"/>
          </a:xfrm>
          <a:prstGeom prst="downArrow">
            <a:avLst>
              <a:gd name="adj1" fmla="val 42123"/>
              <a:gd name="adj2" fmla="val 50000"/>
            </a:avLst>
          </a:prstGeom>
          <a:solidFill>
            <a:srgbClr val="665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3"/>
          <p:cNvSpPr/>
          <p:nvPr/>
        </p:nvSpPr>
        <p:spPr>
          <a:xfrm>
            <a:off x="3457675" y="4727550"/>
            <a:ext cx="322200" cy="437100"/>
          </a:xfrm>
          <a:prstGeom prst="downArrow">
            <a:avLst>
              <a:gd name="adj1" fmla="val 42123"/>
              <a:gd name="adj2" fmla="val 50000"/>
            </a:avLst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3"/>
          <p:cNvSpPr/>
          <p:nvPr/>
        </p:nvSpPr>
        <p:spPr>
          <a:xfrm>
            <a:off x="4371675" y="4977475"/>
            <a:ext cx="906300" cy="331800"/>
          </a:xfrm>
          <a:prstGeom prst="roundRect">
            <a:avLst>
              <a:gd name="adj" fmla="val 50000"/>
            </a:avLst>
          </a:prstGeom>
          <a:solidFill>
            <a:srgbClr val="9389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XML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2201875" y="6088600"/>
            <a:ext cx="2833800" cy="5577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>
                <a:latin typeface="Roboto Medium"/>
                <a:ea typeface="Roboto Medium"/>
                <a:cs typeface="Roboto Medium"/>
                <a:sym typeface="Roboto Medium"/>
              </a:rPr>
              <a:t>Единая  цифровая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Roboto Medium"/>
                <a:ea typeface="Roboto Medium"/>
                <a:cs typeface="Roboto Medium"/>
                <a:sym typeface="Roboto Medium"/>
              </a:rPr>
              <a:t>платформа стандартизации</a:t>
            </a:r>
            <a:endParaRPr/>
          </a:p>
        </p:txBody>
      </p:sp>
      <p:sp>
        <p:nvSpPr>
          <p:cNvPr id="220" name="Google Shape;220;p23"/>
          <p:cNvSpPr/>
          <p:nvPr/>
        </p:nvSpPr>
        <p:spPr>
          <a:xfrm>
            <a:off x="2898025" y="1769025"/>
            <a:ext cx="1441500" cy="331800"/>
          </a:xfrm>
          <a:prstGeom prst="roundRect">
            <a:avLst>
              <a:gd name="adj" fmla="val 50000"/>
            </a:avLst>
          </a:prstGeom>
          <a:solidFill>
            <a:srgbClr val="9389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DOC/PDF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1" name="Google Shape;221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84925" y="3051748"/>
            <a:ext cx="652950" cy="6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/>
          <p:nvPr/>
        </p:nvSpPr>
        <p:spPr>
          <a:xfrm>
            <a:off x="478225" y="2188100"/>
            <a:ext cx="4723500" cy="3337800"/>
          </a:xfrm>
          <a:prstGeom prst="roundRect">
            <a:avLst>
              <a:gd name="adj" fmla="val 7010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8" name="Google Shape;2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063"/>
            <a:ext cx="9143997" cy="83767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4"/>
          <p:cNvSpPr txBox="1"/>
          <p:nvPr/>
        </p:nvSpPr>
        <p:spPr>
          <a:xfrm>
            <a:off x="8532440" y="218275"/>
            <a:ext cx="557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|  </a:t>
            </a:r>
            <a:fld id="{00000000-1234-1234-1234-123412341234}" type="slidenum">
              <a:rPr lang="ru-RU" b="1" i="0" u="none" strike="noStrike" cap="none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7</a:t>
            </a:fld>
            <a:endParaRPr b="1" i="0" u="none" strike="noStrike" cap="none">
              <a:solidFill>
                <a:srgbClr val="93895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0" name="Google Shape;23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3325" y="225275"/>
            <a:ext cx="1112474" cy="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4"/>
          <p:cNvSpPr txBox="1"/>
          <p:nvPr/>
        </p:nvSpPr>
        <p:spPr>
          <a:xfrm>
            <a:off x="339128" y="213223"/>
            <a:ext cx="6773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cap="none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ЕДИНАЯ ИНФОРМАЦИОННАЯ ПЛАТФОРМА СТАНДАРТИЗАЦИИ</a:t>
            </a:r>
            <a:endParaRPr sz="1600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24"/>
          <p:cNvSpPr/>
          <p:nvPr/>
        </p:nvSpPr>
        <p:spPr>
          <a:xfrm>
            <a:off x="5407852" y="1387550"/>
            <a:ext cx="27237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938953"/>
                </a:solidFill>
                <a:latin typeface="Roboto Medium"/>
                <a:ea typeface="Roboto Medium"/>
                <a:cs typeface="Roboto Medium"/>
                <a:sym typeface="Roboto Medium"/>
              </a:rPr>
              <a:t>Преимущества :</a:t>
            </a:r>
            <a:endParaRPr sz="1800" cap="none">
              <a:solidFill>
                <a:srgbClr val="93895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34" name="Google Shape;234;p24"/>
          <p:cNvSpPr txBox="1"/>
          <p:nvPr/>
        </p:nvSpPr>
        <p:spPr>
          <a:xfrm>
            <a:off x="5679650" y="2501575"/>
            <a:ext cx="3081000" cy="11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F243E"/>
                </a:solidFill>
                <a:latin typeface="Roboto"/>
                <a:ea typeface="Roboto"/>
                <a:cs typeface="Roboto"/>
                <a:sym typeface="Roboto"/>
              </a:rPr>
              <a:t>Внедрение</a:t>
            </a:r>
            <a:br>
              <a:rPr lang="ru-RU" sz="1500">
                <a:solidFill>
                  <a:srgbClr val="0F243E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500">
                <a:solidFill>
                  <a:srgbClr val="0F243E"/>
                </a:solidFill>
                <a:latin typeface="Roboto"/>
                <a:ea typeface="Roboto"/>
                <a:cs typeface="Roboto"/>
                <a:sym typeface="Roboto"/>
              </a:rPr>
              <a:t>в производственные процессы и цифровые цепочки поставок</a:t>
            </a:r>
            <a:endParaRPr sz="1500">
              <a:solidFill>
                <a:srgbClr val="0F24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24"/>
          <p:cNvSpPr txBox="1"/>
          <p:nvPr/>
        </p:nvSpPr>
        <p:spPr>
          <a:xfrm>
            <a:off x="5683957" y="3830947"/>
            <a:ext cx="30726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F243E"/>
                </a:solidFill>
                <a:latin typeface="Roboto"/>
                <a:ea typeface="Roboto"/>
                <a:cs typeface="Roboto"/>
                <a:sym typeface="Roboto"/>
              </a:rPr>
              <a:t>Интеграция с проектами </a:t>
            </a:r>
            <a:br>
              <a:rPr lang="ru-RU" sz="1500">
                <a:solidFill>
                  <a:srgbClr val="0F243E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500">
                <a:solidFill>
                  <a:srgbClr val="0F243E"/>
                </a:solidFill>
                <a:latin typeface="Roboto"/>
                <a:ea typeface="Roboto"/>
                <a:cs typeface="Roboto"/>
                <a:sym typeface="Roboto"/>
              </a:rPr>
              <a:t>в промышленности</a:t>
            </a:r>
            <a:endParaRPr sz="1500">
              <a:solidFill>
                <a:srgbClr val="0F24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24"/>
          <p:cNvSpPr txBox="1"/>
          <p:nvPr/>
        </p:nvSpPr>
        <p:spPr>
          <a:xfrm>
            <a:off x="5683950" y="4587125"/>
            <a:ext cx="31278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F243E"/>
                </a:solidFill>
                <a:latin typeface="Roboto"/>
                <a:ea typeface="Roboto"/>
                <a:cs typeface="Roboto"/>
                <a:sym typeface="Roboto"/>
              </a:rPr>
              <a:t>Кооперация с международными консорциумами</a:t>
            </a:r>
            <a:endParaRPr sz="1500">
              <a:solidFill>
                <a:srgbClr val="0F24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24"/>
          <p:cNvSpPr txBox="1"/>
          <p:nvPr/>
        </p:nvSpPr>
        <p:spPr>
          <a:xfrm>
            <a:off x="1476900" y="1293625"/>
            <a:ext cx="3479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44061"/>
                </a:solidFill>
                <a:latin typeface="Roboto Medium"/>
                <a:ea typeface="Roboto Medium"/>
                <a:cs typeface="Roboto Medium"/>
                <a:sym typeface="Roboto Medium"/>
              </a:rPr>
              <a:t>Цифровая среда </a:t>
            </a:r>
            <a:br>
              <a:rPr lang="ru-RU" sz="1800">
                <a:solidFill>
                  <a:srgbClr val="24406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ru-RU" sz="1800">
                <a:solidFill>
                  <a:srgbClr val="244061"/>
                </a:solidFill>
                <a:latin typeface="Roboto Medium"/>
                <a:ea typeface="Roboto Medium"/>
                <a:cs typeface="Roboto Medium"/>
                <a:sym typeface="Roboto Medium"/>
              </a:rPr>
              <a:t>разработки стандартов</a:t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38" name="Google Shape;238;p24"/>
          <p:cNvSpPr txBox="1"/>
          <p:nvPr/>
        </p:nvSpPr>
        <p:spPr>
          <a:xfrm>
            <a:off x="510325" y="3326880"/>
            <a:ext cx="470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1400"/>
              <a:buFont typeface="Roboto"/>
              <a:buChar char="●"/>
            </a:pPr>
            <a:r>
              <a:rPr lang="ru-RU">
                <a:solidFill>
                  <a:srgbClr val="0F243E"/>
                </a:solidFill>
                <a:latin typeface="Roboto"/>
                <a:ea typeface="Roboto"/>
                <a:cs typeface="Roboto"/>
                <a:sym typeface="Roboto"/>
              </a:rPr>
              <a:t>Стандарты в машинопонимаемом формате</a:t>
            </a:r>
            <a:endParaRPr>
              <a:solidFill>
                <a:srgbClr val="0F24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24"/>
          <p:cNvSpPr txBox="1"/>
          <p:nvPr/>
        </p:nvSpPr>
        <p:spPr>
          <a:xfrm>
            <a:off x="1039150" y="5731276"/>
            <a:ext cx="371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244061"/>
                </a:solidFill>
                <a:latin typeface="Roboto"/>
                <a:ea typeface="Roboto"/>
                <a:cs typeface="Roboto"/>
                <a:sym typeface="Roboto"/>
              </a:rPr>
              <a:t>База данных со стандартами </a:t>
            </a:r>
            <a:br>
              <a:rPr lang="ru-RU">
                <a:solidFill>
                  <a:srgbClr val="24406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>
                <a:solidFill>
                  <a:srgbClr val="244061"/>
                </a:solidFill>
                <a:latin typeface="Roboto"/>
                <a:ea typeface="Roboto"/>
                <a:cs typeface="Roboto"/>
                <a:sym typeface="Roboto"/>
              </a:rPr>
              <a:t>в машинопонимаемом формате</a:t>
            </a:r>
            <a:endParaRPr>
              <a:solidFill>
                <a:srgbClr val="24406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24"/>
          <p:cNvSpPr txBox="1"/>
          <p:nvPr/>
        </p:nvSpPr>
        <p:spPr>
          <a:xfrm>
            <a:off x="510325" y="4382351"/>
            <a:ext cx="4723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1400"/>
              <a:buFont typeface="Roboto"/>
              <a:buChar char="●"/>
            </a:pPr>
            <a:r>
              <a:rPr lang="ru-RU">
                <a:solidFill>
                  <a:srgbClr val="0F243E"/>
                </a:solidFill>
                <a:latin typeface="Roboto"/>
                <a:ea typeface="Roboto"/>
                <a:cs typeface="Roboto"/>
                <a:sym typeface="Roboto"/>
              </a:rPr>
              <a:t>Перевод существующих стандартов </a:t>
            </a:r>
            <a:br>
              <a:rPr lang="ru-RU">
                <a:solidFill>
                  <a:srgbClr val="0F243E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>
                <a:solidFill>
                  <a:srgbClr val="0F243E"/>
                </a:solidFill>
                <a:latin typeface="Roboto"/>
                <a:ea typeface="Roboto"/>
                <a:cs typeface="Roboto"/>
                <a:sym typeface="Roboto"/>
              </a:rPr>
              <a:t>в машинопонимаемый формат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24"/>
          <p:cNvSpPr txBox="1"/>
          <p:nvPr/>
        </p:nvSpPr>
        <p:spPr>
          <a:xfrm>
            <a:off x="510325" y="3716166"/>
            <a:ext cx="4682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1400"/>
              <a:buFont typeface="Roboto"/>
              <a:buChar char="●"/>
            </a:pPr>
            <a:r>
              <a:rPr lang="ru-RU">
                <a:solidFill>
                  <a:srgbClr val="0F243E"/>
                </a:solidFill>
                <a:latin typeface="Roboto"/>
                <a:ea typeface="Roboto"/>
                <a:cs typeface="Roboto"/>
                <a:sym typeface="Roboto"/>
              </a:rPr>
              <a:t>Разработка новых стандартов</a:t>
            </a:r>
            <a:br>
              <a:rPr lang="ru-RU">
                <a:solidFill>
                  <a:srgbClr val="0F243E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>
                <a:solidFill>
                  <a:srgbClr val="0F243E"/>
                </a:solidFill>
                <a:latin typeface="Roboto"/>
                <a:ea typeface="Roboto"/>
                <a:cs typeface="Roboto"/>
                <a:sym typeface="Roboto"/>
              </a:rPr>
              <a:t>в машинопонимаемом формате</a:t>
            </a:r>
            <a:endParaRPr>
              <a:solidFill>
                <a:srgbClr val="0F24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24"/>
          <p:cNvSpPr txBox="1"/>
          <p:nvPr/>
        </p:nvSpPr>
        <p:spPr>
          <a:xfrm>
            <a:off x="510325" y="2937595"/>
            <a:ext cx="472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1400"/>
              <a:buFont typeface="Roboto"/>
              <a:buChar char="●"/>
            </a:pPr>
            <a:r>
              <a:rPr lang="ru-RU">
                <a:solidFill>
                  <a:srgbClr val="0F243E"/>
                </a:solidFill>
                <a:latin typeface="Roboto"/>
                <a:ea typeface="Roboto"/>
                <a:cs typeface="Roboto"/>
                <a:sym typeface="Roboto"/>
              </a:rPr>
              <a:t>Сокращение сроков разработки стандартов</a:t>
            </a:r>
            <a:endParaRPr>
              <a:solidFill>
                <a:srgbClr val="0F24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24"/>
          <p:cNvSpPr txBox="1"/>
          <p:nvPr/>
        </p:nvSpPr>
        <p:spPr>
          <a:xfrm>
            <a:off x="510325" y="4956437"/>
            <a:ext cx="4821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1400"/>
              <a:buFont typeface="Roboto"/>
              <a:buChar char="●"/>
            </a:pPr>
            <a:r>
              <a:rPr lang="ru-RU">
                <a:solidFill>
                  <a:srgbClr val="0F243E"/>
                </a:solidFill>
                <a:latin typeface="Roboto"/>
                <a:ea typeface="Roboto"/>
                <a:cs typeface="Roboto"/>
                <a:sym typeface="Roboto"/>
              </a:rPr>
              <a:t>Сокращение сроков разработки стандартов</a:t>
            </a:r>
            <a:endParaRPr>
              <a:solidFill>
                <a:srgbClr val="0F24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24"/>
          <p:cNvSpPr txBox="1"/>
          <p:nvPr/>
        </p:nvSpPr>
        <p:spPr>
          <a:xfrm>
            <a:off x="510325" y="2410910"/>
            <a:ext cx="46821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1400"/>
              <a:buFont typeface="Roboto"/>
              <a:buChar char="●"/>
            </a:pPr>
            <a:r>
              <a:rPr lang="ru-RU">
                <a:solidFill>
                  <a:srgbClr val="0F243E"/>
                </a:solidFill>
                <a:latin typeface="Roboto"/>
                <a:ea typeface="Roboto"/>
                <a:cs typeface="Roboto"/>
                <a:sym typeface="Roboto"/>
              </a:rPr>
              <a:t>Прослеживаемость и прозрачность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F243E"/>
                </a:solidFill>
                <a:latin typeface="Roboto"/>
                <a:ea typeface="Roboto"/>
                <a:cs typeface="Roboto"/>
                <a:sym typeface="Roboto"/>
              </a:rPr>
              <a:t>разработки стандартов</a:t>
            </a:r>
            <a:endParaRPr>
              <a:solidFill>
                <a:srgbClr val="0F24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5" name="Google Shape;24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7844" y="2594175"/>
            <a:ext cx="271806" cy="271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7844" y="3928903"/>
            <a:ext cx="271806" cy="271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7844" y="4760828"/>
            <a:ext cx="271806" cy="271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5450" y="1368763"/>
            <a:ext cx="557700" cy="5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063"/>
            <a:ext cx="9143997" cy="83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8532440" y="218275"/>
            <a:ext cx="557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|  </a:t>
            </a:r>
            <a:fld id="{00000000-1234-1234-1234-123412341234}" type="slidenum">
              <a:rPr lang="ru-RU" b="1" i="0" u="none" strike="noStrike" cap="none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8</a:t>
            </a:fld>
            <a:endParaRPr b="1" i="0" u="none" strike="noStrike" cap="none">
              <a:solidFill>
                <a:srgbClr val="93895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3325" y="225275"/>
            <a:ext cx="1112474" cy="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375625" y="114475"/>
            <a:ext cx="62364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0" u="none" strike="noStrike" cap="none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ЦИФРОВАЯ ПЛАТФОРМА ТЕХНИЧЕСКОГО РЕГУЛИРОВАНИЯ</a:t>
            </a:r>
            <a:endParaRPr sz="1600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0" u="none" strike="noStrike" cap="none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И ИНФРАСТРУКТУРЫ КАЧЕСТВА ЕАЭС</a:t>
            </a:r>
            <a:endParaRPr sz="1600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7" name="Google Shape;117;p20"/>
          <p:cNvGrpSpPr/>
          <p:nvPr/>
        </p:nvGrpSpPr>
        <p:grpSpPr>
          <a:xfrm>
            <a:off x="614488" y="994900"/>
            <a:ext cx="8016775" cy="5471500"/>
            <a:chOff x="688000" y="1066125"/>
            <a:chExt cx="8016775" cy="5471500"/>
          </a:xfrm>
        </p:grpSpPr>
        <p:sp>
          <p:nvSpPr>
            <p:cNvPr id="118" name="Google Shape;118;p20"/>
            <p:cNvSpPr/>
            <p:nvPr/>
          </p:nvSpPr>
          <p:spPr>
            <a:xfrm>
              <a:off x="2488650" y="1903275"/>
              <a:ext cx="4319100" cy="4319400"/>
            </a:xfrm>
            <a:prstGeom prst="ellipse">
              <a:avLst/>
            </a:prstGeom>
            <a:noFill/>
            <a:ln w="19050" cap="flat" cmpd="sng">
              <a:solidFill>
                <a:srgbClr val="DAE5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9" name="Google Shape;119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51011" y="4515650"/>
              <a:ext cx="496227" cy="496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024786" y="4515650"/>
              <a:ext cx="496227" cy="496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20"/>
            <p:cNvSpPr/>
            <p:nvPr/>
          </p:nvSpPr>
          <p:spPr>
            <a:xfrm>
              <a:off x="3368975" y="1571125"/>
              <a:ext cx="2371200" cy="1027200"/>
            </a:xfrm>
            <a:prstGeom prst="roundRect">
              <a:avLst>
                <a:gd name="adj" fmla="val 16667"/>
              </a:avLst>
            </a:pr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22" name="Google Shape;122;p20"/>
            <p:cNvSpPr txBox="1"/>
            <p:nvPr/>
          </p:nvSpPr>
          <p:spPr>
            <a:xfrm>
              <a:off x="3487475" y="1621268"/>
              <a:ext cx="21342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50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Цифровая среда разработки стандартов</a:t>
              </a:r>
              <a:endParaRPr sz="150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23" name="Google Shape;123;p20"/>
            <p:cNvSpPr/>
            <p:nvPr/>
          </p:nvSpPr>
          <p:spPr>
            <a:xfrm>
              <a:off x="5674175" y="2784725"/>
              <a:ext cx="2748600" cy="1129800"/>
            </a:xfrm>
            <a:prstGeom prst="roundRect">
              <a:avLst>
                <a:gd name="adj" fmla="val 16667"/>
              </a:avLst>
            </a:prstGeom>
            <a:solidFill>
              <a:srgbClr val="665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24" name="Google Shape;124;p20"/>
            <p:cNvSpPr txBox="1"/>
            <p:nvPr/>
          </p:nvSpPr>
          <p:spPr>
            <a:xfrm>
              <a:off x="5739583" y="2839876"/>
              <a:ext cx="2617500" cy="101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500" i="0" u="none" strike="noStrike" cap="none" dirty="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Реестры органов по оценке соответствия </a:t>
              </a:r>
              <a:br>
                <a:rPr lang="ru-RU" sz="1500" i="0" u="none" strike="noStrike" cap="none" dirty="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</a:br>
              <a:r>
                <a:rPr lang="ru-RU" sz="1500" i="0" u="none" strike="noStrike" cap="none" dirty="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(с паспортами органов)</a:t>
              </a:r>
              <a:endParaRPr sz="1500" i="0" u="none" strike="noStrike" cap="none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25" name="Google Shape;125;p20"/>
            <p:cNvSpPr/>
            <p:nvPr/>
          </p:nvSpPr>
          <p:spPr>
            <a:xfrm>
              <a:off x="5642525" y="5098925"/>
              <a:ext cx="2713200" cy="1027200"/>
            </a:xfrm>
            <a:prstGeom prst="roundRect">
              <a:avLst>
                <a:gd name="adj" fmla="val 16667"/>
              </a:avLst>
            </a:prstGeom>
            <a:solidFill>
              <a:srgbClr val="566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26" name="Google Shape;126;p20"/>
            <p:cNvSpPr txBox="1"/>
            <p:nvPr/>
          </p:nvSpPr>
          <p:spPr>
            <a:xfrm>
              <a:off x="5701175" y="5149062"/>
              <a:ext cx="25959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50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Система информирования об опасной продукции</a:t>
              </a:r>
              <a:endParaRPr sz="150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27" name="Google Shape;127;p20"/>
            <p:cNvSpPr/>
            <p:nvPr/>
          </p:nvSpPr>
          <p:spPr>
            <a:xfrm>
              <a:off x="855100" y="5099050"/>
              <a:ext cx="2835600" cy="1027200"/>
            </a:xfrm>
            <a:prstGeom prst="roundRect">
              <a:avLst>
                <a:gd name="adj" fmla="val 16667"/>
              </a:avLst>
            </a:prstGeom>
            <a:solidFill>
              <a:srgbClr val="4F8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28" name="Google Shape;128;p20"/>
            <p:cNvSpPr txBox="1"/>
            <p:nvPr/>
          </p:nvSpPr>
          <p:spPr>
            <a:xfrm>
              <a:off x="916300" y="5149187"/>
              <a:ext cx="27132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50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База данных подтверждения метрологической прослеживаемости</a:t>
              </a:r>
              <a:endParaRPr sz="150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29" name="Google Shape;129;p20"/>
            <p:cNvSpPr/>
            <p:nvPr/>
          </p:nvSpPr>
          <p:spPr>
            <a:xfrm>
              <a:off x="1000450" y="2759887"/>
              <a:ext cx="2544900" cy="1027200"/>
            </a:xfrm>
            <a:prstGeom prst="roundRect">
              <a:avLst>
                <a:gd name="adj" fmla="val 16667"/>
              </a:avLst>
            </a:prstGeom>
            <a:solidFill>
              <a:srgbClr val="4AA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30" name="Google Shape;130;p20"/>
            <p:cNvSpPr txBox="1"/>
            <p:nvPr/>
          </p:nvSpPr>
          <p:spPr>
            <a:xfrm>
              <a:off x="1050700" y="2810024"/>
              <a:ext cx="24444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500" i="0" u="none" strike="noStrike" cap="non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Единые информационные ресурсы технического регулирования</a:t>
              </a:r>
              <a:endParaRPr sz="150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pic>
          <p:nvPicPr>
            <p:cNvPr id="131" name="Google Shape;131;p2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751013" y="2192463"/>
              <a:ext cx="496225" cy="496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20"/>
            <p:cNvSpPr txBox="1"/>
            <p:nvPr/>
          </p:nvSpPr>
          <p:spPr>
            <a:xfrm>
              <a:off x="1171300" y="3796263"/>
              <a:ext cx="22032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ru-RU">
                  <a:solidFill>
                    <a:srgbClr val="4AA9C5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Оценка соответствия</a:t>
              </a:r>
              <a:endParaRPr>
                <a:solidFill>
                  <a:srgbClr val="4AA9C5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33" name="Google Shape;133;p20"/>
            <p:cNvSpPr txBox="1"/>
            <p:nvPr/>
          </p:nvSpPr>
          <p:spPr>
            <a:xfrm>
              <a:off x="688000" y="6156625"/>
              <a:ext cx="31698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4F83BD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Обеспечение единства измерений</a:t>
              </a:r>
              <a:endParaRPr>
                <a:solidFill>
                  <a:srgbClr val="4F83BD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34" name="Google Shape;134;p20"/>
            <p:cNvSpPr txBox="1"/>
            <p:nvPr/>
          </p:nvSpPr>
          <p:spPr>
            <a:xfrm>
              <a:off x="3659375" y="2612500"/>
              <a:ext cx="17904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665CAA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Стандартизация</a:t>
              </a:r>
              <a:endParaRPr>
                <a:solidFill>
                  <a:srgbClr val="665CAA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35" name="Google Shape;135;p20"/>
            <p:cNvSpPr txBox="1"/>
            <p:nvPr/>
          </p:nvSpPr>
          <p:spPr>
            <a:xfrm>
              <a:off x="5293475" y="6156625"/>
              <a:ext cx="34113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5665B3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Государственный контроль (надзор)</a:t>
              </a:r>
              <a:endParaRPr>
                <a:solidFill>
                  <a:srgbClr val="5665B3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36" name="Google Shape;136;p20"/>
            <p:cNvSpPr txBox="1"/>
            <p:nvPr/>
          </p:nvSpPr>
          <p:spPr>
            <a:xfrm>
              <a:off x="5842475" y="3948400"/>
              <a:ext cx="22581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665CAA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Аккредитация</a:t>
              </a:r>
              <a:endParaRPr>
                <a:solidFill>
                  <a:srgbClr val="665CAA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pic>
          <p:nvPicPr>
            <p:cNvPr id="137" name="Google Shape;137;p2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35212" y="1066125"/>
              <a:ext cx="438725" cy="438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20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053538" y="2221225"/>
              <a:ext cx="438725" cy="4387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0658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5"/>
          <p:cNvSpPr/>
          <p:nvPr/>
        </p:nvSpPr>
        <p:spPr>
          <a:xfrm rot="10800000" flipH="1">
            <a:off x="-9325" y="5608375"/>
            <a:ext cx="9157500" cy="1246500"/>
          </a:xfrm>
          <a:prstGeom prst="rect">
            <a:avLst/>
          </a:prstGeom>
          <a:solidFill>
            <a:srgbClr val="DDE5EE">
              <a:alpha val="83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4" name="Google Shape;2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063"/>
            <a:ext cx="9143997" cy="83767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5"/>
          <p:cNvSpPr txBox="1"/>
          <p:nvPr/>
        </p:nvSpPr>
        <p:spPr>
          <a:xfrm>
            <a:off x="8532440" y="218275"/>
            <a:ext cx="557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|  </a:t>
            </a:r>
            <a:fld id="{00000000-1234-1234-1234-123412341234}" type="slidenum">
              <a:rPr lang="ru-RU" b="1" i="0" u="none" strike="noStrike" cap="none">
                <a:solidFill>
                  <a:srgbClr val="938953"/>
                </a:solidFill>
                <a:latin typeface="Roboto"/>
                <a:ea typeface="Roboto"/>
                <a:cs typeface="Roboto"/>
                <a:sym typeface="Roboto"/>
              </a:rPr>
              <a:t>9</a:t>
            </a:fld>
            <a:endParaRPr b="1" i="0" u="none" strike="noStrike" cap="none">
              <a:solidFill>
                <a:srgbClr val="93895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6" name="Google Shape;25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3325" y="225275"/>
            <a:ext cx="1112474" cy="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5"/>
          <p:cNvSpPr txBox="1"/>
          <p:nvPr/>
        </p:nvSpPr>
        <p:spPr>
          <a:xfrm>
            <a:off x="388275" y="115825"/>
            <a:ext cx="64473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ТЕМАТИЧЕСКИЙ РАЗДЕЛ ОБ ОПАСНОЙ ПРОДУКЦИИ</a:t>
            </a:r>
            <a:endParaRPr sz="1600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ОТКРЫТАЯ ЧАСТЬ. РЕЗУЛЬТАТЫ ПОИСКА</a:t>
            </a:r>
            <a:endParaRPr sz="1600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8" name="Google Shape;25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9425" y="5140935"/>
            <a:ext cx="6534674" cy="142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19430" y="1295053"/>
            <a:ext cx="5511104" cy="4313936"/>
          </a:xfrm>
          <a:prstGeom prst="rect">
            <a:avLst/>
          </a:prstGeom>
          <a:noFill/>
          <a:ln w="28575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  <a:effectLst>
            <a:reflection stA="43000" endPos="17000" fadeDir="5400012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551</Words>
  <Application>Microsoft Office PowerPoint</Application>
  <PresentationFormat>Экран (4:3)</PresentationFormat>
  <Paragraphs>143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Roboto Medium</vt:lpstr>
      <vt:lpstr>Arial</vt:lpstr>
      <vt:lpstr>Roboto</vt:lpstr>
      <vt:lpstr>Calibri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Бурмистров Вячеслав Александрович</dc:creator>
  <cp:lastModifiedBy>SinKom-Dell-2</cp:lastModifiedBy>
  <cp:revision>8</cp:revision>
  <cp:lastPrinted>2019-07-09T13:39:32Z</cp:lastPrinted>
  <dcterms:modified xsi:type="dcterms:W3CDTF">2019-07-10T04:09:53Z</dcterms:modified>
</cp:coreProperties>
</file>