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08" r:id="rId3"/>
    <p:sldId id="309" r:id="rId4"/>
    <p:sldId id="338" r:id="rId5"/>
    <p:sldId id="310" r:id="rId6"/>
    <p:sldId id="311" r:id="rId7"/>
    <p:sldId id="312" r:id="rId8"/>
    <p:sldId id="337" r:id="rId9"/>
    <p:sldId id="314" r:id="rId10"/>
    <p:sldId id="306" r:id="rId11"/>
    <p:sldId id="331" r:id="rId12"/>
    <p:sldId id="330" r:id="rId13"/>
    <p:sldId id="319" r:id="rId14"/>
    <p:sldId id="327" r:id="rId15"/>
    <p:sldId id="334" r:id="rId16"/>
    <p:sldId id="316" r:id="rId17"/>
    <p:sldId id="336" r:id="rId18"/>
    <p:sldId id="302" r:id="rId19"/>
    <p:sldId id="333" r:id="rId20"/>
    <p:sldId id="322" r:id="rId21"/>
    <p:sldId id="300" r:id="rId22"/>
    <p:sldId id="301" r:id="rId23"/>
    <p:sldId id="325" r:id="rId24"/>
    <p:sldId id="323" r:id="rId25"/>
    <p:sldId id="324" r:id="rId26"/>
    <p:sldId id="321" r:id="rId27"/>
    <p:sldId id="304" r:id="rId2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96" autoAdjust="0"/>
    <p:restoredTop sz="94660"/>
  </p:normalViewPr>
  <p:slideViewPr>
    <p:cSldViewPr snapToGrid="0">
      <p:cViewPr varScale="1">
        <p:scale>
          <a:sx n="51" d="100"/>
          <a:sy n="51" d="100"/>
        </p:scale>
        <p:origin x="-459" y="-5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547227690288713"/>
          <c:y val="4.0796998031496064E-2"/>
          <c:w val="0.64825688976377949"/>
          <c:h val="0.780385812993301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СРМ 1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1.0123</c:v>
                </c:pt>
                <c:pt idx="1">
                  <c:v>1.0099</c:v>
                </c:pt>
                <c:pt idx="2">
                  <c:v>1.0086999999999999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СРМ 2</c:v>
                </c:pt>
              </c:strCache>
            </c:strRef>
          </c:tx>
          <c:marker>
            <c:spPr>
              <a:solidFill>
                <a:srgbClr val="FA9D10"/>
              </a:solidFill>
            </c:spPr>
          </c:marker>
          <c:cat>
            <c:numRef>
              <c:f>Лист1!$A$2:$A$4</c:f>
              <c:numCache>
                <c:formatCode>General</c:formatCode>
                <c:ptCount val="3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1.0098</c:v>
                </c:pt>
                <c:pt idx="1">
                  <c:v>1.0085999999999999</c:v>
                </c:pt>
                <c:pt idx="2">
                  <c:v>1.0078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СРМ 3</c:v>
                </c:pt>
              </c:strCache>
            </c:strRef>
          </c:tx>
          <c:spPr>
            <a:ln>
              <a:solidFill>
                <a:schemeClr val="accent5">
                  <a:lumMod val="50000"/>
                </a:schemeClr>
              </a:solidFill>
            </a:ln>
          </c:spPr>
          <c:cat>
            <c:numRef>
              <c:f>Лист1!$A$2:$A$4</c:f>
              <c:numCache>
                <c:formatCode>General</c:formatCode>
                <c:ptCount val="3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1.0105999999999999</c:v>
                </c:pt>
                <c:pt idx="1">
                  <c:v>1.0127999999999999</c:v>
                </c:pt>
                <c:pt idx="2">
                  <c:v>1.0097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заводской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093440"/>
        <c:axId val="130095360"/>
      </c:lineChart>
      <c:catAx>
        <c:axId val="1300934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sz="24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Массовый расход, т/ч</a:t>
                </a:r>
                <a:endParaRPr lang="ru-RU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38430452171980889"/>
              <c:y val="0.9212571802373757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30095360"/>
        <c:crosses val="autoZero"/>
        <c:auto val="1"/>
        <c:lblAlgn val="ctr"/>
        <c:lblOffset val="100"/>
        <c:noMultiLvlLbl val="0"/>
      </c:catAx>
      <c:valAx>
        <c:axId val="130095360"/>
        <c:scaling>
          <c:orientation val="minMax"/>
          <c:max val="1.0149999999999999"/>
          <c:min val="1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24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MF</a:t>
                </a:r>
                <a:endParaRPr lang="ru-RU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009344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007D18-B3DB-4D9E-B497-C4F8F6288E1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35FF39-A48D-4CA4-93A8-31D1E3A28F65}">
      <dgm:prSet/>
      <dgm:spPr/>
      <dgm:t>
        <a:bodyPr/>
        <a:lstStyle/>
        <a:p>
          <a:pPr rtl="0"/>
          <a:r>
            <a:rPr lang="ru-RU" dirty="0" smtClean="0"/>
            <a:t>3</a:t>
          </a:r>
          <a:endParaRPr lang="ru-RU" dirty="0"/>
        </a:p>
      </dgm:t>
    </dgm:pt>
    <dgm:pt modelId="{0A56E93E-5D80-43D5-8F81-5A94DE54C9E9}" type="parTrans" cxnId="{C142B70A-7165-4430-996B-60F8E5864F44}">
      <dgm:prSet/>
      <dgm:spPr/>
      <dgm:t>
        <a:bodyPr/>
        <a:lstStyle/>
        <a:p>
          <a:endParaRPr lang="ru-RU"/>
        </a:p>
      </dgm:t>
    </dgm:pt>
    <dgm:pt modelId="{8639B6AF-523D-495B-954E-E44D433000AD}" type="sibTrans" cxnId="{C142B70A-7165-4430-996B-60F8E5864F44}">
      <dgm:prSet/>
      <dgm:spPr/>
      <dgm:t>
        <a:bodyPr/>
        <a:lstStyle/>
        <a:p>
          <a:endParaRPr lang="ru-RU"/>
        </a:p>
      </dgm:t>
    </dgm:pt>
    <dgm:pt modelId="{A439B3D7-9BB8-487C-A3F9-1F599E733A0E}" type="pres">
      <dgm:prSet presAssocID="{1A007D18-B3DB-4D9E-B497-C4F8F6288E1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B6C4642-696B-4647-B6F4-DE45A77D5FC7}" type="pres">
      <dgm:prSet presAssocID="{5835FF39-A48D-4CA4-93A8-31D1E3A28F65}" presName="horFlow" presStyleCnt="0"/>
      <dgm:spPr/>
    </dgm:pt>
    <dgm:pt modelId="{2400CE88-45C6-4B27-BC79-3BEA0E88D48C}" type="pres">
      <dgm:prSet presAssocID="{5835FF39-A48D-4CA4-93A8-31D1E3A28F65}" presName="bigChev" presStyleLbl="node1" presStyleIdx="0" presStyleCnt="1"/>
      <dgm:spPr/>
      <dgm:t>
        <a:bodyPr/>
        <a:lstStyle/>
        <a:p>
          <a:endParaRPr lang="ru-RU"/>
        </a:p>
      </dgm:t>
    </dgm:pt>
  </dgm:ptLst>
  <dgm:cxnLst>
    <dgm:cxn modelId="{C451D30B-8401-486B-ABB9-844F78E4C1D2}" type="presOf" srcId="{5835FF39-A48D-4CA4-93A8-31D1E3A28F65}" destId="{2400CE88-45C6-4B27-BC79-3BEA0E88D48C}" srcOrd="0" destOrd="0" presId="urn:microsoft.com/office/officeart/2005/8/layout/lProcess3"/>
    <dgm:cxn modelId="{C142B70A-7165-4430-996B-60F8E5864F44}" srcId="{1A007D18-B3DB-4D9E-B497-C4F8F6288E1C}" destId="{5835FF39-A48D-4CA4-93A8-31D1E3A28F65}" srcOrd="0" destOrd="0" parTransId="{0A56E93E-5D80-43D5-8F81-5A94DE54C9E9}" sibTransId="{8639B6AF-523D-495B-954E-E44D433000AD}"/>
    <dgm:cxn modelId="{44F5A021-2FDE-452E-AA8F-18A92D3B755B}" type="presOf" srcId="{1A007D18-B3DB-4D9E-B497-C4F8F6288E1C}" destId="{A439B3D7-9BB8-487C-A3F9-1F599E733A0E}" srcOrd="0" destOrd="0" presId="urn:microsoft.com/office/officeart/2005/8/layout/lProcess3"/>
    <dgm:cxn modelId="{6EB7C1B6-E6FC-481D-8927-306D5375155A}" type="presParOf" srcId="{A439B3D7-9BB8-487C-A3F9-1F599E733A0E}" destId="{BB6C4642-696B-4647-B6F4-DE45A77D5FC7}" srcOrd="0" destOrd="0" presId="urn:microsoft.com/office/officeart/2005/8/layout/lProcess3"/>
    <dgm:cxn modelId="{10BE39C5-AAE0-4DB9-AABE-1DC1E07B20A5}" type="presParOf" srcId="{BB6C4642-696B-4647-B6F4-DE45A77D5FC7}" destId="{2400CE88-45C6-4B27-BC79-3BEA0E88D48C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0CE88-45C6-4B27-BC79-3BEA0E88D48C}">
      <dsp:nvSpPr>
        <dsp:cNvPr id="0" name=""/>
        <dsp:cNvSpPr/>
      </dsp:nvSpPr>
      <dsp:spPr>
        <a:xfrm>
          <a:off x="0" y="50291"/>
          <a:ext cx="502920" cy="2011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3</a:t>
          </a:r>
          <a:endParaRPr lang="ru-RU" sz="1300" kern="1200" dirty="0"/>
        </a:p>
      </dsp:txBody>
      <dsp:txXfrm>
        <a:off x="100584" y="50291"/>
        <a:ext cx="301752" cy="201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0.39316</cdr:x>
      <cdr:y>0</cdr:y>
    </cdr:from>
    <cdr:to>
      <cdr:x>0.61562</cdr:x>
      <cdr:y>0.09088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12368" y="-1397000"/>
          <a:ext cx="187423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dirty="0" smtClean="0"/>
            <a:t>СИКНП № 1228</a:t>
          </a:r>
          <a:endParaRPr lang="ru-RU" sz="1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BE0E4-74FF-4303-8D3C-ED205ECD5EFC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C5593-0383-4CF2-A916-3ECE11FC8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15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67261" eaLnBrk="0" hangingPunct="0">
              <a:spcBef>
                <a:spcPct val="30000"/>
              </a:spcBef>
              <a:buClr>
                <a:srgbClr val="000000"/>
              </a:buClr>
              <a:tabLst>
                <a:tab pos="742024" algn="l"/>
                <a:tab pos="1482402" algn="l"/>
                <a:tab pos="2224425" algn="l"/>
                <a:tab pos="2964804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69993" indent="-296151" defTabSz="467261" eaLnBrk="0" hangingPunct="0">
              <a:spcBef>
                <a:spcPct val="30000"/>
              </a:spcBef>
              <a:buClr>
                <a:srgbClr val="000000"/>
              </a:buClr>
              <a:tabLst>
                <a:tab pos="742024" algn="l"/>
                <a:tab pos="1482402" algn="l"/>
                <a:tab pos="2224425" algn="l"/>
                <a:tab pos="2964804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84605" indent="-236921" defTabSz="467261" eaLnBrk="0" hangingPunct="0">
              <a:spcBef>
                <a:spcPct val="30000"/>
              </a:spcBef>
              <a:buClr>
                <a:srgbClr val="000000"/>
              </a:buClr>
              <a:tabLst>
                <a:tab pos="742024" algn="l"/>
                <a:tab pos="1482402" algn="l"/>
                <a:tab pos="2224425" algn="l"/>
                <a:tab pos="2964804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58447" indent="-236921" defTabSz="467261" eaLnBrk="0" hangingPunct="0">
              <a:spcBef>
                <a:spcPct val="30000"/>
              </a:spcBef>
              <a:buClr>
                <a:srgbClr val="000000"/>
              </a:buClr>
              <a:tabLst>
                <a:tab pos="742024" algn="l"/>
                <a:tab pos="1482402" algn="l"/>
                <a:tab pos="2224425" algn="l"/>
                <a:tab pos="2964804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132289" indent="-236921" defTabSz="467261" eaLnBrk="0" hangingPunct="0">
              <a:spcBef>
                <a:spcPct val="30000"/>
              </a:spcBef>
              <a:buClr>
                <a:srgbClr val="000000"/>
              </a:buClr>
              <a:tabLst>
                <a:tab pos="742024" algn="l"/>
                <a:tab pos="1482402" algn="l"/>
                <a:tab pos="2224425" algn="l"/>
                <a:tab pos="2964804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606131" indent="-236921" defTabSz="46726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2024" algn="l"/>
                <a:tab pos="1482402" algn="l"/>
                <a:tab pos="2224425" algn="l"/>
                <a:tab pos="2964804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3079974" indent="-236921" defTabSz="46726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2024" algn="l"/>
                <a:tab pos="1482402" algn="l"/>
                <a:tab pos="2224425" algn="l"/>
                <a:tab pos="2964804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553816" indent="-236921" defTabSz="46726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2024" algn="l"/>
                <a:tab pos="1482402" algn="l"/>
                <a:tab pos="2224425" algn="l"/>
                <a:tab pos="2964804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4027658" indent="-236921" defTabSz="46726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2024" algn="l"/>
                <a:tab pos="1482402" algn="l"/>
                <a:tab pos="2224425" algn="l"/>
                <a:tab pos="2964804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8F4E3F7-0BCC-403D-B4C8-E910578EF4DF}" type="slidenum">
              <a:rPr lang="en-GB" altLang="ru-RU"/>
              <a:pPr eaLnBrk="1" hangingPunct="1">
                <a:spcBef>
                  <a:spcPct val="0"/>
                </a:spcBef>
              </a:pPr>
              <a:t>7</a:t>
            </a:fld>
            <a:endParaRPr lang="en-GB" altLang="ru-RU"/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958673" y="832228"/>
            <a:ext cx="5121155" cy="416825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768" tIns="47384" rIns="94768" bIns="47384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defTabSz="473785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4A2500"/>
              </a:buClr>
              <a:buSzPct val="100000"/>
            </a:pPr>
            <a:endParaRPr lang="ru-RU" altLang="ru-RU" sz="2500">
              <a:solidFill>
                <a:prstClr val="white"/>
              </a:solidFill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body"/>
          </p:nvPr>
        </p:nvSpPr>
        <p:spPr>
          <a:xfrm>
            <a:off x="938906" y="5277891"/>
            <a:ext cx="5160689" cy="500225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613" tIns="46806" rIns="93613" bIns="46806" anchor="ctr"/>
          <a:lstStyle/>
          <a:p>
            <a:endParaRPr lang="en-US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549375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67261" eaLnBrk="0" hangingPunct="0">
              <a:spcBef>
                <a:spcPct val="30000"/>
              </a:spcBef>
              <a:buClr>
                <a:srgbClr val="000000"/>
              </a:buClr>
              <a:tabLst>
                <a:tab pos="742024" algn="l"/>
                <a:tab pos="1482402" algn="l"/>
                <a:tab pos="2224425" algn="l"/>
                <a:tab pos="2964804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69993" indent="-296151" defTabSz="467261" eaLnBrk="0" hangingPunct="0">
              <a:spcBef>
                <a:spcPct val="30000"/>
              </a:spcBef>
              <a:buClr>
                <a:srgbClr val="000000"/>
              </a:buClr>
              <a:tabLst>
                <a:tab pos="742024" algn="l"/>
                <a:tab pos="1482402" algn="l"/>
                <a:tab pos="2224425" algn="l"/>
                <a:tab pos="2964804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84605" indent="-236921" defTabSz="467261" eaLnBrk="0" hangingPunct="0">
              <a:spcBef>
                <a:spcPct val="30000"/>
              </a:spcBef>
              <a:buClr>
                <a:srgbClr val="000000"/>
              </a:buClr>
              <a:tabLst>
                <a:tab pos="742024" algn="l"/>
                <a:tab pos="1482402" algn="l"/>
                <a:tab pos="2224425" algn="l"/>
                <a:tab pos="2964804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58447" indent="-236921" defTabSz="467261" eaLnBrk="0" hangingPunct="0">
              <a:spcBef>
                <a:spcPct val="30000"/>
              </a:spcBef>
              <a:buClr>
                <a:srgbClr val="000000"/>
              </a:buClr>
              <a:tabLst>
                <a:tab pos="742024" algn="l"/>
                <a:tab pos="1482402" algn="l"/>
                <a:tab pos="2224425" algn="l"/>
                <a:tab pos="2964804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132289" indent="-236921" defTabSz="467261" eaLnBrk="0" hangingPunct="0">
              <a:spcBef>
                <a:spcPct val="30000"/>
              </a:spcBef>
              <a:buClr>
                <a:srgbClr val="000000"/>
              </a:buClr>
              <a:tabLst>
                <a:tab pos="742024" algn="l"/>
                <a:tab pos="1482402" algn="l"/>
                <a:tab pos="2224425" algn="l"/>
                <a:tab pos="2964804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606131" indent="-236921" defTabSz="46726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2024" algn="l"/>
                <a:tab pos="1482402" algn="l"/>
                <a:tab pos="2224425" algn="l"/>
                <a:tab pos="2964804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3079974" indent="-236921" defTabSz="46726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2024" algn="l"/>
                <a:tab pos="1482402" algn="l"/>
                <a:tab pos="2224425" algn="l"/>
                <a:tab pos="2964804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553816" indent="-236921" defTabSz="46726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2024" algn="l"/>
                <a:tab pos="1482402" algn="l"/>
                <a:tab pos="2224425" algn="l"/>
                <a:tab pos="2964804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4027658" indent="-236921" defTabSz="46726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2024" algn="l"/>
                <a:tab pos="1482402" algn="l"/>
                <a:tab pos="2224425" algn="l"/>
                <a:tab pos="2964804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8F4E3F7-0BCC-403D-B4C8-E910578EF4DF}" type="slidenum">
              <a:rPr lang="en-GB" altLang="ru-RU"/>
              <a:pPr eaLnBrk="1" hangingPunct="1">
                <a:spcBef>
                  <a:spcPct val="0"/>
                </a:spcBef>
              </a:pPr>
              <a:t>8</a:t>
            </a:fld>
            <a:endParaRPr lang="en-GB" altLang="ru-RU"/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958673" y="832228"/>
            <a:ext cx="5121155" cy="416825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768" tIns="47384" rIns="94768" bIns="47384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defTabSz="473785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4A2500"/>
              </a:buClr>
              <a:buSzPct val="100000"/>
            </a:pPr>
            <a:endParaRPr lang="ru-RU" altLang="ru-RU" sz="2500">
              <a:solidFill>
                <a:prstClr val="white"/>
              </a:solidFill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body"/>
          </p:nvPr>
        </p:nvSpPr>
        <p:spPr>
          <a:xfrm>
            <a:off x="938906" y="5277891"/>
            <a:ext cx="5160689" cy="500225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613" tIns="46806" rIns="93613" bIns="46806" anchor="ctr"/>
          <a:lstStyle/>
          <a:p>
            <a:endParaRPr lang="en-US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105062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67261" eaLnBrk="0" hangingPunct="0">
              <a:spcBef>
                <a:spcPct val="30000"/>
              </a:spcBef>
              <a:buClr>
                <a:srgbClr val="000000"/>
              </a:buClr>
              <a:tabLst>
                <a:tab pos="742024" algn="l"/>
                <a:tab pos="1482402" algn="l"/>
                <a:tab pos="2224425" algn="l"/>
                <a:tab pos="2964804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69993" indent="-296151" defTabSz="467261" eaLnBrk="0" hangingPunct="0">
              <a:spcBef>
                <a:spcPct val="30000"/>
              </a:spcBef>
              <a:buClr>
                <a:srgbClr val="000000"/>
              </a:buClr>
              <a:tabLst>
                <a:tab pos="742024" algn="l"/>
                <a:tab pos="1482402" algn="l"/>
                <a:tab pos="2224425" algn="l"/>
                <a:tab pos="2964804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84605" indent="-236921" defTabSz="467261" eaLnBrk="0" hangingPunct="0">
              <a:spcBef>
                <a:spcPct val="30000"/>
              </a:spcBef>
              <a:buClr>
                <a:srgbClr val="000000"/>
              </a:buClr>
              <a:tabLst>
                <a:tab pos="742024" algn="l"/>
                <a:tab pos="1482402" algn="l"/>
                <a:tab pos="2224425" algn="l"/>
                <a:tab pos="2964804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58447" indent="-236921" defTabSz="467261" eaLnBrk="0" hangingPunct="0">
              <a:spcBef>
                <a:spcPct val="30000"/>
              </a:spcBef>
              <a:buClr>
                <a:srgbClr val="000000"/>
              </a:buClr>
              <a:tabLst>
                <a:tab pos="742024" algn="l"/>
                <a:tab pos="1482402" algn="l"/>
                <a:tab pos="2224425" algn="l"/>
                <a:tab pos="2964804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132289" indent="-236921" defTabSz="467261" eaLnBrk="0" hangingPunct="0">
              <a:spcBef>
                <a:spcPct val="30000"/>
              </a:spcBef>
              <a:buClr>
                <a:srgbClr val="000000"/>
              </a:buClr>
              <a:tabLst>
                <a:tab pos="742024" algn="l"/>
                <a:tab pos="1482402" algn="l"/>
                <a:tab pos="2224425" algn="l"/>
                <a:tab pos="2964804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606131" indent="-236921" defTabSz="46726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2024" algn="l"/>
                <a:tab pos="1482402" algn="l"/>
                <a:tab pos="2224425" algn="l"/>
                <a:tab pos="2964804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3079974" indent="-236921" defTabSz="46726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2024" algn="l"/>
                <a:tab pos="1482402" algn="l"/>
                <a:tab pos="2224425" algn="l"/>
                <a:tab pos="2964804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553816" indent="-236921" defTabSz="46726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2024" algn="l"/>
                <a:tab pos="1482402" algn="l"/>
                <a:tab pos="2224425" algn="l"/>
                <a:tab pos="2964804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4027658" indent="-236921" defTabSz="46726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2024" algn="l"/>
                <a:tab pos="1482402" algn="l"/>
                <a:tab pos="2224425" algn="l"/>
                <a:tab pos="2964804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8F4E3F7-0BCC-403D-B4C8-E910578EF4DF}" type="slidenum">
              <a:rPr lang="en-GB" altLang="ru-RU"/>
              <a:pPr eaLnBrk="1" hangingPunct="1">
                <a:spcBef>
                  <a:spcPct val="0"/>
                </a:spcBef>
              </a:pPr>
              <a:t>9</a:t>
            </a:fld>
            <a:endParaRPr lang="en-GB" altLang="ru-RU"/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958673" y="832228"/>
            <a:ext cx="5121155" cy="416825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768" tIns="47384" rIns="94768" bIns="47384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defTabSz="473785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4A2500"/>
              </a:buClr>
              <a:buSzPct val="100000"/>
            </a:pPr>
            <a:endParaRPr lang="ru-RU" altLang="ru-RU" sz="2500">
              <a:solidFill>
                <a:prstClr val="white"/>
              </a:solidFill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body"/>
          </p:nvPr>
        </p:nvSpPr>
        <p:spPr>
          <a:xfrm>
            <a:off x="938906" y="5277891"/>
            <a:ext cx="5160689" cy="500225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613" tIns="46806" rIns="93613" bIns="46806" anchor="ctr"/>
          <a:lstStyle/>
          <a:p>
            <a:endParaRPr lang="en-US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919412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67261" eaLnBrk="0" hangingPunct="0">
              <a:spcBef>
                <a:spcPct val="30000"/>
              </a:spcBef>
              <a:buClr>
                <a:srgbClr val="000000"/>
              </a:buClr>
              <a:tabLst>
                <a:tab pos="742024" algn="l"/>
                <a:tab pos="1482402" algn="l"/>
                <a:tab pos="2224425" algn="l"/>
                <a:tab pos="2964804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69993" indent="-296151" defTabSz="467261" eaLnBrk="0" hangingPunct="0">
              <a:spcBef>
                <a:spcPct val="30000"/>
              </a:spcBef>
              <a:buClr>
                <a:srgbClr val="000000"/>
              </a:buClr>
              <a:tabLst>
                <a:tab pos="742024" algn="l"/>
                <a:tab pos="1482402" algn="l"/>
                <a:tab pos="2224425" algn="l"/>
                <a:tab pos="2964804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84605" indent="-236921" defTabSz="467261" eaLnBrk="0" hangingPunct="0">
              <a:spcBef>
                <a:spcPct val="30000"/>
              </a:spcBef>
              <a:buClr>
                <a:srgbClr val="000000"/>
              </a:buClr>
              <a:tabLst>
                <a:tab pos="742024" algn="l"/>
                <a:tab pos="1482402" algn="l"/>
                <a:tab pos="2224425" algn="l"/>
                <a:tab pos="2964804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58447" indent="-236921" defTabSz="467261" eaLnBrk="0" hangingPunct="0">
              <a:spcBef>
                <a:spcPct val="30000"/>
              </a:spcBef>
              <a:buClr>
                <a:srgbClr val="000000"/>
              </a:buClr>
              <a:tabLst>
                <a:tab pos="742024" algn="l"/>
                <a:tab pos="1482402" algn="l"/>
                <a:tab pos="2224425" algn="l"/>
                <a:tab pos="2964804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132289" indent="-236921" defTabSz="467261" eaLnBrk="0" hangingPunct="0">
              <a:spcBef>
                <a:spcPct val="30000"/>
              </a:spcBef>
              <a:buClr>
                <a:srgbClr val="000000"/>
              </a:buClr>
              <a:tabLst>
                <a:tab pos="742024" algn="l"/>
                <a:tab pos="1482402" algn="l"/>
                <a:tab pos="2224425" algn="l"/>
                <a:tab pos="2964804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606131" indent="-236921" defTabSz="46726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2024" algn="l"/>
                <a:tab pos="1482402" algn="l"/>
                <a:tab pos="2224425" algn="l"/>
                <a:tab pos="2964804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3079974" indent="-236921" defTabSz="46726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2024" algn="l"/>
                <a:tab pos="1482402" algn="l"/>
                <a:tab pos="2224425" algn="l"/>
                <a:tab pos="2964804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553816" indent="-236921" defTabSz="46726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2024" algn="l"/>
                <a:tab pos="1482402" algn="l"/>
                <a:tab pos="2224425" algn="l"/>
                <a:tab pos="2964804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4027658" indent="-236921" defTabSz="46726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2024" algn="l"/>
                <a:tab pos="1482402" algn="l"/>
                <a:tab pos="2224425" algn="l"/>
                <a:tab pos="2964804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8F4E3F7-0BCC-403D-B4C8-E910578EF4DF}" type="slidenum">
              <a:rPr lang="en-GB" altLang="ru-RU"/>
              <a:pPr eaLnBrk="1" hangingPunct="1">
                <a:spcBef>
                  <a:spcPct val="0"/>
                </a:spcBef>
              </a:pPr>
              <a:t>18</a:t>
            </a:fld>
            <a:endParaRPr lang="en-GB" altLang="ru-RU"/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958673" y="832228"/>
            <a:ext cx="5121155" cy="416825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768" tIns="47384" rIns="94768" bIns="47384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defTabSz="473785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4A2500"/>
              </a:buClr>
              <a:buSzPct val="100000"/>
            </a:pPr>
            <a:endParaRPr lang="ru-RU" altLang="ru-RU" sz="2500">
              <a:solidFill>
                <a:prstClr val="white"/>
              </a:solidFill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body"/>
          </p:nvPr>
        </p:nvSpPr>
        <p:spPr>
          <a:xfrm>
            <a:off x="938906" y="5277891"/>
            <a:ext cx="5160689" cy="500225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613" tIns="46806" rIns="93613" bIns="46806" anchor="ctr"/>
          <a:lstStyle/>
          <a:p>
            <a:endParaRPr lang="en-US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714755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67261" eaLnBrk="0" hangingPunct="0">
              <a:spcBef>
                <a:spcPct val="30000"/>
              </a:spcBef>
              <a:buClr>
                <a:srgbClr val="000000"/>
              </a:buClr>
              <a:tabLst>
                <a:tab pos="742024" algn="l"/>
                <a:tab pos="1482402" algn="l"/>
                <a:tab pos="2224425" algn="l"/>
                <a:tab pos="2964804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69993" indent="-296151" defTabSz="467261" eaLnBrk="0" hangingPunct="0">
              <a:spcBef>
                <a:spcPct val="30000"/>
              </a:spcBef>
              <a:buClr>
                <a:srgbClr val="000000"/>
              </a:buClr>
              <a:tabLst>
                <a:tab pos="742024" algn="l"/>
                <a:tab pos="1482402" algn="l"/>
                <a:tab pos="2224425" algn="l"/>
                <a:tab pos="2964804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84605" indent="-236921" defTabSz="467261" eaLnBrk="0" hangingPunct="0">
              <a:spcBef>
                <a:spcPct val="30000"/>
              </a:spcBef>
              <a:buClr>
                <a:srgbClr val="000000"/>
              </a:buClr>
              <a:tabLst>
                <a:tab pos="742024" algn="l"/>
                <a:tab pos="1482402" algn="l"/>
                <a:tab pos="2224425" algn="l"/>
                <a:tab pos="2964804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58447" indent="-236921" defTabSz="467261" eaLnBrk="0" hangingPunct="0">
              <a:spcBef>
                <a:spcPct val="30000"/>
              </a:spcBef>
              <a:buClr>
                <a:srgbClr val="000000"/>
              </a:buClr>
              <a:tabLst>
                <a:tab pos="742024" algn="l"/>
                <a:tab pos="1482402" algn="l"/>
                <a:tab pos="2224425" algn="l"/>
                <a:tab pos="2964804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132289" indent="-236921" defTabSz="467261" eaLnBrk="0" hangingPunct="0">
              <a:spcBef>
                <a:spcPct val="30000"/>
              </a:spcBef>
              <a:buClr>
                <a:srgbClr val="000000"/>
              </a:buClr>
              <a:tabLst>
                <a:tab pos="742024" algn="l"/>
                <a:tab pos="1482402" algn="l"/>
                <a:tab pos="2224425" algn="l"/>
                <a:tab pos="2964804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606131" indent="-236921" defTabSz="46726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2024" algn="l"/>
                <a:tab pos="1482402" algn="l"/>
                <a:tab pos="2224425" algn="l"/>
                <a:tab pos="2964804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3079974" indent="-236921" defTabSz="46726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2024" algn="l"/>
                <a:tab pos="1482402" algn="l"/>
                <a:tab pos="2224425" algn="l"/>
                <a:tab pos="2964804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553816" indent="-236921" defTabSz="46726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2024" algn="l"/>
                <a:tab pos="1482402" algn="l"/>
                <a:tab pos="2224425" algn="l"/>
                <a:tab pos="2964804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4027658" indent="-236921" defTabSz="46726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2024" algn="l"/>
                <a:tab pos="1482402" algn="l"/>
                <a:tab pos="2224425" algn="l"/>
                <a:tab pos="2964804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8F4E3F7-0BCC-403D-B4C8-E910578EF4DF}" type="slidenum">
              <a:rPr lang="en-GB" altLang="ru-RU"/>
              <a:pPr eaLnBrk="1" hangingPunct="1">
                <a:spcBef>
                  <a:spcPct val="0"/>
                </a:spcBef>
              </a:pPr>
              <a:t>21</a:t>
            </a:fld>
            <a:endParaRPr lang="en-GB" altLang="ru-RU"/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958673" y="832228"/>
            <a:ext cx="5121155" cy="416825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768" tIns="47384" rIns="94768" bIns="47384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defTabSz="473785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4A2500"/>
              </a:buClr>
              <a:buSzPct val="100000"/>
            </a:pPr>
            <a:endParaRPr lang="ru-RU" altLang="ru-RU" sz="2500">
              <a:solidFill>
                <a:prstClr val="white"/>
              </a:solidFill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body"/>
          </p:nvPr>
        </p:nvSpPr>
        <p:spPr>
          <a:xfrm>
            <a:off x="938906" y="5277891"/>
            <a:ext cx="5160689" cy="500225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613" tIns="46806" rIns="93613" bIns="46806" anchor="ctr"/>
          <a:lstStyle/>
          <a:p>
            <a:endParaRPr lang="en-US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908344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F8CF-CABB-44D0-999D-1ECF44138D65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AEAE6-AC8B-4A5D-8829-B4AF9E178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68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F8CF-CABB-44D0-999D-1ECF44138D65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AEAE6-AC8B-4A5D-8829-B4AF9E178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658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F8CF-CABB-44D0-999D-1ECF44138D65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AEAE6-AC8B-4A5D-8829-B4AF9E178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772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F8CF-CABB-44D0-999D-1ECF44138D65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AEAE6-AC8B-4A5D-8829-B4AF9E178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3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F8CF-CABB-44D0-999D-1ECF44138D65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AEAE6-AC8B-4A5D-8829-B4AF9E178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816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F8CF-CABB-44D0-999D-1ECF44138D65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AEAE6-AC8B-4A5D-8829-B4AF9E178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00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F8CF-CABB-44D0-999D-1ECF44138D65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AEAE6-AC8B-4A5D-8829-B4AF9E178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341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F8CF-CABB-44D0-999D-1ECF44138D65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AEAE6-AC8B-4A5D-8829-B4AF9E178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179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F8CF-CABB-44D0-999D-1ECF44138D65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AEAE6-AC8B-4A5D-8829-B4AF9E178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897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F8CF-CABB-44D0-999D-1ECF44138D65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AEAE6-AC8B-4A5D-8829-B4AF9E178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905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F8CF-CABB-44D0-999D-1ECF44138D65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AEAE6-AC8B-4A5D-8829-B4AF9E178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259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802">
              <a:schemeClr val="bg1"/>
            </a:gs>
            <a:gs pos="48000">
              <a:srgbClr val="C00000">
                <a:alpha val="68000"/>
                <a:lumMod val="15000"/>
                <a:lumOff val="85000"/>
              </a:srgbClr>
            </a:gs>
            <a:gs pos="18000">
              <a:schemeClr val="accent1">
                <a:lumMod val="6000"/>
                <a:lumOff val="94000"/>
              </a:schemeClr>
            </a:gs>
            <a:gs pos="69000">
              <a:schemeClr val="accent1">
                <a:lumMod val="45000"/>
                <a:lumOff val="55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0"/>
                <a:lumOff val="1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BF8CF-CABB-44D0-999D-1ECF44138D65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AEAE6-AC8B-4A5D-8829-B4AF9E178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12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.em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7712" y="1527858"/>
            <a:ext cx="11694288" cy="4572000"/>
          </a:xfrm>
        </p:spPr>
        <p:txBody>
          <a:bodyPr>
            <a:normAutofit fontScale="92500" lnSpcReduction="10000"/>
          </a:bodyPr>
          <a:lstStyle/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/>
          </a:p>
          <a:p>
            <a:pPr marL="484632">
              <a:spcBef>
                <a:spcPct val="0"/>
              </a:spcBef>
            </a:pPr>
            <a:r>
              <a:rPr lang="ru-RU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«Особенности испытаний преобразователей расхода жидких углеводородов, транспортируемых по трубопроводам»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Проккоев Виктор Васильевич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Заместитель генерального директора по метрологии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Кандидат физико-математических наук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714"/>
            <a:ext cx="6129258" cy="92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6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070" y="969259"/>
            <a:ext cx="10515600" cy="61567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из Федерального информационного фонда по обеспечению единства измерений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80395"/>
              </p:ext>
            </p:extLst>
          </p:nvPr>
        </p:nvGraphicFramePr>
        <p:xfrm>
          <a:off x="745879" y="1447801"/>
          <a:ext cx="10061983" cy="50827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1155"/>
                <a:gridCol w="2552616"/>
                <a:gridCol w="1061441"/>
                <a:gridCol w="2514600"/>
                <a:gridCol w="868705"/>
                <a:gridCol w="1036295"/>
                <a:gridCol w="1317171"/>
              </a:tblGrid>
              <a:tr h="4789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Номер в </a:t>
                      </a:r>
                      <a:r>
                        <a:rPr lang="ru-RU" sz="1000" dirty="0" err="1">
                          <a:effectLst/>
                        </a:rPr>
                        <a:t>госреестре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 СИ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Обозначение типа СИ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Заявитель/Изготовитель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Диапазон расходов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Диапазон вязкости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Испытательный орган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</a:tr>
              <a:tr h="1683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71393-18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Счетчики-расходомеры массовые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Micro Motion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АО "Промышленная группа "</a:t>
                      </a:r>
                      <a:r>
                        <a:rPr lang="ru-RU" sz="1000" dirty="0" err="1">
                          <a:effectLst/>
                        </a:rPr>
                        <a:t>Метран</a:t>
                      </a:r>
                      <a:r>
                        <a:rPr lang="ru-RU" sz="1000" dirty="0">
                          <a:effectLst/>
                        </a:rPr>
                        <a:t>", </a:t>
                      </a:r>
                      <a:r>
                        <a:rPr lang="ru-RU" sz="1000" dirty="0" err="1">
                          <a:effectLst/>
                        </a:rPr>
                        <a:t>г.Челябинск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 более 3266 т/ч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нет/данных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ФГУП «ВНИИМС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</a:tr>
              <a:tr h="1683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71023-18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Расходомеры-счетчики вихревые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FSS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ООО</a:t>
                      </a:r>
                      <a:r>
                        <a:rPr lang="en-US" sz="1000">
                          <a:effectLst/>
                        </a:rPr>
                        <a:t> "</a:t>
                      </a:r>
                      <a:r>
                        <a:rPr lang="ru-RU" sz="1000">
                          <a:effectLst/>
                        </a:rPr>
                        <a:t>АББ</a:t>
                      </a:r>
                      <a:r>
                        <a:rPr lang="en-US" sz="1000">
                          <a:effectLst/>
                        </a:rPr>
                        <a:t>" / </a:t>
                      </a:r>
                      <a:r>
                        <a:rPr lang="ru-RU" sz="1000">
                          <a:effectLst/>
                        </a:rPr>
                        <a:t>Фирма</a:t>
                      </a:r>
                      <a:r>
                        <a:rPr lang="en-US" sz="1000">
                          <a:effectLst/>
                        </a:rPr>
                        <a:t> ABB Automation Products GmbH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2,5…2500 м3/ч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нет/данных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ФГУП "ВНИИМС")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</a:tr>
              <a:tr h="2244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71008-18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Расходомеры-счетчики жидкости ультразвуковые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PanaFlow</a:t>
                      </a:r>
                      <a:r>
                        <a:rPr lang="ru-RU" sz="1000" dirty="0">
                          <a:effectLst/>
                        </a:rPr>
                        <a:t> HT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ООО «ДжиИ Рус Инфра» /Фирма «GE Sensing EMEA»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38,5…5512 м3/ч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нет/данных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ФГУП «ВНИИР»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</a:tr>
              <a:tr h="2244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71007-18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Расходомеры-счетчики жидкости ультразвуковые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PanaFlow XMT1000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ООО</a:t>
                      </a:r>
                      <a:r>
                        <a:rPr lang="en-US" sz="1000" dirty="0">
                          <a:effectLst/>
                        </a:rPr>
                        <a:t> «</a:t>
                      </a:r>
                      <a:r>
                        <a:rPr lang="ru-RU" sz="1000" dirty="0" err="1">
                          <a:effectLst/>
                        </a:rPr>
                        <a:t>ДжиИ</a:t>
                      </a:r>
                      <a:r>
                        <a:rPr lang="ru-RU" sz="1000" dirty="0">
                          <a:effectLst/>
                        </a:rPr>
                        <a:t> Рус Инфра</a:t>
                      </a:r>
                      <a:r>
                        <a:rPr lang="en-US" sz="1000" dirty="0">
                          <a:effectLst/>
                        </a:rPr>
                        <a:t>» /</a:t>
                      </a:r>
                      <a:r>
                        <a:rPr lang="ru-RU" sz="1000" dirty="0">
                          <a:effectLst/>
                        </a:rPr>
                        <a:t>Фирма</a:t>
                      </a:r>
                      <a:r>
                        <a:rPr lang="en-US" sz="1000" dirty="0">
                          <a:effectLst/>
                        </a:rPr>
                        <a:t> «GE Sensing EMEA»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1…135000 м3/ч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нет/данных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ФГУП «ВНИИР»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</a:tr>
              <a:tr h="2244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72808-18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Счетчики жидкости с овальными шестернями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TechnoTech</a:t>
                      </a:r>
                      <a:r>
                        <a:rPr lang="ru-RU" sz="1000" dirty="0">
                          <a:effectLst/>
                        </a:rPr>
                        <a:t> серии T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ООО "Компания "</a:t>
                      </a:r>
                      <a:r>
                        <a:rPr lang="ru-RU" sz="1000" dirty="0" err="1">
                          <a:effectLst/>
                        </a:rPr>
                        <a:t>ТехноСистемы</a:t>
                      </a:r>
                      <a:r>
                        <a:rPr lang="ru-RU" sz="1000" dirty="0">
                          <a:effectLst/>
                        </a:rPr>
                        <a:t>"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нет/данных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нет/данных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н/д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</a:tr>
              <a:tr h="2244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71824-18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Расходомеры-счетчики жидкости ультразвуковые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PT900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ООО «</a:t>
                      </a:r>
                      <a:r>
                        <a:rPr lang="ru-RU" sz="1000" dirty="0" err="1">
                          <a:effectLst/>
                        </a:rPr>
                        <a:t>ДжиИ</a:t>
                      </a:r>
                      <a:r>
                        <a:rPr lang="ru-RU" sz="1000" dirty="0">
                          <a:effectLst/>
                        </a:rPr>
                        <a:t> Рус Инфа» /Фирма «GE </a:t>
                      </a:r>
                      <a:r>
                        <a:rPr lang="ru-RU" sz="1000" dirty="0" err="1">
                          <a:effectLst/>
                        </a:rPr>
                        <a:t>Sensing</a:t>
                      </a:r>
                      <a:r>
                        <a:rPr lang="ru-RU" sz="1000" dirty="0">
                          <a:effectLst/>
                        </a:rPr>
                        <a:t> EMEA»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0,3…135000 м3/ч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нет/данных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ФГУП «ВНИИР»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</a:tr>
              <a:tr h="257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71647-18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Счетчики жидкости лопастные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MKA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ООО «Рустоп Джет Сервис» /Фирма "</a:t>
                      </a:r>
                      <a:r>
                        <a:rPr lang="en-US" sz="1000">
                          <a:effectLst/>
                        </a:rPr>
                        <a:t>Alfons Haar Maschinenbau GmbH</a:t>
                      </a:r>
                      <a:r>
                        <a:rPr lang="ru-RU" sz="1000">
                          <a:effectLst/>
                        </a:rPr>
                        <a:t> &amp; </a:t>
                      </a:r>
                      <a:r>
                        <a:rPr lang="en-US" sz="1000">
                          <a:effectLst/>
                        </a:rPr>
                        <a:t>Co</a:t>
                      </a:r>
                      <a:r>
                        <a:rPr lang="ru-RU" sz="1000">
                          <a:effectLst/>
                        </a:rPr>
                        <a:t>. KG"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3…180 м3/ч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нет/данных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ФГУП «ВНИИМС»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</a:tr>
              <a:tr h="2244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71006-18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Расходомеры-счетчики жидкости ультразвуковые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PanaFlow LZ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ООО «ДжиИ Рус Инфра» /Фирма «</a:t>
                      </a:r>
                      <a:r>
                        <a:rPr lang="en-US" sz="1000">
                          <a:effectLst/>
                        </a:rPr>
                        <a:t>GE Sensing EMEA</a:t>
                      </a:r>
                      <a:r>
                        <a:rPr lang="ru-RU" sz="1000">
                          <a:effectLst/>
                        </a:rPr>
                        <a:t>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4,3…12400 м3/ч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нет/данных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ФГУП «ВНИИР»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</a:tr>
              <a:tr h="2244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71005-18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Расходомеры-счетчики жидкости ультразвуковые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PanaFlow</a:t>
                      </a:r>
                      <a:r>
                        <a:rPr lang="ru-RU" sz="1000" dirty="0">
                          <a:effectLst/>
                        </a:rPr>
                        <a:t> Z3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ООО «ДжиИ Рус Инфра» /Фирма «</a:t>
                      </a:r>
                      <a:r>
                        <a:rPr lang="en-US" sz="1000">
                          <a:effectLst/>
                        </a:rPr>
                        <a:t>GE Sensing EMEA</a:t>
                      </a:r>
                      <a:r>
                        <a:rPr lang="ru-RU" sz="1000">
                          <a:effectLst/>
                        </a:rPr>
                        <a:t>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9,1…1360 м3/ч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нет/данных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ФГУП «ВНИИР»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</a:tr>
              <a:tr h="1683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70119-18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Расходомеры-счетчики вихревые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ЭРВИП.НТ.М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ООО ИПП «Новые Технологии»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0,5…250 м3/ч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нет/данных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ФГУП «ВНИИР»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</a:tr>
              <a:tr h="1683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72105-18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Преобразователи расхода шестеренчатые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VC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ООО «ГИС»/«KRACHT GmbH»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0,16…700 м3/ч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нет/данных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ФГУП «ВНИИМС»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</a:tr>
              <a:tr h="2244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72309-18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Расходомеры жидкости турбинные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1200, 1500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ООО</a:t>
                      </a:r>
                      <a:r>
                        <a:rPr lang="en-US" sz="1000">
                          <a:effectLst/>
                        </a:rPr>
                        <a:t> «</a:t>
                      </a:r>
                      <a:r>
                        <a:rPr lang="ru-RU" sz="1000">
                          <a:effectLst/>
                        </a:rPr>
                        <a:t>Эмерсон</a:t>
                      </a:r>
                      <a:r>
                        <a:rPr lang="en-US" sz="1000">
                          <a:effectLst/>
                        </a:rPr>
                        <a:t>» / </a:t>
                      </a:r>
                      <a:r>
                        <a:rPr lang="ru-RU" sz="1000">
                          <a:effectLst/>
                        </a:rPr>
                        <a:t>Фирма</a:t>
                      </a:r>
                      <a:r>
                        <a:rPr lang="en-US" sz="1000">
                          <a:effectLst/>
                        </a:rPr>
                        <a:t> Daniel Measurement and Control Inc.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1,36…227 м3/ч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нет/данных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ФГУП «ВНИИР»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</a:tr>
              <a:tr h="2244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72111-18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Расходомеры-счетчики турбинные погружные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RIM20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ООО «Спиракс-Сарко Инжиниринг»/Фирма «Spirax Sarco Inc.»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1…82448 м3/ч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нет/данных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ФГУП «ВНИИМ»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</a:tr>
              <a:tr h="2244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71474-18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Расходомеры жидкости ультразвуковые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Стримлюкс (Streamlux)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ООО</a:t>
                      </a:r>
                      <a:r>
                        <a:rPr lang="en-US" sz="1000">
                          <a:effectLst/>
                        </a:rPr>
                        <a:t> «</a:t>
                      </a:r>
                      <a:r>
                        <a:rPr lang="ru-RU" sz="1000">
                          <a:effectLst/>
                        </a:rPr>
                        <a:t>Энергетика</a:t>
                      </a:r>
                      <a:r>
                        <a:rPr lang="en-US" sz="1000">
                          <a:effectLst/>
                        </a:rPr>
                        <a:t>»/</a:t>
                      </a:r>
                      <a:r>
                        <a:rPr lang="ru-RU" sz="1000">
                          <a:effectLst/>
                        </a:rPr>
                        <a:t>Фирма</a:t>
                      </a:r>
                      <a:r>
                        <a:rPr lang="en-US" sz="1000">
                          <a:effectLst/>
                        </a:rPr>
                        <a:t> «GREEN INSTRUMENT CO., LIMITED»,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0,6…122145 м3/ч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нет/данных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ФГУП «ВНИИМ»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</a:tr>
              <a:tr h="2244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71148-18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Расходомеры жидкости ультразвуковые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Gentos</a:t>
                      </a:r>
                      <a:r>
                        <a:rPr lang="ru-RU" sz="1000" dirty="0">
                          <a:effectLst/>
                        </a:rPr>
                        <a:t> серий D11x, P11x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ООО</a:t>
                      </a:r>
                      <a:r>
                        <a:rPr lang="en-US" sz="1000" dirty="0">
                          <a:effectLst/>
                        </a:rPr>
                        <a:t> «</a:t>
                      </a:r>
                      <a:r>
                        <a:rPr lang="ru-RU" sz="1000" dirty="0" err="1">
                          <a:effectLst/>
                        </a:rPr>
                        <a:t>ВодаМет</a:t>
                      </a:r>
                      <a:r>
                        <a:rPr lang="en-US" sz="1000" dirty="0">
                          <a:effectLst/>
                        </a:rPr>
                        <a:t>+»/</a:t>
                      </a:r>
                      <a:r>
                        <a:rPr lang="ru-RU" sz="1000" dirty="0">
                          <a:effectLst/>
                        </a:rPr>
                        <a:t>Компания</a:t>
                      </a:r>
                      <a:r>
                        <a:rPr lang="en-US" sz="1000" dirty="0">
                          <a:effectLst/>
                        </a:rPr>
                        <a:t> «</a:t>
                      </a:r>
                      <a:r>
                        <a:rPr lang="en-US" sz="1000" dirty="0" err="1">
                          <a:effectLst/>
                        </a:rPr>
                        <a:t>Gentos</a:t>
                      </a:r>
                      <a:r>
                        <a:rPr lang="en-US" sz="1000" dirty="0">
                          <a:effectLst/>
                        </a:rPr>
                        <a:t> Measurement &amp; Control Co» Ltd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0,6…122145 м3/ч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нет/данных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ФГУП «ВНИИМ»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</a:tr>
              <a:tr h="2229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72663-18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Счетчики жидкости турбинные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ТОР.НТ.М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ООО ИПП "Новые Технологии", </a:t>
                      </a:r>
                      <a:r>
                        <a:rPr lang="ru-RU" sz="1000" dirty="0" err="1">
                          <a:effectLst/>
                        </a:rPr>
                        <a:t>г.Уфа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6…75 м3/ч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нет/данных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ООО «Центр метрологии «СТП»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0" marR="19660" marT="0" marB="0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714"/>
            <a:ext cx="6129258" cy="92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7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714"/>
            <a:ext cx="6129258" cy="929681"/>
          </a:xfrm>
          <a:prstGeom prst="rect">
            <a:avLst/>
          </a:prstGeom>
        </p:spPr>
      </p:pic>
      <p:sp>
        <p:nvSpPr>
          <p:cNvPr id="37890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54888" y="6461250"/>
            <a:ext cx="2133600" cy="352127"/>
          </a:xfrm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C018E2-0979-45AC-8D0E-243F3492614C}" type="slidenum">
              <a:rPr lang="ru-RU" smtClean="0">
                <a:latin typeface="Europe" pitchFamily="8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dirty="0" smtClean="0">
              <a:latin typeface="Europe" pitchFamily="82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229643851"/>
              </p:ext>
            </p:extLst>
          </p:nvPr>
        </p:nvGraphicFramePr>
        <p:xfrm>
          <a:off x="1847528" y="1396999"/>
          <a:ext cx="8424936" cy="4350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16259" y="5904398"/>
            <a:ext cx="5287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Вязкость более 20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диаметр трубки 100 мм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601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413" t="2550" r="3473"/>
          <a:stretch/>
        </p:blipFill>
        <p:spPr>
          <a:xfrm>
            <a:off x="1532601" y="1504823"/>
            <a:ext cx="8132260" cy="44033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714"/>
            <a:ext cx="6129258" cy="9296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44584" y="5981900"/>
            <a:ext cx="7108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Относительная погрешность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массомера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зависимости от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Re, %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41420" y="969466"/>
            <a:ext cx="4447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фирмы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Endress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Hauser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11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5314" y="1215252"/>
            <a:ext cx="10515600" cy="13255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фирмы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Emerson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849" y="2314047"/>
            <a:ext cx="9428672" cy="41976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714"/>
            <a:ext cx="6129258" cy="92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9600" y="2031681"/>
            <a:ext cx="10369632" cy="5776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Bef>
                <a:spcPts val="600"/>
              </a:spcBef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Совместная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Декларация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МБМВ, МОЗМ и ИСО о метрологической прослеживаемости от 9 ноября 2011 года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гласит: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«для обеспечения признания на мировом уровне калибровки должны проводится в: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Bef>
                <a:spcPts val="600"/>
              </a:spcBef>
              <a:spcAft>
                <a:spcPts val="0"/>
              </a:spcAft>
            </a:pP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в лабораториях, аккредитованных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аккредитационными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органами, подписантами Договоренности с 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ILAC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Bef>
                <a:spcPts val="600"/>
              </a:spcBef>
              <a:spcAft>
                <a:spcPts val="0"/>
              </a:spcAft>
            </a:pP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NMI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обеспечивающие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прослеживаемость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для аккредитованных лабораторий должны, как правило, быть подписантами 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CIPM MRA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иметь 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CMC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опубликованные в соответствующих разделах 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KCDB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(базы данных по ключевым сличениям</a:t>
            </a:r>
            <a:r>
              <a:rPr 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indent="449580" algn="just">
              <a:spcBef>
                <a:spcPts val="60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Эта норма принята так же в проектах документов ЕАЭС.</a:t>
            </a:r>
          </a:p>
          <a:p>
            <a:pPr indent="449580" algn="just">
              <a:spcBef>
                <a:spcPts val="600"/>
              </a:spcBef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частности, в Сертификате калибровки должна быть запись: </a:t>
            </a:r>
            <a:r>
              <a:rPr 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«Все измерения имеют </a:t>
            </a:r>
            <a:r>
              <a:rPr lang="ru-RU" sz="20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прослеживаемость</a:t>
            </a:r>
            <a:r>
              <a:rPr 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 единицам Международной системы СИ, которые воспроизводятся национальными эталонами государства – члена или эталонами зарубежных стран, признанных в рамках </a:t>
            </a:r>
            <a:r>
              <a:rPr lang="en-US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MRA</a:t>
            </a:r>
            <a:r>
              <a:rPr 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</a:p>
          <a:p>
            <a:pPr indent="44958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endParaRPr lang="ru-RU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714"/>
            <a:ext cx="6129258" cy="9296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22339" y="1554480"/>
            <a:ext cx="796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ПРОСЛЕЖИВАЕМОСТИ РЕЗУЛЬТАТОВ ИЗМЕРЕНИЙ НГМ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53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рабочие эталоны калибровочного комплекса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НГМ прослеживаются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соответствующим государственным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(национальным) первичным эталонам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массы, плотности,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температуры,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прошли ключевые сличения и имеют соответствующие записи в СМС таблицах Международного Бюро Мер и Весов.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эталоны находятся в ВНИИМ им Д.И. Менделеева (г. Санкт-Петербург)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Испытательный комплекс НГМ соответствует требованиям ГОСТ ИСО/МЭК 17025, политике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Росаккредитации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ILAC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прослеживаемости результатов измерений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714"/>
            <a:ext cx="6129258" cy="9296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6592" y="1554480"/>
            <a:ext cx="8082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ПРОСЛЕЖИВАЕМОСТИ РЕЗУЛЬТАТОВ ИЗМЕРЕНИЙ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НГМ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34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8186" y="2026879"/>
            <a:ext cx="3168352" cy="1200329"/>
          </a:xfrm>
          <a:prstGeom prst="rect">
            <a:avLst/>
          </a:prstGeom>
          <a:ln>
            <a:solidFill>
              <a:srgbClr val="08080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Эталонные гири</a:t>
            </a:r>
          </a:p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Эталонный плотномер </a:t>
            </a:r>
          </a:p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Эталонный термометр</a:t>
            </a:r>
          </a:p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Эталонные весы</a:t>
            </a:r>
            <a:endParaRPr lang="ru-RU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 rot="5400000">
            <a:off x="4803701" y="3444007"/>
            <a:ext cx="45732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" name="TextBox 3"/>
          <p:cNvSpPr txBox="1"/>
          <p:nvPr/>
        </p:nvSpPr>
        <p:spPr>
          <a:xfrm>
            <a:off x="3604053" y="4026294"/>
            <a:ext cx="2880320" cy="646331"/>
          </a:xfrm>
          <a:prstGeom prst="rect">
            <a:avLst/>
          </a:prstGeom>
          <a:ln>
            <a:solidFill>
              <a:srgbClr val="08080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Эталонный мерник (эталон объема)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75944" y="5333211"/>
            <a:ext cx="2160240" cy="369332"/>
          </a:xfrm>
          <a:prstGeom prst="rect">
            <a:avLst/>
          </a:prstGeom>
          <a:ln>
            <a:solidFill>
              <a:srgbClr val="08080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ТПУ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17757" y="6305896"/>
            <a:ext cx="2160240" cy="369332"/>
          </a:xfrm>
          <a:prstGeom prst="rect">
            <a:avLst/>
          </a:prstGeom>
          <a:ln>
            <a:solidFill>
              <a:srgbClr val="08080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</a:p>
        </p:txBody>
      </p:sp>
      <p:sp>
        <p:nvSpPr>
          <p:cNvPr id="18" name="Стрелка вправо 17"/>
          <p:cNvSpPr/>
          <p:nvPr/>
        </p:nvSpPr>
        <p:spPr>
          <a:xfrm rot="5400000">
            <a:off x="4815552" y="4791020"/>
            <a:ext cx="45732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9" name="Стрелка вправо 18"/>
          <p:cNvSpPr/>
          <p:nvPr/>
        </p:nvSpPr>
        <p:spPr>
          <a:xfrm rot="5400000">
            <a:off x="4827403" y="5788196"/>
            <a:ext cx="45732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14483" y="1203901"/>
            <a:ext cx="10261922" cy="79097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ЦЕПОЧКА    ПРОСЛЕЖИВАЕМОСТИ    НГМ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48586" y="2026879"/>
            <a:ext cx="2736304" cy="1200329"/>
          </a:xfrm>
          <a:prstGeom prst="rect">
            <a:avLst/>
          </a:prstGeom>
          <a:ln>
            <a:solidFill>
              <a:srgbClr val="08080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первичные эталоны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ассы, плотности, температуры</a:t>
            </a:r>
            <a:endParaRPr lang="ru-RU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лево 6"/>
          <p:cNvSpPr/>
          <p:nvPr/>
        </p:nvSpPr>
        <p:spPr>
          <a:xfrm>
            <a:off x="6616538" y="2465461"/>
            <a:ext cx="432048" cy="3231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714"/>
            <a:ext cx="6129258" cy="92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3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714"/>
            <a:ext cx="6129258" cy="929681"/>
          </a:xfrm>
          <a:prstGeom prst="rect">
            <a:avLst/>
          </a:prstGeom>
        </p:spPr>
      </p:pic>
      <p:grpSp>
        <p:nvGrpSpPr>
          <p:cNvPr id="46" name="Группа 45"/>
          <p:cNvGrpSpPr/>
          <p:nvPr/>
        </p:nvGrpSpPr>
        <p:grpSpPr>
          <a:xfrm>
            <a:off x="0" y="0"/>
            <a:ext cx="12192000" cy="6858000"/>
            <a:chOff x="1346887" y="93936"/>
            <a:chExt cx="10515600" cy="6577195"/>
          </a:xfrm>
        </p:grpSpPr>
        <p:grpSp>
          <p:nvGrpSpPr>
            <p:cNvPr id="45" name="Группа 44"/>
            <p:cNvGrpSpPr/>
            <p:nvPr/>
          </p:nvGrpSpPr>
          <p:grpSpPr>
            <a:xfrm>
              <a:off x="1346887" y="93936"/>
              <a:ext cx="10515600" cy="6577195"/>
              <a:chOff x="1346887" y="93936"/>
              <a:chExt cx="10515600" cy="6577195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6887" y="93936"/>
                <a:ext cx="10515600" cy="6577195"/>
              </a:xfrm>
              <a:prstGeom prst="rect">
                <a:avLst/>
              </a:prstGeom>
            </p:spPr>
          </p:pic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4505960" y="3596640"/>
                <a:ext cx="1869440" cy="508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4505960" y="3596640"/>
                <a:ext cx="0" cy="9652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 flipV="1">
                <a:off x="6375400" y="3556000"/>
                <a:ext cx="0" cy="4064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 flipH="1">
                <a:off x="6375400" y="3220720"/>
                <a:ext cx="62992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6375400" y="3220720"/>
                <a:ext cx="0" cy="8128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Прямая соединительная линия 24"/>
            <p:cNvCxnSpPr>
              <a:endCxn id="32" idx="0"/>
            </p:cNvCxnSpPr>
            <p:nvPr/>
          </p:nvCxnSpPr>
          <p:spPr>
            <a:xfrm flipV="1">
              <a:off x="7066280" y="2661285"/>
              <a:ext cx="447675" cy="635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Дуга 28"/>
            <p:cNvSpPr/>
            <p:nvPr/>
          </p:nvSpPr>
          <p:spPr>
            <a:xfrm>
              <a:off x="7014846" y="2639060"/>
              <a:ext cx="45719" cy="45719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9" name="Группа 38"/>
            <p:cNvGrpSpPr/>
            <p:nvPr/>
          </p:nvGrpSpPr>
          <p:grpSpPr>
            <a:xfrm>
              <a:off x="4150360" y="1026160"/>
              <a:ext cx="5943600" cy="2667000"/>
              <a:chOff x="4150360" y="1026160"/>
              <a:chExt cx="5943600" cy="2667000"/>
            </a:xfrm>
          </p:grpSpPr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7005320" y="1026160"/>
                <a:ext cx="0" cy="219456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Соединительная линия уступом 18"/>
              <p:cNvCxnSpPr/>
              <p:nvPr/>
            </p:nvCxnSpPr>
            <p:spPr>
              <a:xfrm flipV="1">
                <a:off x="4150360" y="2661920"/>
                <a:ext cx="1107440" cy="1031240"/>
              </a:xfrm>
              <a:prstGeom prst="bentConnector3">
                <a:avLst>
                  <a:gd name="adj1" fmla="val -917"/>
                </a:avLst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5374640" y="2661920"/>
                <a:ext cx="1574800" cy="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Соединительная линия уступом 26"/>
              <p:cNvCxnSpPr>
                <a:stCxn id="32" idx="2"/>
              </p:cNvCxnSpPr>
              <p:nvPr/>
            </p:nvCxnSpPr>
            <p:spPr>
              <a:xfrm flipV="1">
                <a:off x="7633970" y="2580640"/>
                <a:ext cx="2459990" cy="71120"/>
              </a:xfrm>
              <a:prstGeom prst="bentConnector3">
                <a:avLst>
                  <a:gd name="adj1" fmla="val 99561"/>
                </a:avLst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Полилиния 29"/>
              <p:cNvSpPr/>
              <p:nvPr/>
            </p:nvSpPr>
            <p:spPr>
              <a:xfrm>
                <a:off x="6945630" y="2615513"/>
                <a:ext cx="120015" cy="45772"/>
              </a:xfrm>
              <a:custGeom>
                <a:avLst/>
                <a:gdLst>
                  <a:gd name="connsiteX0" fmla="*/ 0 w 120015"/>
                  <a:gd name="connsiteY0" fmla="*/ 45772 h 45772"/>
                  <a:gd name="connsiteX1" fmla="*/ 57150 w 120015"/>
                  <a:gd name="connsiteY1" fmla="*/ 52 h 45772"/>
                  <a:gd name="connsiteX2" fmla="*/ 120015 w 120015"/>
                  <a:gd name="connsiteY2" fmla="*/ 36247 h 45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015" h="45772">
                    <a:moveTo>
                      <a:pt x="0" y="45772"/>
                    </a:moveTo>
                    <a:cubicBezTo>
                      <a:pt x="18574" y="23705"/>
                      <a:pt x="37148" y="1639"/>
                      <a:pt x="57150" y="52"/>
                    </a:cubicBezTo>
                    <a:cubicBezTo>
                      <a:pt x="77153" y="-1536"/>
                      <a:pt x="107315" y="33072"/>
                      <a:pt x="120015" y="36247"/>
                    </a:cubicBezTo>
                  </a:path>
                </a:pathLst>
              </a:cu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олилиния 30"/>
              <p:cNvSpPr/>
              <p:nvPr/>
            </p:nvSpPr>
            <p:spPr>
              <a:xfrm>
                <a:off x="5249862" y="2615513"/>
                <a:ext cx="120015" cy="45772"/>
              </a:xfrm>
              <a:custGeom>
                <a:avLst/>
                <a:gdLst>
                  <a:gd name="connsiteX0" fmla="*/ 0 w 120015"/>
                  <a:gd name="connsiteY0" fmla="*/ 45772 h 45772"/>
                  <a:gd name="connsiteX1" fmla="*/ 57150 w 120015"/>
                  <a:gd name="connsiteY1" fmla="*/ 52 h 45772"/>
                  <a:gd name="connsiteX2" fmla="*/ 120015 w 120015"/>
                  <a:gd name="connsiteY2" fmla="*/ 36247 h 45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015" h="45772">
                    <a:moveTo>
                      <a:pt x="0" y="45772"/>
                    </a:moveTo>
                    <a:cubicBezTo>
                      <a:pt x="18574" y="23705"/>
                      <a:pt x="37148" y="1639"/>
                      <a:pt x="57150" y="52"/>
                    </a:cubicBezTo>
                    <a:cubicBezTo>
                      <a:pt x="77153" y="-1536"/>
                      <a:pt x="107315" y="33072"/>
                      <a:pt x="120015" y="36247"/>
                    </a:cubicBezTo>
                  </a:path>
                </a:pathLst>
              </a:cu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олилиния 31"/>
              <p:cNvSpPr/>
              <p:nvPr/>
            </p:nvSpPr>
            <p:spPr>
              <a:xfrm>
                <a:off x="7513955" y="2615513"/>
                <a:ext cx="120015" cy="45772"/>
              </a:xfrm>
              <a:custGeom>
                <a:avLst/>
                <a:gdLst>
                  <a:gd name="connsiteX0" fmla="*/ 0 w 120015"/>
                  <a:gd name="connsiteY0" fmla="*/ 45772 h 45772"/>
                  <a:gd name="connsiteX1" fmla="*/ 57150 w 120015"/>
                  <a:gd name="connsiteY1" fmla="*/ 52 h 45772"/>
                  <a:gd name="connsiteX2" fmla="*/ 120015 w 120015"/>
                  <a:gd name="connsiteY2" fmla="*/ 36247 h 45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015" h="45772">
                    <a:moveTo>
                      <a:pt x="0" y="45772"/>
                    </a:moveTo>
                    <a:cubicBezTo>
                      <a:pt x="18574" y="23705"/>
                      <a:pt x="37148" y="1639"/>
                      <a:pt x="57150" y="52"/>
                    </a:cubicBezTo>
                    <a:cubicBezTo>
                      <a:pt x="77153" y="-1536"/>
                      <a:pt x="107315" y="33072"/>
                      <a:pt x="120015" y="36247"/>
                    </a:cubicBezTo>
                  </a:path>
                </a:pathLst>
              </a:cu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7" name="Прямая соединительная линия 36"/>
              <p:cNvCxnSpPr/>
              <p:nvPr/>
            </p:nvCxnSpPr>
            <p:spPr>
              <a:xfrm>
                <a:off x="10083800" y="2199640"/>
                <a:ext cx="0" cy="13208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3283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9689" y="873769"/>
            <a:ext cx="11545126" cy="441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позволяет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испытания: </a:t>
            </a:r>
          </a:p>
          <a:p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/>
          </a:p>
          <a:p>
            <a:pPr marL="342900" indent="-342900">
              <a:lnSpc>
                <a:spcPct val="114000"/>
              </a:lnSpc>
              <a:spcAft>
                <a:spcPts val="1200"/>
              </a:spcAft>
              <a:buFont typeface="Arial" charset="0"/>
              <a:buChar char="•"/>
            </a:pP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4000"/>
              </a:lnSpc>
              <a:spcAft>
                <a:spcPts val="1200"/>
              </a:spcAft>
              <a:buFont typeface="Arial" charset="0"/>
              <a:buChar char="•"/>
            </a:pPr>
            <a:endParaRPr lang="en-US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714"/>
            <a:ext cx="6129258" cy="929681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604688"/>
              </p:ext>
            </p:extLst>
          </p:nvPr>
        </p:nvGraphicFramePr>
        <p:xfrm>
          <a:off x="1853513" y="1426775"/>
          <a:ext cx="6796216" cy="1483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398108"/>
                <a:gridCol w="339810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диапазоне параметров рабочей жидкости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0,057 до 3100 м</a:t>
                      </a:r>
                      <a:r>
                        <a:rPr lang="ru-RU" sz="1800" b="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 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вязкость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до 200 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сСт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температура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+2….+40 </a:t>
                      </a:r>
                      <a:r>
                        <a:rPr lang="ru-RU" sz="1800" b="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°С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28050"/>
              </p:ext>
            </p:extLst>
          </p:nvPr>
        </p:nvGraphicFramePr>
        <p:xfrm>
          <a:off x="1853514" y="2910135"/>
          <a:ext cx="679621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5751"/>
                <a:gridCol w="3410466"/>
              </a:tblGrid>
              <a:tr h="370840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Точность поддержания, в пределах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температуры жидкости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± 0,2 </a:t>
                      </a:r>
                      <a:r>
                        <a:rPr lang="ru-RU" sz="1800" b="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°С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29117"/>
              </p:ext>
            </p:extLst>
          </p:nvPr>
        </p:nvGraphicFramePr>
        <p:xfrm>
          <a:off x="1853513" y="3651815"/>
          <a:ext cx="679621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8108"/>
                <a:gridCol w="3398108"/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вязкости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± 1 </a:t>
                      </a: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сСт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климатические испытания в диапазонах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воспроизводимой влаги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20 до 95 % 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температуры 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-70 до 90 °С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испытания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800" b="0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виброустойчивость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амплитуды </a:t>
                      </a: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виброперемещения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± 24мм 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виброускорение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980 м/с</a:t>
                      </a:r>
                      <a:r>
                        <a:rPr lang="ru-RU" sz="1800" i="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0" i="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3966473"/>
      </p:ext>
    </p:extLst>
  </p:cSld>
  <p:clrMapOvr>
    <a:masterClrMapping/>
  </p:clrMapOvr>
  <p:transition spd="med" advTm="2694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1415142"/>
            <a:ext cx="9546772" cy="6378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включает:</a:t>
            </a:r>
            <a:endParaRPr lang="ru-RU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Рабочий эталон единицы массы 3-го разряда :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весы ВСПМ с номинальной грузоподъемностью 1000 кг и относительной погрешностью  ± 0,005%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Рабочий эталон единицы объема 1-го разряда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жидкости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мерник 1-го разряда номинальным значением объема 1000 дм</a:t>
            </a:r>
            <a:r>
              <a:rPr lang="ru-RU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относительной погрешностью ±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0,02%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эталоны единицы объема жидкости 1-го разряда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два ТПУ с номинальными значениями калиброванных объемов равными;</a:t>
            </a:r>
          </a:p>
          <a:p>
            <a:pPr marL="741960" lvl="1" indent="-285750">
              <a:buFontTx/>
              <a:buChar char="-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13,6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26,4 м</a:t>
            </a:r>
            <a:r>
              <a:rPr lang="ru-RU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(неопределенность 0,03%), обеспечивает расход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30-3100 м</a:t>
            </a:r>
            <a:r>
              <a:rPr lang="ru-RU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ч;</a:t>
            </a:r>
          </a:p>
          <a:p>
            <a:pPr marL="741960" lvl="1" indent="-285750">
              <a:buFontTx/>
              <a:buChar char="-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3,18 м</a:t>
            </a:r>
            <a:r>
              <a:rPr lang="ru-RU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(неопределенность 0,03%), обеспечивает расход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20-800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</a:t>
            </a:r>
          </a:p>
          <a:p>
            <a:pPr marL="342900" indent="-342900">
              <a:buFont typeface="Arial" charset="0"/>
              <a:buChar char="•"/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Рабочий эталон единицы объема жидкости 1-го разряда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компакт-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прувер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номинальным значением калиброванного объема 20 дм</a:t>
            </a:r>
            <a:r>
              <a:rPr lang="ru-RU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(неопределенность 0,03%),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расход 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0,057- 57 м</a:t>
            </a:r>
            <a:r>
              <a:rPr lang="ru-RU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ч;</a:t>
            </a:r>
          </a:p>
          <a:p>
            <a:pPr marL="342900" indent="-342900">
              <a:buFont typeface="Arial" charset="0"/>
              <a:buChar char="•"/>
            </a:pP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сбора и обработки информации;</a:t>
            </a:r>
          </a:p>
          <a:p>
            <a:pPr marL="342900" indent="-342900">
              <a:buFont typeface="Arial" charset="0"/>
              <a:buChar char="•"/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Резервуарный парк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состоящий из 4-х горизонтальных резервуаров объемом по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м</a:t>
            </a:r>
            <a:r>
              <a:rPr lang="ru-RU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насосной группы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charset="0"/>
              <a:buChar char="•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Камеру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тепла, холода,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влаги </a:t>
            </a:r>
          </a:p>
          <a:p>
            <a:pPr marL="342900" indent="-342900">
              <a:buFont typeface="Arial" charset="0"/>
              <a:buChar char="•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Электродинамический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вибростенд.</a:t>
            </a:r>
          </a:p>
          <a:p>
            <a:endParaRPr lang="ru-RU" dirty="0"/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 smtClean="0">
                <a:solidFill>
                  <a:srgbClr val="C00000"/>
                </a:solidFill>
                <a:latin typeface="Impact" panose="020B0806030902050204" pitchFamily="34" charset="0"/>
              </a:rPr>
              <a:t> </a:t>
            </a:r>
            <a:endParaRPr lang="ru-RU" altLang="ru-RU" dirty="0">
              <a:solidFill>
                <a:srgbClr val="C00000"/>
              </a:solidFill>
              <a:latin typeface="Impact" panose="020B0806030902050204" pitchFamily="34" charset="0"/>
            </a:endParaRPr>
          </a:p>
          <a:p>
            <a:r>
              <a:rPr lang="ru-RU" altLang="ru-RU" dirty="0">
                <a:solidFill>
                  <a:srgbClr val="C00000"/>
                </a:solidFill>
                <a:latin typeface="Impact" panose="020B0806030902050204" pitchFamily="34" charset="0"/>
              </a:rPr>
              <a:t/>
            </a:r>
            <a:br>
              <a:rPr lang="ru-RU" altLang="ru-RU" dirty="0">
                <a:solidFill>
                  <a:srgbClr val="C00000"/>
                </a:solidFill>
                <a:latin typeface="Impact" panose="020B0806030902050204" pitchFamily="34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714"/>
            <a:ext cx="6129258" cy="929681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24464" y="952514"/>
            <a:ext cx="10515600" cy="61651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СОСТАВ ОБОРУДОВАНИЯ КОМПЛЕКСА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06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1458" y="1825625"/>
            <a:ext cx="10515600" cy="50323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данном сообщении представлены возможности комплекса для испытаний средств измерений количества жидких углеводородов, которые могут представлять интерес для: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Евроазиатской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экономической комиссии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решении вопроса «Об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Порядка организации калибровки средств измерений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создаваемой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добровольной сертификации продукции, используемой в нефтегазовой промышленности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примера, в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 сертификации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ИНТЕРГАЗСЕРТ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«Перечне продукции, подлежащей сертификации по направлению газ, конденсат, нефть, продукты их переработки»,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указаны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«Приборы для измерения или контроля расхода жидкостей и газов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(п.98)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код 26.51.52.110 по общероссийскому классификатору продукции ОК 034-2014).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714"/>
            <a:ext cx="6129258" cy="92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7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1568" y="1325791"/>
            <a:ext cx="10515600" cy="7273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СХЕМА КАЛИБРОВОЧНОГО КОМПЛЕКСА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82" y="2272552"/>
            <a:ext cx="8534326" cy="44139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7412" name="Группа 3"/>
          <p:cNvGrpSpPr>
            <a:grpSpLocks/>
          </p:cNvGrpSpPr>
          <p:nvPr/>
        </p:nvGrpSpPr>
        <p:grpSpPr bwMode="auto">
          <a:xfrm>
            <a:off x="9223375" y="6484938"/>
            <a:ext cx="501650" cy="201612"/>
            <a:chOff x="0" y="50291"/>
            <a:chExt cx="502920" cy="201168"/>
          </a:xfrm>
        </p:grpSpPr>
        <p:sp>
          <p:nvSpPr>
            <p:cNvPr id="5" name="Нашивка 4"/>
            <p:cNvSpPr/>
            <p:nvPr/>
          </p:nvSpPr>
          <p:spPr>
            <a:xfrm>
              <a:off x="0" y="50291"/>
              <a:ext cx="502920" cy="201168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Нашивка 4"/>
            <p:cNvSpPr/>
            <p:nvPr/>
          </p:nvSpPr>
          <p:spPr>
            <a:xfrm>
              <a:off x="100266" y="50291"/>
              <a:ext cx="302389" cy="201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510" tIns="8255" rIns="0" bIns="8255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300" dirty="0"/>
                <a:t>10</a:t>
              </a: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714"/>
            <a:ext cx="6129258" cy="929681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82" y="2272553"/>
            <a:ext cx="8534326" cy="44139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00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869141"/>
            <a:ext cx="9865096" cy="483807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71458" y="1186983"/>
            <a:ext cx="10515600" cy="6821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84632" algn="ctr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ОБЩИЙ ВИД КАЛИБРОВОЧНОГО КОМПЛЕКСА НГМ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6714"/>
            <a:ext cx="6129258" cy="92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715753"/>
      </p:ext>
    </p:extLst>
  </p:cSld>
  <p:clrMapOvr>
    <a:masterClrMapping/>
  </p:clrMapOvr>
  <p:transition spd="med" advTm="2694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813467" y="778060"/>
            <a:ext cx="10515600" cy="9511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ОБОРУДОВАНИЕ НГМ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2"/>
          <a:stretch/>
        </p:blipFill>
        <p:spPr>
          <a:xfrm>
            <a:off x="6744072" y="2050026"/>
            <a:ext cx="5084130" cy="46760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0" r="7454"/>
          <a:stretch/>
        </p:blipFill>
        <p:spPr>
          <a:xfrm>
            <a:off x="695400" y="1651818"/>
            <a:ext cx="5849649" cy="40814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59496" y="5923061"/>
            <a:ext cx="3152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Эталонные мерник и весы  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79048" y="1467152"/>
            <a:ext cx="2614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Измерительные линии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6714"/>
            <a:ext cx="6129258" cy="92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8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Схема 30"/>
          <p:cNvGraphicFramePr/>
          <p:nvPr/>
        </p:nvGraphicFramePr>
        <p:xfrm>
          <a:off x="9113520" y="6480969"/>
          <a:ext cx="502920" cy="301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219" name="TextBox 21"/>
          <p:cNvSpPr txBox="1">
            <a:spLocks noChangeArrowheads="1"/>
          </p:cNvSpPr>
          <p:nvPr/>
        </p:nvSpPr>
        <p:spPr bwMode="auto">
          <a:xfrm>
            <a:off x="5263676" y="4095979"/>
            <a:ext cx="19415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ТПУ </a:t>
            </a:r>
            <a:r>
              <a:rPr lang="en-US" alt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OGSB </a:t>
            </a:r>
            <a:r>
              <a:rPr lang="ru-RU" alt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</a:t>
            </a:r>
            <a:endParaRPr lang="en-GB" altLang="ru-RU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16" name="TextBox 65"/>
          <p:cNvSpPr txBox="1">
            <a:spLocks noChangeArrowheads="1"/>
          </p:cNvSpPr>
          <p:nvPr/>
        </p:nvSpPr>
        <p:spPr bwMode="auto">
          <a:xfrm>
            <a:off x="1106530" y="1090137"/>
            <a:ext cx="271065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  <a:defRPr/>
            </a:pPr>
            <a:r>
              <a:rPr lang="ru-RU" alt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Компакт </a:t>
            </a:r>
            <a:r>
              <a:rPr lang="ru-RU" altLang="ru-RU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прувер</a:t>
            </a:r>
            <a:r>
              <a:rPr lang="ru-RU" alt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ВСР-М</a:t>
            </a:r>
            <a:endParaRPr lang="en-US" altLang="ru-RU" sz="1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  <a:defRPr/>
            </a:pP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Мерник 20 дм3</a:t>
            </a:r>
          </a:p>
          <a:p>
            <a:pPr algn="ctr">
              <a:spcBef>
                <a:spcPct val="0"/>
              </a:spcBef>
              <a:buClrTx/>
              <a:buSzTx/>
              <a:buNone/>
              <a:defRPr/>
            </a:pPr>
            <a:endParaRPr lang="en-GB" altLang="ru-RU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4032244" y="1997208"/>
            <a:ext cx="3381005" cy="2098771"/>
            <a:chOff x="399967" y="3248132"/>
            <a:chExt cx="4156623" cy="2099013"/>
          </a:xfrm>
        </p:grpSpPr>
        <p:sp>
          <p:nvSpPr>
            <p:cNvPr id="8211" name="TextBox 37"/>
            <p:cNvSpPr txBox="1">
              <a:spLocks noChangeArrowheads="1"/>
            </p:cNvSpPr>
            <p:nvPr/>
          </p:nvSpPr>
          <p:spPr bwMode="auto">
            <a:xfrm>
              <a:off x="1867322" y="4977402"/>
              <a:ext cx="2689268" cy="369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ru-RU" altLang="ru-RU" dirty="0">
                  <a:solidFill>
                    <a:srgbClr val="000000"/>
                  </a:solidFill>
                  <a:latin typeface="Arial" panose="020B0604020202020204" pitchFamily="34" charset="0"/>
                </a:rPr>
                <a:t>ТПУ </a:t>
              </a:r>
              <a:r>
                <a:rPr lang="en-US" altLang="ru-RU" dirty="0">
                  <a:solidFill>
                    <a:srgbClr val="000000"/>
                  </a:solidFill>
                  <a:latin typeface="Arial" panose="020B0604020202020204" pitchFamily="34" charset="0"/>
                </a:rPr>
                <a:t>OGSB </a:t>
              </a:r>
              <a:r>
                <a:rPr lang="ru-RU" altLang="ru-RU" dirty="0">
                  <a:solidFill>
                    <a:srgbClr val="000000"/>
                  </a:solidFill>
                  <a:latin typeface="Arial" panose="020B0604020202020204" pitchFamily="34" charset="0"/>
                </a:rPr>
                <a:t>3000</a:t>
              </a:r>
              <a:endParaRPr lang="en-GB" altLang="ru-RU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12" name="Rectangle 38"/>
            <p:cNvSpPr>
              <a:spLocks noChangeArrowheads="1"/>
            </p:cNvSpPr>
            <p:nvPr/>
          </p:nvSpPr>
          <p:spPr bwMode="auto">
            <a:xfrm>
              <a:off x="399967" y="3248132"/>
              <a:ext cx="2934709" cy="277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203" name="Picture 2" descr="C:\Users\Nikonova.YS\Documents\ФОТО станция\IMG_703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212" y="899384"/>
            <a:ext cx="4118626" cy="526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3" descr="C:\Users\Nikonova.YS\Documents\ФОТО станция\IMG_704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67" y="1731764"/>
            <a:ext cx="3882986" cy="223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6" descr="C:\Users\Nikonova.YS\Documents\ФОТО станция\IMG_705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66" y="4519689"/>
            <a:ext cx="3896187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45"/>
          <p:cNvSpPr txBox="1"/>
          <p:nvPr/>
        </p:nvSpPr>
        <p:spPr bwMode="auto">
          <a:xfrm>
            <a:off x="1477281" y="4098330"/>
            <a:ext cx="29326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Мерник 1000 дм3</a:t>
            </a:r>
          </a:p>
          <a:p>
            <a:pPr>
              <a:defRPr/>
            </a:pP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76714"/>
            <a:ext cx="6129258" cy="92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2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714"/>
            <a:ext cx="6129258" cy="929681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1125538"/>
            <a:ext cx="3835400" cy="421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821" y="1125538"/>
            <a:ext cx="3808412" cy="421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Заголовок 1"/>
          <p:cNvSpPr>
            <a:spLocks noGrp="1"/>
          </p:cNvSpPr>
          <p:nvPr>
            <p:ph type="title"/>
          </p:nvPr>
        </p:nvSpPr>
        <p:spPr>
          <a:xfrm>
            <a:off x="1463596" y="5580487"/>
            <a:ext cx="4665662" cy="561975"/>
          </a:xfrm>
        </p:spPr>
        <p:txBody>
          <a:bodyPr>
            <a:noAutofit/>
          </a:bodyPr>
          <a:lstStyle/>
          <a:p>
            <a:pPr marL="484188" algn="ctr"/>
            <a:r>
              <a:rPr lang="ru-RU" altLang="ru-RU" sz="18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Камера тепла, холода и влаги, </a:t>
            </a:r>
            <a:br>
              <a:rPr lang="ru-RU" altLang="ru-RU" sz="18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altLang="ru-RU" sz="18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Feutron</a:t>
            </a:r>
            <a:r>
              <a:rPr lang="en-US" altLang="ru-RU" sz="18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3101-01</a:t>
            </a:r>
            <a:r>
              <a:rPr lang="ru-RU" altLang="ru-RU" sz="18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18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altLang="ru-RU" sz="18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21" name="Заголовок 1"/>
          <p:cNvSpPr txBox="1">
            <a:spLocks/>
          </p:cNvSpPr>
          <p:nvPr/>
        </p:nvSpPr>
        <p:spPr bwMode="auto">
          <a:xfrm>
            <a:off x="5970588" y="5492932"/>
            <a:ext cx="4665662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b"/>
          <a:lstStyle>
            <a:lvl1pPr marL="484188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547688" indent="-22860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822325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096963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13716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1828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286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2743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2004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Электродинамический вибростенд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МРА403-М124М/</a:t>
            </a:r>
            <a:r>
              <a:rPr lang="en-US" alt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ru-RU" alt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Е700М</a:t>
            </a:r>
          </a:p>
        </p:txBody>
      </p:sp>
      <p:grpSp>
        <p:nvGrpSpPr>
          <p:cNvPr id="9222" name="Группа 10"/>
          <p:cNvGrpSpPr>
            <a:grpSpLocks/>
          </p:cNvGrpSpPr>
          <p:nvPr/>
        </p:nvGrpSpPr>
        <p:grpSpPr bwMode="auto">
          <a:xfrm>
            <a:off x="9201150" y="6524626"/>
            <a:ext cx="503238" cy="201613"/>
            <a:chOff x="0" y="52756"/>
            <a:chExt cx="502920" cy="201168"/>
          </a:xfrm>
        </p:grpSpPr>
        <p:sp>
          <p:nvSpPr>
            <p:cNvPr id="9" name="Нашивка 8"/>
            <p:cNvSpPr/>
            <p:nvPr/>
          </p:nvSpPr>
          <p:spPr>
            <a:xfrm>
              <a:off x="0" y="52756"/>
              <a:ext cx="502920" cy="201168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Нашивка 4"/>
            <p:cNvSpPr/>
            <p:nvPr/>
          </p:nvSpPr>
          <p:spPr>
            <a:xfrm>
              <a:off x="99950" y="52756"/>
              <a:ext cx="303020" cy="201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510" tIns="8255" rIns="0" bIns="8255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300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05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C:\Users\Nikonova.YS\Documents\ФОТО станция\ФОТО СТАНЦИЯ\IMG_70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206" y="1940275"/>
            <a:ext cx="5242799" cy="327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 descr="C:\Users\Nikonova.YS\Documents\ФОТО станция\IMG_70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73" y="3200781"/>
            <a:ext cx="4950690" cy="311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Заголовок 1"/>
          <p:cNvSpPr>
            <a:spLocks noGrp="1"/>
          </p:cNvSpPr>
          <p:nvPr>
            <p:ph type="title"/>
          </p:nvPr>
        </p:nvSpPr>
        <p:spPr>
          <a:xfrm>
            <a:off x="5922963" y="1378300"/>
            <a:ext cx="6091559" cy="561975"/>
          </a:xfrm>
        </p:spPr>
        <p:txBody>
          <a:bodyPr>
            <a:noAutofit/>
          </a:bodyPr>
          <a:lstStyle/>
          <a:p>
            <a:pPr marL="484188"/>
            <a:r>
              <a:rPr lang="ru-RU" altLang="ru-RU" sz="18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Чиллер</a:t>
            </a:r>
            <a:r>
              <a:rPr lang="ru-RU" altLang="ru-RU" sz="18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ru-RU" sz="18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RTAF170D</a:t>
            </a:r>
            <a:r>
              <a:rPr lang="ru-RU" altLang="ru-RU" sz="18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компании «</a:t>
            </a:r>
            <a:r>
              <a:rPr lang="en-US" altLang="ru-RU" sz="18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TRANE», </a:t>
            </a:r>
            <a:r>
              <a:rPr lang="ru-RU" altLang="ru-RU" sz="18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Франция</a:t>
            </a:r>
          </a:p>
        </p:txBody>
      </p:sp>
      <p:sp>
        <p:nvSpPr>
          <p:cNvPr id="10246" name="Заголовок 1"/>
          <p:cNvSpPr txBox="1">
            <a:spLocks/>
          </p:cNvSpPr>
          <p:nvPr/>
        </p:nvSpPr>
        <p:spPr bwMode="auto">
          <a:xfrm>
            <a:off x="659756" y="3018253"/>
            <a:ext cx="4933286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b"/>
          <a:lstStyle>
            <a:lvl1pPr marL="484188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547688" indent="-22860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822325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096963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13716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1828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286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2743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2004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Теплообменник</a:t>
            </a:r>
            <a:endParaRPr lang="ru-RU" altLang="ru-RU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solidFill>
                  <a:srgbClr val="C00000"/>
                </a:solidFill>
                <a:latin typeface="Impact" panose="020B0806030902050204" pitchFamily="34" charset="0"/>
                <a:ea typeface="Times New Roman" panose="02020603050405020304" pitchFamily="18" charset="0"/>
              </a:rPr>
              <a:t/>
            </a:r>
            <a:br>
              <a:rPr lang="ru-RU" altLang="ru-RU" sz="1600" b="1" dirty="0">
                <a:solidFill>
                  <a:srgbClr val="C00000"/>
                </a:solidFill>
                <a:latin typeface="Impact" panose="020B0806030902050204" pitchFamily="34" charset="0"/>
                <a:ea typeface="Times New Roman" panose="02020603050405020304" pitchFamily="18" charset="0"/>
              </a:rPr>
            </a:br>
            <a:endParaRPr lang="ru-RU" altLang="ru-RU" sz="16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grpSp>
        <p:nvGrpSpPr>
          <p:cNvPr id="10248" name="Группа 10"/>
          <p:cNvGrpSpPr>
            <a:grpSpLocks/>
          </p:cNvGrpSpPr>
          <p:nvPr/>
        </p:nvGrpSpPr>
        <p:grpSpPr bwMode="auto">
          <a:xfrm>
            <a:off x="9201150" y="6524626"/>
            <a:ext cx="503238" cy="201613"/>
            <a:chOff x="0" y="52756"/>
            <a:chExt cx="502920" cy="201168"/>
          </a:xfrm>
        </p:grpSpPr>
        <p:sp>
          <p:nvSpPr>
            <p:cNvPr id="11" name="Нашивка 10"/>
            <p:cNvSpPr/>
            <p:nvPr/>
          </p:nvSpPr>
          <p:spPr>
            <a:xfrm>
              <a:off x="0" y="52756"/>
              <a:ext cx="502920" cy="201168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Нашивка 4"/>
            <p:cNvSpPr/>
            <p:nvPr/>
          </p:nvSpPr>
          <p:spPr>
            <a:xfrm>
              <a:off x="99950" y="52756"/>
              <a:ext cx="303020" cy="201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510" tIns="8255" rIns="0" bIns="8255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300" dirty="0"/>
                <a:t>5</a:t>
              </a: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6714"/>
            <a:ext cx="6129258" cy="92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29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Группа 10"/>
          <p:cNvGrpSpPr>
            <a:grpSpLocks/>
          </p:cNvGrpSpPr>
          <p:nvPr/>
        </p:nvGrpSpPr>
        <p:grpSpPr bwMode="auto">
          <a:xfrm>
            <a:off x="9201150" y="6524626"/>
            <a:ext cx="503238" cy="201613"/>
            <a:chOff x="0" y="52756"/>
            <a:chExt cx="502920" cy="201168"/>
          </a:xfrm>
        </p:grpSpPr>
        <p:sp>
          <p:nvSpPr>
            <p:cNvPr id="7" name="Нашивка 6"/>
            <p:cNvSpPr/>
            <p:nvPr/>
          </p:nvSpPr>
          <p:spPr>
            <a:xfrm>
              <a:off x="0" y="52756"/>
              <a:ext cx="502920" cy="201168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Нашивка 4"/>
            <p:cNvSpPr/>
            <p:nvPr/>
          </p:nvSpPr>
          <p:spPr>
            <a:xfrm>
              <a:off x="99950" y="52756"/>
              <a:ext cx="303020" cy="201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510" tIns="8255" rIns="0" bIns="8255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300" dirty="0"/>
                <a:t>17</a:t>
              </a:r>
            </a:p>
          </p:txBody>
        </p:sp>
      </p:grpSp>
      <p:sp>
        <p:nvSpPr>
          <p:cNvPr id="22531" name="Прямоугольник 1"/>
          <p:cNvSpPr>
            <a:spLocks noChangeArrowheads="1"/>
          </p:cNvSpPr>
          <p:nvPr/>
        </p:nvSpPr>
        <p:spPr bwMode="auto">
          <a:xfrm>
            <a:off x="1018572" y="1024561"/>
            <a:ext cx="10509813" cy="537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539750">
              <a:tabLst>
                <a:tab pos="9001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9001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9001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9001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9001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15000"/>
              </a:lnSpc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НГМ позволяют выполнять комплексные испытания средств измерений, 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включающие:</a:t>
            </a:r>
            <a:endParaRPr lang="ru-RU" alt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влияния расхода рабочей жидкости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влияния вязкости рабочей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жидкости 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влияния температуры рабочей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жидкости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влияния давления рабочей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жидкости 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влияния температуры окружающей 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</a:p>
          <a:p>
            <a:pPr algn="just">
              <a:lnSpc>
                <a:spcPct val="115000"/>
              </a:lnSpc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климатические испытания</a:t>
            </a:r>
          </a:p>
          <a:p>
            <a:pPr algn="just">
              <a:lnSpc>
                <a:spcPct val="115000"/>
              </a:lnSpc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испытания на </a:t>
            </a:r>
            <a:r>
              <a:rPr lang="ru-RU" alt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виброустойчивость</a:t>
            </a:r>
            <a:endParaRPr lang="ru-RU" alt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что дает возможность 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подробную характеристику испытуемых средств измерений.</a:t>
            </a:r>
          </a:p>
          <a:p>
            <a:pPr algn="just">
              <a:lnSpc>
                <a:spcPct val="115000"/>
              </a:lnSpc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 необходимости, номенклатура испытательного оборудования может быть расширена)</a:t>
            </a:r>
          </a:p>
          <a:p>
            <a:pPr algn="just">
              <a:lnSpc>
                <a:spcPct val="115000"/>
              </a:lnSpc>
            </a:pPr>
            <a:r>
              <a:rPr lang="ru-RU" alt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сегодня это единственный комплекс в РФ и СНГ позволяющий выполнить перечисленные испытания</a:t>
            </a:r>
            <a:endParaRPr lang="ru-RU" altLang="ru-RU" sz="20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714"/>
            <a:ext cx="6129258" cy="92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8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31126" y="1825159"/>
            <a:ext cx="5422909" cy="358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484632">
              <a:lnSpc>
                <a:spcPct val="90000"/>
              </a:lnSpc>
              <a:spcBef>
                <a:spcPct val="0"/>
              </a:spcBef>
              <a:buNone/>
              <a:defRPr sz="280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b="1" dirty="0">
                <a:effectLst/>
              </a:rPr>
              <a:t>СПАСИБО ЗА ВНИМАНИЕ</a:t>
            </a:r>
            <a:r>
              <a:rPr lang="ru-RU" dirty="0">
                <a:effectLst/>
              </a:rPr>
              <a:t> </a:t>
            </a:r>
          </a:p>
          <a:p>
            <a:pPr algn="ctr"/>
            <a:endParaRPr lang="ru-RU" dirty="0">
              <a:effectLst/>
            </a:endParaRPr>
          </a:p>
          <a:p>
            <a:pPr algn="ctr"/>
            <a:endParaRPr lang="ru-RU" dirty="0">
              <a:effectLst/>
            </a:endParaRPr>
          </a:p>
          <a:p>
            <a:pPr algn="ctr"/>
            <a:r>
              <a:rPr lang="ru-RU" smtClean="0">
                <a:effectLst/>
              </a:rPr>
              <a:t>  </a:t>
            </a:r>
            <a:endParaRPr lang="ru-RU" dirty="0">
              <a:effectLst/>
            </a:endParaRPr>
          </a:p>
          <a:p>
            <a:pPr algn="ctr"/>
            <a:r>
              <a:rPr lang="ru-RU" dirty="0">
                <a:effectLst/>
              </a:rPr>
              <a:t>Моб. +7 987-187-77-55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714"/>
            <a:ext cx="6129258" cy="92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52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Особенностью испытаний средств измерений количества жидких углеводородов является необходимость выявления значений основных влияющих факторов на их метрологические характеристики, важнейшими из которых  являются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вязкость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измеряемой жидкости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 и Российские нормативные документы предписывают проводить испытаниях преобразователей расхода в целях утверждения типа и калибровке  во всем рабочем диапазоне расхода и вязкости.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положений этих документов требовало специального оборудования, которое в России и странах СНГ  отсутствовало. Испытания проводились в зарубежных испытательных лабораториях за пределами России, чаще всего в лаборатории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Trapil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SPSE 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Франция). Рабочая жидкость – нефтепродукты.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714"/>
            <a:ext cx="6129258" cy="92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6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2014 г. ООО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Нефтегазметрология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создала, ввела в эксплуатацию испытательный комплекс для преобразователей расхода жидких углеводородов, транспортируемых по трубопроводам.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полностью отказаться от зарубежных лабораторий и является импортозамещающим.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является единственным на территории РФ и стран СНГ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Измерительные возможности лаборатории подтверждены сертификатом международной организации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VSL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(Национальный метрологический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институтНидерландов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аккредитована в национальной системе аккредитации на право калибровки и поверки.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714"/>
            <a:ext cx="6129258" cy="92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8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9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9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еждународные </a:t>
            </a:r>
            <a:r>
              <a:rPr 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документы:</a:t>
            </a:r>
          </a:p>
          <a:p>
            <a:pPr marL="0" indent="450850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 Американского нефтяного института (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API):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Manual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Petroleum Measurement Standards Chapter 5-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Metering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Section 2—Measurement  of Liquid Hydrocarbons by Displacement Meters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Section 3 – Measurement of Liquid Hydrocarbons by Turbine Meters: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Section 6 – Measurement of Liquid Hydrocarbons by Coriolis Meters: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Section 8 – Measurement of Liquid Hydrocarbons by Ultrasonic Flow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Meters</a:t>
            </a: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Международной Организации по Законодательной Метрологии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МОЗМ (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OIML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117. Динамические системы для жидкости, кроме воды. – Часть 1.      Метрологические и технические требования.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714"/>
            <a:ext cx="6129258" cy="92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14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1458" y="1339489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 marL="0" indent="0" eaLnBrk="0" fontAlgn="base" hangingPunct="0">
              <a:buNone/>
            </a:pPr>
            <a:r>
              <a:rPr lang="ru-RU" sz="8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</a:t>
            </a:r>
            <a:r>
              <a:rPr lang="ru-RU" sz="8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РФ:</a:t>
            </a:r>
            <a:endParaRPr lang="en-US" sz="8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0" fontAlgn="base" hangingPunct="0">
              <a:buNone/>
            </a:pPr>
            <a:endParaRPr lang="ru-RU" sz="8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/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 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 8.908-2015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«ГСИ. Средства измерений объемного расхода нефти и нефтепродуктов. Испытания, поверка и калибровка с применением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трубопоршневых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установок) </a:t>
            </a:r>
          </a:p>
          <a:p>
            <a:pPr eaLnBrk="0" fontAlgn="base" hangingPunct="0"/>
            <a:endParaRPr lang="en-US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/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Минпромторга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РФ от 02.07.2019г. №1815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«Об утверждении Порядка проведения поверки СИ, требования к знаку поверки и содержанию свидетельства о поверке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 </a:t>
            </a:r>
          </a:p>
          <a:p>
            <a:pPr marL="0" indent="0" eaLnBrk="0" fontAlgn="base" hangingPunct="0"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поверке для СИ должно содержать перечень влияющих факторов, нормированных в документе на методику поверки, с указанием их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значений.</a:t>
            </a:r>
          </a:p>
          <a:p>
            <a:endParaRPr lang="en-US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 3532 (РМГ 100-2010) 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«Рекомендации по определению массы нефти при учетных операциях с применением систем измерений количества и показателей качества нефти»:</a:t>
            </a:r>
          </a:p>
          <a:p>
            <a:pPr marL="0" indent="0"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 процессе измерений …. пределы изменений вязкости не должны превышать значений, установленных при проведении испытаний для целей утверждения типа этих ПР</a:t>
            </a:r>
          </a:p>
          <a:p>
            <a:endParaRPr lang="ru-RU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0" b="1" i="1" dirty="0"/>
          </a:p>
          <a:p>
            <a:endParaRPr lang="ru-RU" sz="8000" b="1" i="1" dirty="0" smtClean="0"/>
          </a:p>
          <a:p>
            <a:endParaRPr lang="ru-RU" sz="8000" dirty="0" smtClean="0"/>
          </a:p>
          <a:p>
            <a:r>
              <a:rPr lang="ru-RU" sz="5000" i="1" dirty="0" smtClean="0"/>
              <a:t>д) 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714"/>
            <a:ext cx="6129258" cy="92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8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3472" y="1844824"/>
            <a:ext cx="8568952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1200"/>
              </a:spcAft>
            </a:pPr>
            <a:r>
              <a:rPr lang="ru-RU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6943" y="1106396"/>
            <a:ext cx="11343031" cy="4987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Aft>
                <a:spcPts val="120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течении вязкой жидкости в трубопроводе</a:t>
            </a:r>
          </a:p>
          <a:p>
            <a:pPr algn="just">
              <a:lnSpc>
                <a:spcPct val="114000"/>
              </a:lnSpc>
              <a:spcAft>
                <a:spcPts val="120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жидкости по трубопроводу представляет сложную физическую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картину, что следует учитывать как при создании соответствующих эталонов единиц величин, так и при применении средств измерений количества жидкости.  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Aft>
                <a:spcPts val="12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характеристикой  течения жидкости в трубопроводе является число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Рейнольдса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Re=W*D/</a:t>
            </a:r>
            <a:r>
              <a:rPr lang="el-GR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endParaRPr lang="en-US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–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потока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–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 трубопровода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l-G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кинематическая вязкость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жидкости</a:t>
            </a:r>
          </a:p>
          <a:p>
            <a:pPr algn="just">
              <a:lnSpc>
                <a:spcPct val="114000"/>
              </a:lnSpc>
              <a:spcAft>
                <a:spcPts val="120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курса механики жидкости известно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подобия потоков жидкости, необходимо выполнение условия равенства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критериев подобия: </a:t>
            </a:r>
          </a:p>
          <a:p>
            <a:pPr algn="ctr">
              <a:lnSpc>
                <a:spcPct val="114000"/>
              </a:lnSpc>
              <a:spcAft>
                <a:spcPts val="1200"/>
              </a:spcAft>
            </a:pP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const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714"/>
            <a:ext cx="6129258" cy="92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87192"/>
      </p:ext>
    </p:extLst>
  </p:cSld>
  <p:clrMapOvr>
    <a:masterClrMapping/>
  </p:clrMapOvr>
  <p:transition spd="med" advTm="2694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1928050"/>
            <a:ext cx="11001437" cy="402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14845" y="1254594"/>
            <a:ext cx="10657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80808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Структура потока жидкости в трубе в зависимости от значений числа </a:t>
            </a:r>
            <a:r>
              <a:rPr lang="en-US" sz="2000" dirty="0" smtClean="0">
                <a:solidFill>
                  <a:srgbClr val="080808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Re</a:t>
            </a:r>
            <a:endParaRPr lang="ru-RU" sz="2000" dirty="0">
              <a:solidFill>
                <a:srgbClr val="080808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6714"/>
            <a:ext cx="6129258" cy="929681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537855" y="2483427"/>
            <a:ext cx="0" cy="2815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537855" y="5004486"/>
            <a:ext cx="1260000" cy="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1537855" y="4757351"/>
            <a:ext cx="1625475" cy="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537855" y="4477264"/>
            <a:ext cx="1934394" cy="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537855" y="3925329"/>
            <a:ext cx="1934394" cy="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537855" y="3616410"/>
            <a:ext cx="1934394" cy="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537855" y="3307491"/>
            <a:ext cx="1934394" cy="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537855" y="2998572"/>
            <a:ext cx="1798469" cy="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537855" y="2726723"/>
            <a:ext cx="1224000" cy="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1537855" y="4184820"/>
            <a:ext cx="1934394" cy="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669437" y="2458712"/>
            <a:ext cx="0" cy="2815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5669437" y="4979771"/>
            <a:ext cx="1548000" cy="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5669436" y="4732636"/>
            <a:ext cx="1980000" cy="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5669437" y="4452549"/>
            <a:ext cx="2088000" cy="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5669437" y="3900614"/>
            <a:ext cx="2088000" cy="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5669437" y="3591695"/>
            <a:ext cx="2088000" cy="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5669437" y="3282776"/>
            <a:ext cx="2088000" cy="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5669436" y="2973857"/>
            <a:ext cx="1980000" cy="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5669437" y="2702008"/>
            <a:ext cx="1440000" cy="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5669437" y="4160105"/>
            <a:ext cx="2088000" cy="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9392940" y="2458712"/>
            <a:ext cx="0" cy="2815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9392940" y="4979771"/>
            <a:ext cx="1692000" cy="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V="1">
            <a:off x="9392939" y="4732636"/>
            <a:ext cx="1692000" cy="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9392940" y="4452549"/>
            <a:ext cx="1692000" cy="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9392940" y="3900614"/>
            <a:ext cx="1692000" cy="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9392940" y="3591695"/>
            <a:ext cx="1692000" cy="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9392940" y="3282776"/>
            <a:ext cx="1692000" cy="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9392939" y="2973857"/>
            <a:ext cx="1692000" cy="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9392940" y="2702008"/>
            <a:ext cx="1692000" cy="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9392940" y="4160105"/>
            <a:ext cx="1692000" cy="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300964"/>
      </p:ext>
    </p:extLst>
  </p:cSld>
  <p:clrMapOvr>
    <a:masterClrMapping/>
  </p:clrMapOvr>
  <p:transition spd="med" advTm="2694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8929" r="1587" b="1900"/>
          <a:stretch/>
        </p:blipFill>
        <p:spPr bwMode="auto">
          <a:xfrm>
            <a:off x="554015" y="1978590"/>
            <a:ext cx="11549950" cy="37751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33729" y="1448905"/>
            <a:ext cx="11391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коэффициента преобразования ПР от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жидких углеводородов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6714"/>
            <a:ext cx="6129258" cy="92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95659"/>
      </p:ext>
    </p:extLst>
  </p:cSld>
  <p:clrMapOvr>
    <a:masterClrMapping/>
  </p:clrMapOvr>
  <p:transition spd="med" advTm="2694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2099</TotalTime>
  <Words>1648</Words>
  <Application>Microsoft Office PowerPoint</Application>
  <PresentationFormat>Произвольный</PresentationFormat>
  <Paragraphs>307</Paragraphs>
  <Slides>27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Выписка из Федерального информационного фонда по обеспечению единства измерений</vt:lpstr>
      <vt:lpstr>Презентация PowerPoint</vt:lpstr>
      <vt:lpstr>Презентация PowerPoint</vt:lpstr>
      <vt:lpstr>Данные фирмы Emerson</vt:lpstr>
      <vt:lpstr>Презентация PowerPoint</vt:lpstr>
      <vt:lpstr>Презентация PowerPoint</vt:lpstr>
      <vt:lpstr> ЦЕПОЧКА    ПРОСЛЕЖИВАЕМОСТИ    НГМ</vt:lpstr>
      <vt:lpstr>Презентация PowerPoint</vt:lpstr>
      <vt:lpstr>Презентация PowerPoint</vt:lpstr>
      <vt:lpstr>СОСТАВ ОБОРУДОВАНИЯ КОМПЛЕКСА</vt:lpstr>
      <vt:lpstr>СХЕМА КАЛИБРОВОЧНОГО КОМПЛЕКСА</vt:lpstr>
      <vt:lpstr>ОБЩИЙ ВИД КАЛИБРОВОЧНОГО КОМПЛЕКСА НГМ</vt:lpstr>
      <vt:lpstr>ОБОРУДОВАНИЕ НГМ</vt:lpstr>
      <vt:lpstr>Презентация PowerPoint</vt:lpstr>
      <vt:lpstr>Камера тепла, холода и влаги,  Feutron 3101-01 </vt:lpstr>
      <vt:lpstr>Чиллер RTAF170D компании «TRANE», Франция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ООО «НЕфтеГазМетрология»</dc:title>
  <dc:creator>Проккоев Виктор Васильевич</dc:creator>
  <cp:lastModifiedBy>Windows User</cp:lastModifiedBy>
  <cp:revision>115</cp:revision>
  <cp:lastPrinted>2019-10-11T16:22:27Z</cp:lastPrinted>
  <dcterms:created xsi:type="dcterms:W3CDTF">2019-05-06T10:43:33Z</dcterms:created>
  <dcterms:modified xsi:type="dcterms:W3CDTF">2019-10-17T04:16:37Z</dcterms:modified>
</cp:coreProperties>
</file>