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25" r:id="rId3"/>
    <p:sldId id="322" r:id="rId4"/>
    <p:sldId id="323" r:id="rId5"/>
    <p:sldId id="324" r:id="rId6"/>
    <p:sldId id="270" r:id="rId7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AE2F0"/>
    <a:srgbClr val="99FF66"/>
    <a:srgbClr val="9F9FFF"/>
    <a:srgbClr val="00FF00"/>
    <a:srgbClr val="FF6600"/>
    <a:srgbClr val="CC0099"/>
    <a:srgbClr val="8DC529"/>
    <a:srgbClr val="33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0" autoAdjust="0"/>
    <p:restoredTop sz="94660"/>
  </p:normalViewPr>
  <p:slideViewPr>
    <p:cSldViewPr>
      <p:cViewPr>
        <p:scale>
          <a:sx n="50" d="100"/>
          <a:sy n="50" d="100"/>
        </p:scale>
        <p:origin x="-11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1F2D833-E304-443E-B56B-41F27C5D0761}" type="datetimeFigureOut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A085D2D-DC79-44CF-B70F-2CB20059D5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32292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472FD4-FEAB-4B40-BA0E-44F6C572F529}" type="slidenum">
              <a:rPr lang="en-GB" altLang="en-US" b="1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b="1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3179" y="4715154"/>
            <a:ext cx="5891318" cy="446698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z="1000" b="1" dirty="0">
                <a:solidFill>
                  <a:srgbClr val="FF0000"/>
                </a:solidFill>
              </a:rPr>
              <a:t>ДОРАБОТАТЬ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085D2D-DC79-44CF-B70F-2CB20059D5CC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085D2D-DC79-44CF-B70F-2CB20059D5CC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3ECAC-7A03-47A9-A794-E7918018F7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9903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F7FCE-93CA-43C9-B99D-C4F12BC28F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805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08CF5-0345-4E0A-B73F-A1D781623F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00132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A5FEE-84CA-46F2-8D18-2EA8015CD3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96303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DBD3-C584-455F-9452-726BC79EBA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660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BCE68-C8D3-43E0-A3BF-C1BCBA128A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7789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3E680-F0DC-417A-987F-E65900F5F2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8310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94D2F-C43E-46C8-804E-9E388073F4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2118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F974C-351F-459D-8828-6EAFE85C4CC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6220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589F6-5BDA-46A6-863A-2F8AEDC886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9187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06C0D-C96D-4EAD-9860-1D2D3BB566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1306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9808B-FA79-4DFA-B73F-5736A28CD8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2746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ABC21F02-D138-4A9F-BFB9-AE80FE65E2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КиД Заголов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963" y="1071546"/>
            <a:ext cx="8809037" cy="278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E20466-EACE-4DF3-8BC8-FCEFB6859F46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smtClean="0"/>
          </a:p>
        </p:txBody>
      </p:sp>
      <p:sp>
        <p:nvSpPr>
          <p:cNvPr id="2" name="TextBox 1"/>
          <p:cNvSpPr txBox="1"/>
          <p:nvPr/>
        </p:nvSpPr>
        <p:spPr>
          <a:xfrm>
            <a:off x="179388" y="4143380"/>
            <a:ext cx="828104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ВОЛКОВА НАДЕЖДА НИКОЛАЕВНА</a:t>
            </a:r>
          </a:p>
          <a:p>
            <a:endParaRPr lang="ru-RU" dirty="0" smtClean="0"/>
          </a:p>
          <a:p>
            <a:pPr algn="ctr"/>
            <a:r>
              <a:rPr lang="ru-RU" sz="2000" b="1" dirty="0" smtClean="0">
                <a:solidFill>
                  <a:schemeClr val="dk1"/>
                </a:solidFill>
              </a:rPr>
              <a:t>Председатель комитета по органам инспекции </a:t>
            </a:r>
            <a:endParaRPr lang="en-US" sz="2000" b="1" dirty="0" smtClean="0">
              <a:solidFill>
                <a:schemeClr val="dk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dk1"/>
                </a:solidFill>
              </a:rPr>
              <a:t>Общественного </a:t>
            </a:r>
            <a:r>
              <a:rPr lang="ru-RU" sz="2000" b="1" dirty="0" smtClean="0">
                <a:solidFill>
                  <a:schemeClr val="dk1"/>
                </a:solidFill>
              </a:rPr>
              <a:t>Совета при </a:t>
            </a:r>
            <a:r>
              <a:rPr lang="ru-RU" sz="2000" b="1" dirty="0" err="1" smtClean="0">
                <a:solidFill>
                  <a:schemeClr val="dk1"/>
                </a:solidFill>
              </a:rPr>
              <a:t>Росаккредитаци</a:t>
            </a:r>
            <a:r>
              <a:rPr lang="ru-RU" sz="2000" b="1" dirty="0" smtClean="0">
                <a:solidFill>
                  <a:schemeClr val="dk1"/>
                </a:solidFill>
              </a:rPr>
              <a:t>,</a:t>
            </a:r>
          </a:p>
          <a:p>
            <a:pPr algn="ctr"/>
            <a:r>
              <a:rPr lang="ru-RU" sz="2000" b="1" dirty="0" smtClean="0"/>
              <a:t>Генеральный директор НУЦ «Контроль и диагностика</a:t>
            </a:r>
            <a:r>
              <a:rPr lang="ru-RU" sz="2000" b="1" dirty="0" smtClean="0"/>
              <a:t>»</a:t>
            </a:r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Берлин   28 октября 2018 г.</a:t>
            </a: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6E6687-C910-4567-8702-1124A93CE966}" type="slidenum">
              <a:rPr lang="ru-RU" altLang="en-US" smtClean="0"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3850" y="928670"/>
            <a:ext cx="8569325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b="1" u="sng" dirty="0" smtClean="0"/>
          </a:p>
          <a:p>
            <a:pPr algn="ctr"/>
            <a:r>
              <a:rPr lang="ru-RU" b="1" u="sng" dirty="0" smtClean="0"/>
              <a:t>Основные </a:t>
            </a:r>
            <a:r>
              <a:rPr lang="ru-RU" b="1" u="sng" dirty="0"/>
              <a:t>виды деятельности</a:t>
            </a:r>
            <a:r>
              <a:rPr lang="ru-RU" b="1" u="sng" dirty="0" smtClean="0"/>
              <a:t>:</a:t>
            </a:r>
          </a:p>
          <a:p>
            <a:pPr algn="ctr"/>
            <a:endParaRPr lang="ru-RU" b="1" dirty="0"/>
          </a:p>
          <a:p>
            <a:r>
              <a:rPr lang="ru-RU" b="1" dirty="0" smtClean="0"/>
              <a:t>Стандартизация и оценка соответствия - Орган инспекции и Орган   по </a:t>
            </a:r>
            <a:r>
              <a:rPr lang="ru-RU" b="1" dirty="0" err="1" smtClean="0"/>
              <a:t>по</a:t>
            </a:r>
            <a:r>
              <a:rPr lang="ru-RU" b="1" dirty="0" smtClean="0"/>
              <a:t> сертификации персонала: неразрушающий контроль, сварка, техническая инспекция),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r>
              <a:rPr lang="ru-RU" b="1" dirty="0"/>
              <a:t>Экспертиза и консалтинг в области промышленной безопасности, технического регулирования и стандартизации (</a:t>
            </a:r>
            <a:r>
              <a:rPr lang="ru-RU" sz="1200" b="1" i="1" dirty="0"/>
              <a:t>Лицензия Ростехнадзора</a:t>
            </a:r>
            <a:r>
              <a:rPr lang="ru-RU" b="1" dirty="0"/>
              <a:t>) </a:t>
            </a:r>
          </a:p>
          <a:p>
            <a:endParaRPr lang="ru-RU" b="1" dirty="0"/>
          </a:p>
          <a:p>
            <a:r>
              <a:rPr lang="ru-RU" b="1" dirty="0" smtClean="0"/>
              <a:t>Обучение персонала промышленных предприятий</a:t>
            </a:r>
            <a:endParaRPr lang="ru-RU" b="1" dirty="0"/>
          </a:p>
          <a:p>
            <a:pPr>
              <a:buFontTx/>
              <a:buChar char="-"/>
            </a:pPr>
            <a:endParaRPr lang="ru-RU" b="1" i="1" dirty="0"/>
          </a:p>
          <a:p>
            <a:r>
              <a:rPr lang="ru-RU" b="1" smtClean="0"/>
              <a:t>Численность персонала организации</a:t>
            </a:r>
            <a:r>
              <a:rPr lang="ru-RU" b="1" dirty="0" smtClean="0"/>
              <a:t>: </a:t>
            </a:r>
            <a:r>
              <a:rPr lang="ru-RU" b="1" dirty="0"/>
              <a:t>свыше 100 специалистов.</a:t>
            </a:r>
            <a:br>
              <a:rPr lang="ru-RU" b="1" dirty="0"/>
            </a:br>
            <a:r>
              <a:rPr lang="ru-RU" b="1" dirty="0"/>
              <a:t>Из них с высшим профессиональным образованием – 95%.</a:t>
            </a:r>
          </a:p>
          <a:p>
            <a:endParaRPr lang="ru-RU" b="1" dirty="0"/>
          </a:p>
          <a:p>
            <a:pPr eaLnBrk="0" hangingPunct="0"/>
            <a:r>
              <a:rPr lang="ru-RU" sz="1600" b="1" u="sng" dirty="0"/>
              <a:t>Опыт работы с российскими и иностранными компаниями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40B68591-C46A-40FB-BC1E-916D7C69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14290"/>
            <a:ext cx="8497887" cy="857256"/>
          </a:xfrm>
        </p:spPr>
        <p:txBody>
          <a:bodyPr anchor="t"/>
          <a:lstStyle/>
          <a:p>
            <a:r>
              <a:rPr lang="ru-RU" sz="2400" b="1" dirty="0" smtClean="0"/>
              <a:t>НУЦ «Контроль и диагностика»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некоммерческая организация, образована в ноябре 1995 г</a:t>
            </a:r>
            <a:r>
              <a:rPr lang="ru-RU" sz="2800" b="1" dirty="0" smtClean="0"/>
              <a:t>.</a:t>
            </a:r>
            <a:br>
              <a:rPr lang="ru-RU" sz="2800" b="1" dirty="0" smtClean="0"/>
            </a:br>
            <a:endParaRPr lang="ru-RU" sz="2800" dirty="0">
              <a:solidFill>
                <a:srgbClr val="0072BD"/>
              </a:solidFill>
            </a:endParaRPr>
          </a:p>
        </p:txBody>
      </p:sp>
      <p:pic>
        <p:nvPicPr>
          <p:cNvPr id="1026" name="Picture 2" descr="http://xn----gtb0aoio.xn--p1ai/images/poleznyye_ssylki/8.jpg">
            <a:extLst>
              <a:ext uri="{FF2B5EF4-FFF2-40B4-BE49-F238E27FC236}">
                <a16:creationId xmlns="" xmlns:a16="http://schemas.microsoft.com/office/drawing/2014/main" id="{DB18FD73-DEE8-410D-B396-6909299BB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38" y="1643050"/>
            <a:ext cx="628650" cy="1019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B51D0E44-8FAB-4204-9E06-0F07FB9EF7A9}"/>
              </a:ext>
            </a:extLst>
          </p:cNvPr>
          <p:cNvGrpSpPr/>
          <p:nvPr/>
        </p:nvGrpSpPr>
        <p:grpSpPr>
          <a:xfrm>
            <a:off x="8215338" y="3643314"/>
            <a:ext cx="628650" cy="1077590"/>
            <a:chOff x="8172400" y="3429000"/>
            <a:chExt cx="628650" cy="1077590"/>
          </a:xfrm>
        </p:grpSpPr>
        <p:pic>
          <p:nvPicPr>
            <p:cNvPr id="6" name="Picture 2" descr="http://xn----gtb0aoio.xn--p1ai/images/poleznyye_ssylki/8.jpg">
              <a:extLst>
                <a:ext uri="{FF2B5EF4-FFF2-40B4-BE49-F238E27FC236}">
                  <a16:creationId xmlns="" xmlns:a16="http://schemas.microsoft.com/office/drawing/2014/main" id="{E38E4FEE-E69F-4D9F-A5D8-E6EC446F72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72400" y="3429000"/>
              <a:ext cx="628650" cy="101917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>
              <a:extLst>
                <a:ext uri="{FF2B5EF4-FFF2-40B4-BE49-F238E27FC236}">
                  <a16:creationId xmlns="" xmlns:a16="http://schemas.microsoft.com/office/drawing/2014/main" id="{C9ABD9B1-B416-42E7-AFA4-6EBDE075DC7B}"/>
                </a:ext>
              </a:extLst>
            </p:cNvPr>
            <p:cNvSpPr txBox="1"/>
            <p:nvPr/>
          </p:nvSpPr>
          <p:spPr>
            <a:xfrm>
              <a:off x="8228359" y="4244980"/>
              <a:ext cx="504056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50" dirty="0">
                  <a:solidFill>
                    <a:schemeClr val="bg2"/>
                  </a:solidFill>
                  <a:latin typeface="+mn-lt"/>
                  <a:cs typeface="Leelawadee UI Semilight" panose="020B0402040204020203" pitchFamily="34" charset="-34"/>
                </a:rPr>
                <a:t>6518</a:t>
              </a:r>
            </a:p>
          </p:txBody>
        </p:sp>
      </p:grp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EB7BE42-1EC0-4CCF-9536-6F837B62377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15338" y="2786058"/>
            <a:ext cx="628683" cy="717588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="" xmlns:a16="http://schemas.microsoft.com/office/drawing/2014/main" id="{B19BD339-6108-4F1B-96E6-9D97D5CCA537}"/>
              </a:ext>
            </a:extLst>
          </p:cNvPr>
          <p:cNvSpPr txBox="1">
            <a:spLocks/>
          </p:cNvSpPr>
          <p:nvPr/>
        </p:nvSpPr>
        <p:spPr bwMode="auto">
          <a:xfrm>
            <a:off x="539750" y="6435725"/>
            <a:ext cx="19050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400" b="0" kern="120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6E6687-C910-4567-8702-1124A93CE966}" type="slidenum">
              <a:rPr lang="ru-RU" altLang="en-US" smtClean="0"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3297E038-3D75-4D16-81DC-47C7E7E167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180" y="5517264"/>
            <a:ext cx="1727998" cy="288000"/>
          </a:xfrm>
          <a:prstGeom prst="rect">
            <a:avLst/>
          </a:prstGeom>
        </p:spPr>
      </p:pic>
      <p:pic>
        <p:nvPicPr>
          <p:cNvPr id="12" name="Picture 2" descr="elme-tks">
            <a:extLst>
              <a:ext uri="{FF2B5EF4-FFF2-40B4-BE49-F238E27FC236}">
                <a16:creationId xmlns="" xmlns:a16="http://schemas.microsoft.com/office/drawing/2014/main" id="{B7C461DE-A396-4AB2-AA5D-FE607F3D99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098" r="21857"/>
          <a:stretch/>
        </p:blipFill>
        <p:spPr bwMode="auto">
          <a:xfrm>
            <a:off x="2230127" y="5309511"/>
            <a:ext cx="720080" cy="5518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ÐÐ¾ÑÐ¾Ð¶ÐµÐµ Ð¸Ð·Ð¾Ð±ÑÐ°Ð¶ÐµÐ½Ð¸Ðµ">
            <a:extLst>
              <a:ext uri="{FF2B5EF4-FFF2-40B4-BE49-F238E27FC236}">
                <a16:creationId xmlns="" xmlns:a16="http://schemas.microsoft.com/office/drawing/2014/main" id="{964FEB06-3538-4F22-806D-57034640D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155" y="5405450"/>
            <a:ext cx="1417363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6BD634A0-6DBC-4A48-981E-EDFD477D629F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79466" y="5517232"/>
            <a:ext cx="3123878" cy="216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A6D73F3-EF94-443C-B409-E2262ED5A0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7753" y="5999908"/>
            <a:ext cx="2005714" cy="3600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4E4120D5-B9C5-4C66-9601-E23FE4D94987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469105" y="5995015"/>
            <a:ext cx="877777" cy="36978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35900226-1F7F-4818-8C22-17E3284B8FED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143900" y="5357826"/>
            <a:ext cx="576064" cy="461301"/>
          </a:xfrm>
          <a:prstGeom prst="rect">
            <a:avLst/>
          </a:prstGeom>
        </p:spPr>
      </p:pic>
      <p:pic>
        <p:nvPicPr>
          <p:cNvPr id="18" name="Picture 8" descr="ÐÐ°ÑÑÐ¸Ð½ÐºÐ¸ Ð¿Ð¾ Ð·Ð°Ð¿ÑÐ¾ÑÑ ÑÐ¾ÑÐ°ÑÐ¾Ð¼">
            <a:extLst>
              <a:ext uri="{FF2B5EF4-FFF2-40B4-BE49-F238E27FC236}">
                <a16:creationId xmlns="" xmlns:a16="http://schemas.microsoft.com/office/drawing/2014/main" id="{E8A0C380-E717-4AA6-B17A-F3FB5E7A38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224" t="20435" r="25710" b="19486"/>
          <a:stretch/>
        </p:blipFill>
        <p:spPr bwMode="auto">
          <a:xfrm>
            <a:off x="3502520" y="5805264"/>
            <a:ext cx="480001" cy="57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ÐÐ°ÑÑÐ¸Ð½ÐºÐ¸ Ð¿Ð¾ Ð·Ð°Ð¿ÑÐ¾ÑÑ ÐÐÐÐÐ ÐÐ">
            <a:extLst>
              <a:ext uri="{FF2B5EF4-FFF2-40B4-BE49-F238E27FC236}">
                <a16:creationId xmlns="" xmlns:a16="http://schemas.microsoft.com/office/drawing/2014/main" id="{5A49F8A9-3828-4307-AF34-CA41952B7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159" y="5983303"/>
            <a:ext cx="802362" cy="3932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 descr="ÐÐ°ÑÑÐ¸Ð½ÐºÐ¸ Ð¿Ð¾ Ð·Ð°Ð¿ÑÐ¾ÑÑ ÑÑÐ°Ð½ÑÐ½ÐµÑÑÑ">
            <a:extLst>
              <a:ext uri="{FF2B5EF4-FFF2-40B4-BE49-F238E27FC236}">
                <a16:creationId xmlns="" xmlns:a16="http://schemas.microsoft.com/office/drawing/2014/main" id="{670C1E9D-D634-4CF4-A9D3-484ADDD54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380" y="5985328"/>
            <a:ext cx="934313" cy="39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4" descr="ÐÐ°ÑÑÐ¸Ð½ÐºÐ¸ Ð¿Ð¾ Ð·Ð°Ð¿ÑÐ¾ÑÑ ÑÐµÐ²ÐµÑÑÑÐ°Ð»Ñ">
            <a:extLst>
              <a:ext uri="{FF2B5EF4-FFF2-40B4-BE49-F238E27FC236}">
                <a16:creationId xmlns="" xmlns:a16="http://schemas.microsoft.com/office/drawing/2014/main" id="{7AE8CB24-8DB8-4014-8760-4259CC5113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455" r="9883"/>
          <a:stretch/>
        </p:blipFill>
        <p:spPr bwMode="auto">
          <a:xfrm>
            <a:off x="5096159" y="5920890"/>
            <a:ext cx="634361" cy="518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6" descr="ÐÐ°ÑÑÐ¸Ð½ÐºÐ¸ Ð¿Ð¾ Ð·Ð°Ð¿ÑÐ¾ÑÑ Ð¢ÐÐ">
            <a:extLst>
              <a:ext uri="{FF2B5EF4-FFF2-40B4-BE49-F238E27FC236}">
                <a16:creationId xmlns="" xmlns:a16="http://schemas.microsoft.com/office/drawing/2014/main" id="{3D09E62B-D45B-4198-A9C9-C48AB3D750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4814" b="35133"/>
          <a:stretch/>
        </p:blipFill>
        <p:spPr bwMode="auto">
          <a:xfrm>
            <a:off x="5886157" y="5963908"/>
            <a:ext cx="1078587" cy="43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ru-RU" sz="3600" dirty="0" smtClean="0"/>
              <a:t>ПРЕДЛОЖЕНИЯ В СОСТАВ РАБОЧЕЙ ГРУППЫ </a:t>
            </a:r>
            <a:r>
              <a:rPr lang="ru-RU" sz="3600" b="1" dirty="0" smtClean="0"/>
              <a:t>«АККРЕДИТАЦИЯ»</a:t>
            </a:r>
            <a:endParaRPr lang="ru-RU" sz="36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3109069"/>
              </p:ext>
            </p:extLst>
          </p:nvPr>
        </p:nvGraphicFramePr>
        <p:xfrm>
          <a:off x="539552" y="1844824"/>
          <a:ext cx="8507288" cy="383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3644"/>
                <a:gridCol w="42536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Россия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Германия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Руководитель :</a:t>
                      </a:r>
                    </a:p>
                    <a:p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Волкова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</a:rPr>
                        <a:t> Надежда Николаевна</a:t>
                      </a:r>
                      <a:endParaRPr lang="ru-RU" sz="1400" b="1" baseline="0" dirty="0" smtClean="0">
                        <a:solidFill>
                          <a:schemeClr val="dk1"/>
                        </a:solidFill>
                      </a:endParaRPr>
                    </a:p>
                    <a:p>
                      <a:endParaRPr lang="en-US" sz="1400" baseline="0" dirty="0" smtClean="0"/>
                    </a:p>
                    <a:p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Председатель комитета по органам инспекции Общественного Совета при </a:t>
                      </a:r>
                      <a:r>
                        <a:rPr lang="ru-RU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Росаккредитаци</a:t>
                      </a:r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ru-RU" sz="1200" baseline="0" dirty="0" smtClean="0"/>
                        <a:t>Генеральный директор НУЦ «Контроль и диагностика»</a:t>
                      </a:r>
                      <a:endParaRPr lang="en-US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Руководитель:</a:t>
                      </a:r>
                    </a:p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Stefan Finke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Исполнительный</a:t>
                      </a:r>
                      <a:r>
                        <a:rPr lang="ru-RU" sz="1400" baseline="0" dirty="0" smtClean="0"/>
                        <a:t> директор </a:t>
                      </a:r>
                      <a:r>
                        <a:rPr lang="en-US" sz="1400" baseline="0" dirty="0" err="1" smtClean="0"/>
                        <a:t>DAkkS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Эксперты:</a:t>
                      </a:r>
                      <a:endParaRPr lang="ru-RU" sz="1400" b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Эксперты:</a:t>
                      </a:r>
                      <a:endParaRPr lang="ru-RU" sz="1400" b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Никитина Ольга Вячеславовна,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Председатель комитета по испытательным лабораториям Общественного Совета при </a:t>
                      </a:r>
                      <a:r>
                        <a:rPr lang="ru-RU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Росаккредитации</a:t>
                      </a:r>
                      <a:endParaRPr lang="ru-RU" sz="12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Martin</a:t>
                      </a:r>
                      <a:r>
                        <a:rPr lang="ru-RU" sz="1400" b="0" i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Stadler</a:t>
                      </a:r>
                      <a:r>
                        <a:rPr lang="ru-RU" sz="1400" b="0" i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0" fontAlgn="base"/>
                      <a:endParaRPr lang="ru-RU" sz="14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SIEMENS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Начальник отдела регулирования и сертификации 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Минпромторг России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rgbClr val="002060"/>
                          </a:solidFill>
                        </a:rPr>
                        <a:t>DaaKs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Росаккредитиация</a:t>
                      </a:r>
                      <a:endParaRPr lang="ru-RU" sz="1400" b="1" i="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DDBD3-C584-455F-9452-726BC79EBA79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7895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НАПРАВЛЕНИЯ РАБОТ РАБОЧЕЙ ГРУППЫ </a:t>
            </a:r>
            <a:r>
              <a:rPr lang="ru-RU" sz="3600" b="1" dirty="0" smtClean="0"/>
              <a:t>«АККРЕДИТАЦИЯ»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  <a:ln>
            <a:solidFill>
              <a:srgbClr val="002060"/>
            </a:solidFill>
          </a:ln>
        </p:spPr>
        <p:txBody>
          <a:bodyPr/>
          <a:lstStyle/>
          <a:p>
            <a:pPr marL="457200" indent="-457200" algn="just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ru-RU" sz="2000" b="1" u="sng" dirty="0"/>
              <a:t>Реализация соглашения между </a:t>
            </a:r>
            <a:r>
              <a:rPr lang="ru-RU" sz="2000" b="1" u="sng" dirty="0" err="1"/>
              <a:t>Росаккредитацией</a:t>
            </a:r>
            <a:r>
              <a:rPr lang="ru-RU" sz="2000" b="1" u="sng" dirty="0"/>
              <a:t> и </a:t>
            </a:r>
            <a:r>
              <a:rPr lang="en-US" sz="2000" b="1" u="sng" dirty="0" err="1" smtClean="0"/>
              <a:t>DAkkS</a:t>
            </a:r>
            <a:r>
              <a:rPr lang="ru-RU" sz="2000" b="1" u="sng" dirty="0" smtClean="0"/>
              <a:t> </a:t>
            </a:r>
            <a:r>
              <a:rPr lang="ru-RU" sz="2000" dirty="0"/>
              <a:t>по обеспечению признания </a:t>
            </a:r>
            <a:r>
              <a:rPr lang="ru-RU" sz="2000" dirty="0" smtClean="0"/>
              <a:t>результатов испытаний государственных </a:t>
            </a:r>
            <a:r>
              <a:rPr lang="ru-RU" sz="2000" dirty="0"/>
              <a:t>и частных </a:t>
            </a:r>
            <a:r>
              <a:rPr lang="ru-RU" sz="2000" dirty="0" smtClean="0"/>
              <a:t>лабораторий, аккредитованных как в </a:t>
            </a:r>
            <a:r>
              <a:rPr lang="ru-RU" sz="2000" dirty="0" err="1" smtClean="0"/>
              <a:t>Росаккрадитации</a:t>
            </a:r>
            <a:r>
              <a:rPr lang="ru-RU" sz="2000" dirty="0" smtClean="0"/>
              <a:t>, так и в </a:t>
            </a:r>
            <a:r>
              <a:rPr lang="en-US" sz="2000" b="1" u="sng" dirty="0" err="1" smtClean="0"/>
              <a:t>DAkkS</a:t>
            </a:r>
            <a:endParaRPr lang="en-US" sz="2000" dirty="0" smtClean="0"/>
          </a:p>
          <a:p>
            <a:pPr marL="457200" indent="-457200" algn="just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ru-RU" sz="2000" dirty="0" smtClean="0"/>
              <a:t>Создание предпосылок для организации и проведения </a:t>
            </a:r>
            <a:r>
              <a:rPr lang="ru-RU" sz="2000" b="1" u="sng" dirty="0" smtClean="0"/>
              <a:t> </a:t>
            </a:r>
            <a:r>
              <a:rPr lang="ru-RU" sz="2000" b="1" u="sng" dirty="0"/>
              <a:t>сличительных испытаний </a:t>
            </a:r>
            <a:r>
              <a:rPr lang="ru-RU" sz="2000" dirty="0"/>
              <a:t>между российскими и немецкими лабораториями. </a:t>
            </a:r>
            <a:endParaRPr lang="en-US" sz="2000" dirty="0" smtClean="0"/>
          </a:p>
          <a:p>
            <a:pPr marL="457200" indent="-457200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r>
              <a:rPr lang="ru-RU" sz="2000" dirty="0" smtClean="0"/>
              <a:t>Создание</a:t>
            </a:r>
            <a:r>
              <a:rPr lang="en-US" sz="2000" dirty="0" smtClean="0"/>
              <a:t> </a:t>
            </a:r>
            <a:r>
              <a:rPr lang="ru-RU" sz="2000" dirty="0" smtClean="0"/>
              <a:t>условий</a:t>
            </a:r>
            <a:r>
              <a:rPr lang="en-US" sz="2000" dirty="0" smtClean="0"/>
              <a:t> </a:t>
            </a:r>
            <a:r>
              <a:rPr lang="ru-RU" sz="2000" dirty="0" smtClean="0"/>
              <a:t>для реализации </a:t>
            </a:r>
            <a:r>
              <a:rPr lang="ru-RU" sz="2000" dirty="0" err="1" smtClean="0"/>
              <a:t>пилотных</a:t>
            </a:r>
            <a:r>
              <a:rPr lang="ru-RU" sz="2000" dirty="0" smtClean="0"/>
              <a:t> проектов по испытанию продукции российских производителей в испытательных лабораториях,  аккредитованных в </a:t>
            </a:r>
            <a:r>
              <a:rPr lang="en-US" sz="2000" b="1" u="sng" dirty="0" err="1" smtClean="0"/>
              <a:t>DAkkS</a:t>
            </a:r>
            <a:r>
              <a:rPr lang="ru-RU" sz="2000" b="1" u="sng" dirty="0" smtClean="0"/>
              <a:t>  </a:t>
            </a:r>
            <a:endParaRPr lang="ru-RU" sz="2000" dirty="0" smtClean="0"/>
          </a:p>
          <a:p>
            <a:pPr marL="457200" indent="-457200" algn="just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endParaRPr lang="ru-RU" sz="2000" dirty="0"/>
          </a:p>
          <a:p>
            <a:pPr marL="514350" indent="-514350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DDBD3-C584-455F-9452-726BC79EBA79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88097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  <a:ln>
            <a:solidFill>
              <a:srgbClr val="002060"/>
            </a:solidFill>
          </a:ln>
        </p:spPr>
        <p:txBody>
          <a:bodyPr/>
          <a:lstStyle/>
          <a:p>
            <a:pPr marL="457200" indent="-457200" algn="r">
              <a:lnSpc>
                <a:spcPct val="150000"/>
              </a:lnSpc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</a:t>
            </a:r>
            <a:r>
              <a:rPr lang="ru-RU" sz="2000" b="1" dirty="0" smtClean="0"/>
              <a:t>Примеры практической реализации</a:t>
            </a:r>
          </a:p>
          <a:p>
            <a:pPr marL="457200" indent="-457200" algn="just">
              <a:lnSpc>
                <a:spcPct val="150000"/>
              </a:lnSpc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</a:t>
            </a:r>
          </a:p>
          <a:p>
            <a:pPr marL="457200" indent="-457200" algn="just">
              <a:lnSpc>
                <a:spcPct val="150000"/>
              </a:lnSpc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Реализация 2-х </a:t>
            </a:r>
            <a:r>
              <a:rPr lang="ru-RU" sz="2000" dirty="0" err="1" smtClean="0"/>
              <a:t>пилотных</a:t>
            </a:r>
            <a:r>
              <a:rPr lang="ru-RU" sz="2000" dirty="0" smtClean="0"/>
              <a:t> проектов по испытанию продукции российских производителей в испытательных лабораториях,  аккредитованных в </a:t>
            </a:r>
            <a:r>
              <a:rPr lang="en-US" sz="2000" b="1" dirty="0" err="1" smtClean="0"/>
              <a:t>DAkkS</a:t>
            </a:r>
            <a:r>
              <a:rPr lang="ru-RU" sz="2000" b="1" dirty="0" smtClean="0"/>
              <a:t> и </a:t>
            </a:r>
            <a:r>
              <a:rPr lang="ru-RU" sz="2000" b="1" dirty="0" err="1" smtClean="0"/>
              <a:t>Росаккредитации</a:t>
            </a:r>
            <a:r>
              <a:rPr lang="ru-RU" sz="2000" b="1" dirty="0" smtClean="0"/>
              <a:t> :</a:t>
            </a:r>
          </a:p>
          <a:p>
            <a:pPr marL="457200" indent="-457200" algn="ctr">
              <a:lnSpc>
                <a:spcPct val="150000"/>
              </a:lnSpc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</a:t>
            </a:r>
            <a:r>
              <a:rPr lang="ru-RU" sz="2000" b="1" i="1" dirty="0" smtClean="0"/>
              <a:t>      </a:t>
            </a:r>
            <a:r>
              <a:rPr lang="ru-RU" sz="2000" b="1" i="1" u="sng" dirty="0" smtClean="0"/>
              <a:t>Рентгеновская пленка</a:t>
            </a:r>
            <a:r>
              <a:rPr lang="ru-RU" sz="2000" dirty="0" smtClean="0"/>
              <a:t>:</a:t>
            </a:r>
          </a:p>
          <a:p>
            <a:pPr marL="0" indent="-457200" algn="ctr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</a:t>
            </a:r>
            <a:r>
              <a:rPr lang="ru-RU" sz="2000" b="1" i="1" dirty="0" smtClean="0"/>
              <a:t>ООО «</a:t>
            </a:r>
            <a:r>
              <a:rPr lang="ru-RU" sz="2000" b="1" i="1" dirty="0" err="1" smtClean="0"/>
              <a:t>Тасма</a:t>
            </a:r>
            <a:r>
              <a:rPr lang="ru-RU" sz="2000" b="1" i="1" dirty="0" smtClean="0"/>
              <a:t>» (Россия) и ВАМ (Германия);</a:t>
            </a:r>
          </a:p>
          <a:p>
            <a:pPr marL="0" indent="-457200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50000"/>
                </a:schemeClr>
              </a:buClr>
              <a:buNone/>
            </a:pPr>
            <a:r>
              <a:rPr lang="ru-RU" sz="2000" dirty="0" smtClean="0"/>
              <a:t>           </a:t>
            </a:r>
            <a:r>
              <a:rPr lang="ru-RU" sz="2000" b="1" i="1" dirty="0" smtClean="0"/>
              <a:t> </a:t>
            </a:r>
          </a:p>
          <a:p>
            <a:pPr marL="0" indent="-457200" algn="ctr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50000"/>
                </a:schemeClr>
              </a:buClr>
              <a:buNone/>
            </a:pPr>
            <a:r>
              <a:rPr lang="ru-RU" sz="2000" b="1" i="1" dirty="0" smtClean="0"/>
              <a:t>            </a:t>
            </a:r>
            <a:r>
              <a:rPr lang="ru-RU" sz="2000" b="1" i="1" u="sng" dirty="0" smtClean="0"/>
              <a:t>Комплектующие для бурового оборудования</a:t>
            </a:r>
            <a:r>
              <a:rPr lang="ru-RU" sz="2000" dirty="0" smtClean="0"/>
              <a:t>:       </a:t>
            </a:r>
            <a:r>
              <a:rPr lang="ru-RU" sz="2000" b="1" i="1" dirty="0" smtClean="0"/>
              <a:t>предприятия нефтегазовой промышленности (Россия) </a:t>
            </a:r>
          </a:p>
          <a:p>
            <a:pPr marL="0" indent="-457200" algn="ctr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50000"/>
                </a:schemeClr>
              </a:buClr>
              <a:buNone/>
            </a:pPr>
            <a:r>
              <a:rPr lang="ru-RU" sz="2000" b="1" i="1" dirty="0" smtClean="0"/>
              <a:t>и </a:t>
            </a:r>
            <a:r>
              <a:rPr lang="en-US" sz="2000" b="1" i="1" dirty="0" smtClean="0"/>
              <a:t>AG SIEMENS (</a:t>
            </a:r>
            <a:r>
              <a:rPr lang="ru-RU" sz="2000" b="1" i="1" dirty="0" smtClean="0"/>
              <a:t>Германия)</a:t>
            </a:r>
          </a:p>
          <a:p>
            <a:pPr marL="514350" indent="-514350">
              <a:lnSpc>
                <a:spcPct val="150000"/>
              </a:lnSpc>
              <a:buClr>
                <a:schemeClr val="accent5">
                  <a:lumMod val="50000"/>
                </a:schemeClr>
              </a:buCl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DDBD3-C584-455F-9452-726BC79EBA79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88097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4032250" cy="327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Наши контакты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8244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Адрес: 109507, Москва, Волгоградский проспект, дом 183, корпус 2.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smtClean="0"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      				Тел./факс: (495) 372-83-52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smtClean="0"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					 (495) 709-17-35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					(499) 741-60-12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 				(499) 741-60-13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					(499) 741-60-14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					E-mail: control@df.ru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					 E-mail: testdiag@df.ru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					</a:t>
            </a:r>
            <a:r>
              <a:rPr lang="ru-RU" altLang="ru-RU" sz="2400" b="1" smtClean="0">
                <a:latin typeface="Times New Roman" pitchFamily="18" charset="0"/>
              </a:rPr>
              <a:t>http://www.ndt-rus.ru/</a:t>
            </a:r>
          </a:p>
        </p:txBody>
      </p:sp>
      <p:sp>
        <p:nvSpPr>
          <p:cNvPr id="2970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69761E-2DA4-4751-9C6D-B746BA161A22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6600">
                <a:gamma/>
                <a:tint val="21176"/>
                <a:invGamma/>
              </a:srgbClr>
            </a:gs>
            <a:gs pos="100000">
              <a:srgbClr val="FF6600"/>
            </a:gs>
          </a:gsLst>
          <a:lin ang="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6600">
                <a:gamma/>
                <a:tint val="21176"/>
                <a:invGamma/>
              </a:srgbClr>
            </a:gs>
            <a:gs pos="100000">
              <a:srgbClr val="FF6600"/>
            </a:gs>
          </a:gsLst>
          <a:lin ang="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5510</TotalTime>
  <Words>297</Words>
  <Application>Microsoft Office PowerPoint</Application>
  <PresentationFormat>Экран (4:3)</PresentationFormat>
  <Paragraphs>79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Оформление по умолчанию</vt:lpstr>
      <vt:lpstr>Слайд 1</vt:lpstr>
      <vt:lpstr>НУЦ «Контроль и диагностика»  некоммерческая организация, образована в ноябре 1995 г. </vt:lpstr>
      <vt:lpstr>ПРЕДЛОЖЕНИЯ В СОСТАВ РАБОЧЕЙ ГРУППЫ «АККРЕДИТАЦИЯ»</vt:lpstr>
      <vt:lpstr>НАПРАВЛЕНИЯ РАБОТ РАБОЧЕЙ ГРУППЫ «АККРЕДИТАЦИЯ»</vt:lpstr>
      <vt:lpstr>Слайд 5</vt:lpstr>
      <vt:lpstr>Наши контакты</vt:lpstr>
    </vt:vector>
  </TitlesOfParts>
  <Company>RTC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Негосударственное образовательное учреждение дополнительного образования «Научно-учебный центр «Контроль и диагностика»</dc:title>
  <dc:creator>Dobrovolskaya</dc:creator>
  <cp:lastModifiedBy>Надежда</cp:lastModifiedBy>
  <cp:revision>298</cp:revision>
  <cp:lastPrinted>2017-03-21T08:15:39Z</cp:lastPrinted>
  <dcterms:created xsi:type="dcterms:W3CDTF">2010-01-22T12:29:54Z</dcterms:created>
  <dcterms:modified xsi:type="dcterms:W3CDTF">2018-11-28T21:59:52Z</dcterms:modified>
</cp:coreProperties>
</file>