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4" r:id="rId2"/>
    <p:sldId id="325" r:id="rId3"/>
    <p:sldId id="329" r:id="rId4"/>
    <p:sldId id="334" r:id="rId5"/>
    <p:sldId id="335" r:id="rId6"/>
    <p:sldId id="327" r:id="rId7"/>
    <p:sldId id="316" r:id="rId8"/>
    <p:sldId id="331" r:id="rId9"/>
    <p:sldId id="330" r:id="rId10"/>
    <p:sldId id="315" r:id="rId11"/>
    <p:sldId id="312" r:id="rId12"/>
    <p:sldId id="323" r:id="rId13"/>
    <p:sldId id="326" r:id="rId14"/>
    <p:sldId id="319" r:id="rId15"/>
    <p:sldId id="318" r:id="rId16"/>
    <p:sldId id="324" r:id="rId17"/>
    <p:sldId id="328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52BA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72" autoAdjust="0"/>
  </p:normalViewPr>
  <p:slideViewPr>
    <p:cSldViewPr>
      <p:cViewPr>
        <p:scale>
          <a:sx n="70" d="100"/>
          <a:sy n="70" d="100"/>
        </p:scale>
        <p:origin x="-10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63E9-B92F-43A8-B753-8223E3BE8AF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7DE3-022E-47A3-AD51-054F9F4D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4926-7B6C-465C-BEBE-076709D9BF5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6839-D17D-4E2A-B425-CF68DC79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13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5425" y="236538"/>
            <a:ext cx="6199188" cy="4651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665" y="5060639"/>
            <a:ext cx="6152525" cy="446597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523-63EC-4AC0-8566-6909E166B210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41B7-6A10-4609-A14D-4AFF840F5BED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558-E8D2-4E69-B3FB-4BA2D280DAFD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6F6-ED74-4CFB-A1EF-8EB360886717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8EB7-856E-4144-A77B-37B2550D5A04}" type="datetime1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5B5-76AC-47D9-BFA8-F46249EA577D}" type="datetime1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F5A-D2C0-48F9-AE8F-E4F31432939D}" type="datetime1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74F-D5A7-4CAE-93DB-C02D11E753B7}" type="datetime1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768-4552-4D27-9C18-36968A7844A8}" type="datetime1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2DC-104F-4749-91E1-CB66E29727BC}" type="datetime1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696F-F07E-49A3-B883-71EE3403DC21}" type="datetime1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oyuz01.com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oyuzcement.ru/" TargetMode="External"/><Relationship Id="rId5" Type="http://schemas.openxmlformats.org/officeDocument/2006/relationships/image" Target="../media/image30.emf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ww.RGTR.ru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hyperlink" Target="http://www.easc.org.b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611560" y="1857375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8579" y="3984303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А.Н.ЛОЦМАНОВ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Первый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заместитель  Председателя Комитета  РСПП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по техническому регулированию,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стандартизации 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оценке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соответствия</a:t>
            </a:r>
          </a:p>
          <a:p>
            <a:pPr algn="ctr"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Председатель Совета по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техническому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регулированию 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стандартизации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при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Минпромторге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РФ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700808"/>
            <a:ext cx="8445624" cy="2432882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ПРОМЫШЛЕННОСТИ В СОЗДАНИИ И СОВЕРШЕНСТВОВАНИИ РАБОТЫ СИСТЕМЫ ТЕХНИЧЕСКОГО РЕГУЛИРОВАНИЯ ЕАЭС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5" y="428625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9032" y="1857375"/>
            <a:ext cx="765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2004 -  </a:t>
            </a:r>
            <a:r>
              <a:rPr lang="ru-RU" sz="2800" b="1" i="1" spc="150" dirty="0">
                <a:ln w="11430"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КОМИТЕТУ </a:t>
            </a:r>
            <a:r>
              <a:rPr lang="ru-RU" sz="2800" b="1" i="1" spc="150" dirty="0" smtClean="0">
                <a:ln w="11430"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РСПП 15 ЛЕТ  </a:t>
            </a:r>
            <a:r>
              <a:rPr lang="ru-RU" sz="28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- 2019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8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5625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38" y="1031488"/>
            <a:ext cx="3168000" cy="284080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86E44-E2BC-4372-9F29-C4CFE4654A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98374"/>
            <a:ext cx="3168352" cy="267073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4716016" y="1047735"/>
            <a:ext cx="3168352" cy="280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6016" y="1047735"/>
            <a:ext cx="3168352" cy="2839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55576" y="1098374"/>
            <a:ext cx="3168352" cy="26707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5576" y="1098374"/>
            <a:ext cx="3168352" cy="26707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760" y="4221088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Если мы допускаем закладку труб бывших в употреблении в энергосистему,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 государство </a:t>
            </a:r>
            <a:r>
              <a:rPr lang="ru-RU" sz="2400" b="1" dirty="0" smtClean="0">
                <a:solidFill>
                  <a:srgbClr val="FF0000"/>
                </a:solidFill>
              </a:rPr>
              <a:t>теряет налоги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и рабочие места </a:t>
            </a:r>
            <a:r>
              <a:rPr lang="ru-RU" sz="2400" dirty="0" smtClean="0"/>
              <a:t>в трубной промышленности.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894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6301" y="1124744"/>
            <a:ext cx="5049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КОМИТЕТ ВЗАИМОДЕЙСТВУЕТ С ПРОМЫШЛЕННЫМИ АССОЦИАЦИЯМИ ПО ВВЕДЕНИЮ ОБЯЗАТЕЛЬНОЙ СЕРТИФИКАЦИИ ПРОДУКЦИИ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1" y="2147079"/>
            <a:ext cx="3185496" cy="3370153"/>
          </a:xfrm>
          <a:prstGeom prst="rect">
            <a:avLst/>
          </a:prstGeom>
          <a:ln w="38100">
            <a:solidFill>
              <a:srgbClr val="52BA9F"/>
            </a:solidFill>
          </a:ln>
        </p:spPr>
        <p:txBody>
          <a:bodyPr wrap="square">
            <a:spAutoFit/>
          </a:bodyPr>
          <a:lstStyle/>
          <a:p>
            <a:pPr marL="273050" lvl="1">
              <a:tabLst>
                <a:tab pos="273050" algn="l"/>
              </a:tabLst>
            </a:pPr>
            <a:endParaRPr lang="ru-RU" sz="600" dirty="0" smtClean="0"/>
          </a:p>
          <a:p>
            <a:pPr marL="273050" lvl="1">
              <a:tabLst>
                <a:tab pos="273050" algn="l"/>
              </a:tabLst>
            </a:pPr>
            <a:endParaRPr lang="ru-RU" sz="600" dirty="0" smtClean="0"/>
          </a:p>
          <a:p>
            <a:pPr marL="92075" lvl="1">
              <a:tabLst>
                <a:tab pos="273050" algn="l"/>
              </a:tabLs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По результатам анализа,  проведенного в 2018 г., указанная мера позволила:</a:t>
            </a:r>
          </a:p>
          <a:p>
            <a:pPr marL="92075" lvl="1">
              <a:tabLst>
                <a:tab pos="273050" algn="l"/>
              </a:tabLst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57188" lvl="2" indent="-265113">
              <a:buClr>
                <a:srgbClr val="008080"/>
              </a:buClr>
              <a:buFont typeface="Wingdings" panose="05000000000000000000" pitchFamily="2" charset="2"/>
              <a:buChar char=""/>
              <a:tabLst>
                <a:tab pos="273050" algn="l"/>
                <a:tab pos="719138" algn="l"/>
              </a:tabLs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снизить незаконный оборот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цементной отрасли на 48 %  (на 5,6 млн тонн);</a:t>
            </a:r>
          </a:p>
          <a:p>
            <a:pPr marL="357188" lvl="2" indent="-265113">
              <a:buClr>
                <a:srgbClr val="008080"/>
              </a:buClr>
              <a:tabLst>
                <a:tab pos="273050" algn="l"/>
                <a:tab pos="719138" algn="l"/>
              </a:tabLst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57188" lvl="2" indent="-265113">
              <a:buClr>
                <a:srgbClr val="008080"/>
              </a:buClr>
              <a:buFont typeface="Wingdings" panose="05000000000000000000" pitchFamily="2" charset="2"/>
              <a:buChar char=""/>
              <a:tabLst>
                <a:tab pos="273050" algn="l"/>
                <a:tab pos="719138" algn="l"/>
              </a:tabLs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увеличить долю отечественных радиаторов отопления на рынке РФ          с 17 до 50%.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719138" lvl="2" indent="-447675">
              <a:buClr>
                <a:srgbClr val="008080"/>
              </a:buClr>
              <a:buFont typeface="Wingdings" panose="05000000000000000000" pitchFamily="2" charset="2"/>
              <a:buChar char=""/>
              <a:tabLst>
                <a:tab pos="273050" algn="l"/>
                <a:tab pos="719138" algn="l"/>
              </a:tabLst>
            </a:pPr>
            <a:endParaRPr lang="ru-RU" sz="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ПРОТИВОДЕЙСТВИЕ НЕЗАКОННОМУ ОБОРОТУ ПРОМЫШЛЕННОЙ ПРОДУКЦИИ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6301" y="1858603"/>
            <a:ext cx="5409834" cy="4494670"/>
            <a:chOff x="179512" y="1933381"/>
            <a:chExt cx="5409834" cy="44946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20103" y="2017578"/>
              <a:ext cx="3669243" cy="4278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Ассоциация производителей радиаторов отопления (АПРО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</a:p>
            <a:p>
              <a:endParaRPr lang="ru-RU" sz="1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Ассоциация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«ЭЛЕКТРОКАБЕЛЬ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»</a:t>
              </a:r>
            </a:p>
            <a:p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endParaRPr lang="ru-RU" sz="8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Межреспубликанский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концерн «ПОДШИПНИК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»</a:t>
              </a:r>
            </a:p>
            <a:p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endParaRPr lang="ru-RU" sz="2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Союз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производителей цемента «СОЮЗЦЕМЕНТ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»</a:t>
              </a:r>
            </a:p>
            <a:p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Ассоциация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производителей пожарно-спасательной продукции и услуг «Союз01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» </a:t>
              </a:r>
            </a:p>
            <a:p>
              <a:endParaRPr lang="ru-RU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Челябинский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тракторный </a:t>
              </a:r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завод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–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УРАЛТРАК</a:t>
              </a:r>
            </a:p>
            <a:p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endParaRPr lang="ru-RU" sz="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Алюминиевая ассоциация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5" name="Рисунок 14" descr="C:\Users\Александр\Desktop\НП АПРО\Лого АПРО\APRO_RUS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86" y="1933381"/>
              <a:ext cx="1380551" cy="504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" descr="АССОЦИАЦИЯ ЭЛЕКТРОКАБЕЛЬ-11-14%-сини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24" y="2581453"/>
              <a:ext cx="813081" cy="52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Алюминиевая Ассоциац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679" y="5808034"/>
              <a:ext cx="620017" cy="620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301533"/>
              <a:ext cx="903705" cy="349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 descr="http://www.soyuzcement.ru/img/header_logo.jpg">
              <a:hlinkClick r:id="rId6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888005"/>
              <a:ext cx="1690248" cy="42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 descr="Ассоциация производителей Союз01">
              <a:hlinkClick r:id="rId8" tgtFrame="&quot;_self&quot;" tooltip="&quot;Союз 01&quot;"/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679" y="4525670"/>
              <a:ext cx="620017" cy="57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Рисунок 21" descr="http://chtz27.ru/images/stories/chtzlogo.jpg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85" y="5173741"/>
              <a:ext cx="1562447" cy="59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1350360" y="6372036"/>
            <a:ext cx="45503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другими отраслевыми ассоциациями</a:t>
            </a:r>
          </a:p>
        </p:txBody>
      </p:sp>
    </p:spTree>
    <p:extLst>
      <p:ext uri="{BB962C8B-B14F-4D97-AF65-F5344CB8AC3E}">
        <p14:creationId xmlns:p14="http://schemas.microsoft.com/office/powerpoint/2010/main" val="2506808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18786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124744" y="1080695"/>
            <a:ext cx="1858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17279" y="23103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НОТИФИКАЦИЯ В ЕАЭС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51720" y="1052736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Решение конференции НРБ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–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08.02.18 </a:t>
            </a:r>
            <a:r>
              <a:rPr lang="ru-RU" sz="1600" b="1" dirty="0">
                <a:solidFill>
                  <a:srgbClr val="C00000"/>
                </a:solidFill>
              </a:rPr>
              <a:t>г.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ЕЭК проработать вопрос введения процедуры нотификации органов по оценке соответствия.</a:t>
            </a:r>
          </a:p>
          <a:p>
            <a:endParaRPr lang="ru-RU" sz="600" b="1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Решение </a:t>
            </a:r>
            <a:r>
              <a:rPr lang="ru-RU" sz="1600" b="1" dirty="0">
                <a:solidFill>
                  <a:srgbClr val="C00000"/>
                </a:solidFill>
              </a:rPr>
              <a:t>Президиума Делового  совета </a:t>
            </a:r>
            <a:r>
              <a:rPr lang="ru-RU" sz="1600" b="1" dirty="0" smtClean="0">
                <a:solidFill>
                  <a:srgbClr val="C00000"/>
                </a:solidFill>
              </a:rPr>
              <a:t>ЕАЭС – 08.02.18 </a:t>
            </a:r>
            <a:r>
              <a:rPr lang="ru-RU" sz="1600" b="1" dirty="0">
                <a:solidFill>
                  <a:srgbClr val="C00000"/>
                </a:solidFill>
              </a:rPr>
              <a:t>г. 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Просить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ЕЭК проработать вопрос введения процедуры нотификации органов по оценке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соответствия.</a:t>
            </a:r>
          </a:p>
          <a:p>
            <a:pPr lvl="4"/>
            <a:endParaRPr lang="ru-RU" sz="600" dirty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Изменения </a:t>
            </a:r>
            <a:r>
              <a:rPr lang="ru-RU" sz="1600" b="1" dirty="0">
                <a:solidFill>
                  <a:srgbClr val="C00000"/>
                </a:solidFill>
              </a:rPr>
              <a:t>в ФЗ «Об аккредитации в национальной системе </a:t>
            </a:r>
            <a:r>
              <a:rPr lang="ru-RU" sz="1600" b="1" dirty="0" smtClean="0">
                <a:solidFill>
                  <a:srgbClr val="C00000"/>
                </a:solidFill>
              </a:rPr>
              <a:t>аккредитации</a:t>
            </a:r>
            <a:r>
              <a:rPr lang="ru-RU" sz="1600" b="1" dirty="0">
                <a:solidFill>
                  <a:srgbClr val="C00000"/>
                </a:solidFill>
              </a:rPr>
              <a:t>» – </a:t>
            </a:r>
            <a:r>
              <a:rPr lang="ru-RU" sz="1600" b="1" dirty="0" smtClean="0">
                <a:solidFill>
                  <a:srgbClr val="C00000"/>
                </a:solidFill>
              </a:rPr>
              <a:t>29.07.18 </a:t>
            </a:r>
            <a:r>
              <a:rPr lang="ru-RU" sz="1600" b="1" dirty="0">
                <a:solidFill>
                  <a:srgbClr val="C00000"/>
                </a:solidFill>
              </a:rPr>
              <a:t>г. 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Законом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предусмотрено участие ФОИВ и организаций в принятии решений о включении аккредитованных лиц в национальную часть Единого реестра органов по оценке соответствия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ЕАЭС.</a:t>
            </a:r>
          </a:p>
          <a:p>
            <a:pPr lvl="4"/>
            <a:endParaRPr lang="ru-RU" sz="600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Решение Президиума Делового  совета ЕАЭС – 27.09.18 г. 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Обсудить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 представителями органов по оценке соответствия и промышленности стран ЕАЭС вопрос выработки механизма признания компетентности органов по оценке соответствия по отраслевому принципу с целью устранения с рынка услуг недобросовестных органов по оценке соответствия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Решение </a:t>
            </a:r>
            <a:r>
              <a:rPr lang="ru-RU" sz="1600" b="1" dirty="0" smtClean="0">
                <a:solidFill>
                  <a:srgbClr val="C00000"/>
                </a:solidFill>
              </a:rPr>
              <a:t>заседания Консультативного совета по взаимодействию ЕЭК и Делового  </a:t>
            </a:r>
            <a:r>
              <a:rPr lang="ru-RU" sz="1600" b="1" dirty="0">
                <a:solidFill>
                  <a:srgbClr val="C00000"/>
                </a:solidFill>
              </a:rPr>
              <a:t>совета ЕАЭС –  </a:t>
            </a:r>
            <a:r>
              <a:rPr lang="ru-RU" sz="1600" b="1" dirty="0" smtClean="0">
                <a:solidFill>
                  <a:srgbClr val="C00000"/>
                </a:solidFill>
              </a:rPr>
              <a:t>14.12.18 </a:t>
            </a:r>
            <a:r>
              <a:rPr lang="ru-RU" sz="1600" b="1" dirty="0">
                <a:solidFill>
                  <a:srgbClr val="C00000"/>
                </a:solidFill>
              </a:rPr>
              <a:t>г. 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Сконцентрировать усилия бизнес-сообщества, органов государственной власти государств-членов ЕАЭС и Комиссии на следующих вопросах: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«3.1.3. Участие заинтересованных органов в принятии органом по аккредитации государства-члена решений о включении органов по оценке соответствия в Единый реестр Союза (исключении из него)».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fsa.gov.ru/public/images/rosakr_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9" y="2780928"/>
            <a:ext cx="1648737" cy="7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Ð²ÑÐ°Ð·Ð¸Ð¹ÑÐºÐ¸Ð¹ ÑÐºÐ¾Ð½Ð¾Ð¼Ð¸ÑÐµÑÐºÐ¸Ð¹ ÑÐ¾ÑÐ· (ÐÐÐ­Ð¡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7"/>
          <a:stretch/>
        </p:blipFill>
        <p:spPr bwMode="auto">
          <a:xfrm>
            <a:off x="395536" y="3933056"/>
            <a:ext cx="1419622" cy="6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Ð²ÑÐ°Ð·Ð¸Ð¹ÑÐºÐ¸Ð¹ ÑÐºÐ¾Ð½Ð¾Ð¼Ð¸ÑÐµÑÐºÐ¸Ð¹ ÑÐ¾ÑÐ· (ÐÐÐ­Ð¡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7"/>
          <a:stretch/>
        </p:blipFill>
        <p:spPr bwMode="auto">
          <a:xfrm>
            <a:off x="323528" y="1844824"/>
            <a:ext cx="1419622" cy="6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tor\KTR\Общая папка\МЕРОПРИЯТИЯ\2018\НРБ, 8 февраля 2018\Оргвопросы\nrb2018_logo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1" y="1196752"/>
            <a:ext cx="1479372" cy="51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Ð²ÑÐ°Ð·Ð¸Ð¹ÑÐºÐ¸Ð¹ ÑÐºÐ¾Ð½Ð¾Ð¼Ð¸ÑÐµÑÐºÐ¸Ð¹ ÑÐ¾ÑÐ· (ÐÐÐ­Ð¡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7"/>
          <a:stretch/>
        </p:blipFill>
        <p:spPr bwMode="auto">
          <a:xfrm>
            <a:off x="467544" y="5310627"/>
            <a:ext cx="1419622" cy="6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33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" y="949042"/>
            <a:ext cx="8964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                          Владелец трех марок вин </a:t>
            </a:r>
          </a:p>
          <a:p>
            <a:r>
              <a:rPr lang="ru-RU" sz="2800" b="1" dirty="0" smtClean="0"/>
              <a:t>                                                     региона Бордо покупал</a:t>
            </a:r>
          </a:p>
          <a:p>
            <a:r>
              <a:rPr lang="ru-RU" sz="2800" b="1" dirty="0" smtClean="0"/>
              <a:t>                                                     излишнее вино у</a:t>
            </a:r>
          </a:p>
          <a:p>
            <a:r>
              <a:rPr lang="ru-RU" sz="2800" b="1" dirty="0" smtClean="0"/>
              <a:t>                                                     производителей</a:t>
            </a:r>
            <a:r>
              <a:rPr lang="ru-RU" sz="2800" b="1" dirty="0"/>
              <a:t>,</a:t>
            </a:r>
          </a:p>
          <a:p>
            <a:r>
              <a:rPr lang="ru-RU" sz="2800" b="1" dirty="0" smtClean="0"/>
              <a:t>                                                     смешивал </a:t>
            </a:r>
            <a:r>
              <a:rPr lang="ru-RU" sz="2800" b="1" dirty="0"/>
              <a:t>и </a:t>
            </a:r>
            <a:r>
              <a:rPr lang="ru-RU" sz="2800" b="1" dirty="0" smtClean="0"/>
              <a:t>продавал</a:t>
            </a:r>
          </a:p>
          <a:p>
            <a:r>
              <a:rPr lang="ru-RU" sz="2800" b="1" dirty="0" smtClean="0"/>
              <a:t>                                                     под </a:t>
            </a:r>
            <a:r>
              <a:rPr lang="ru-RU" sz="2800" b="1" dirty="0"/>
              <a:t>своими </a:t>
            </a:r>
            <a:r>
              <a:rPr lang="ru-RU" sz="2800" b="1" dirty="0" smtClean="0"/>
              <a:t>марками.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 Продажа фальсификата принесла </a:t>
            </a:r>
            <a:r>
              <a:rPr lang="ru-RU" sz="2800" b="1" dirty="0"/>
              <a:t>мошеннику </a:t>
            </a:r>
            <a:r>
              <a:rPr lang="ru-RU" sz="2800" b="1" dirty="0" smtClean="0"/>
              <a:t>                                                        800</a:t>
            </a:r>
            <a:r>
              <a:rPr lang="ru-RU" sz="2800" b="1" dirty="0"/>
              <a:t> 000 евро прибыли</a:t>
            </a:r>
            <a:r>
              <a:rPr lang="ru-RU" sz="2800" b="1" dirty="0" smtClean="0"/>
              <a:t>.                         </a:t>
            </a:r>
          </a:p>
          <a:p>
            <a:r>
              <a:rPr lang="ru-RU" sz="2800" b="1" dirty="0" smtClean="0"/>
              <a:t>   </a:t>
            </a:r>
          </a:p>
          <a:p>
            <a:pPr algn="ctr"/>
            <a:r>
              <a:rPr lang="ru-RU" sz="3200" b="1" dirty="0" smtClean="0">
                <a:solidFill>
                  <a:srgbClr val="112FB0"/>
                </a:solidFill>
              </a:rPr>
              <a:t>Фальсификатора приговорили к 2 годам тюремного заключения и штрафу 8 000 000 евро. </a:t>
            </a:r>
          </a:p>
          <a:p>
            <a:endParaRPr lang="ru-RU" sz="2800" b="1" dirty="0">
              <a:solidFill>
                <a:srgbClr val="112FB0"/>
              </a:solidFill>
            </a:endParaRPr>
          </a:p>
          <a:p>
            <a:pPr algn="r"/>
            <a:endParaRPr lang="ru-RU" sz="3200" b="1" dirty="0"/>
          </a:p>
          <a:p>
            <a:pPr>
              <a:buClr>
                <a:srgbClr val="C00000"/>
              </a:buClr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3865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БОРЬБА С ФАЛЬСИФИКАТОМ ВО ФРАНЦИИ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050" name="Picture 2" descr="http://boombob.ru/img/picture/Aug/26/c2562baa4a89e80bb3772b4e888fef48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0" y="1124744"/>
            <a:ext cx="3960440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70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69629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129" y="5629652"/>
            <a:ext cx="8568952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4000"/>
              </a:lnSpc>
              <a:buClr>
                <a:srgbClr val="008080"/>
              </a:buClr>
            </a:pPr>
            <a:r>
              <a:rPr lang="ru-RU" b="1" dirty="0" smtClean="0">
                <a:solidFill>
                  <a:srgbClr val="FF0000"/>
                </a:solidFill>
              </a:rPr>
              <a:t>В 2018 году в рамках Комитета РСПП проведено </a:t>
            </a:r>
            <a:r>
              <a:rPr lang="ru-RU" b="1" dirty="0">
                <a:solidFill>
                  <a:srgbClr val="FF0000"/>
                </a:solidFill>
              </a:rPr>
              <a:t>обсуждение 47 проектов нормативных правовых актов Российской </a:t>
            </a:r>
            <a:r>
              <a:rPr lang="ru-RU" b="1" dirty="0" smtClean="0">
                <a:solidFill>
                  <a:srgbClr val="FF0000"/>
                </a:solidFill>
              </a:rPr>
              <a:t>Федерации.</a:t>
            </a:r>
          </a:p>
          <a:p>
            <a:pPr marL="0" lvl="1" algn="just">
              <a:lnSpc>
                <a:spcPct val="114000"/>
              </a:lnSpc>
              <a:buClr>
                <a:srgbClr val="008080"/>
              </a:buClr>
            </a:pPr>
            <a:r>
              <a:rPr lang="ru-RU" b="1" dirty="0">
                <a:solidFill>
                  <a:srgbClr val="FF0000"/>
                </a:solidFill>
              </a:rPr>
              <a:t>В ЕЭК и органы власти РФ направлено </a:t>
            </a:r>
            <a:r>
              <a:rPr lang="ru-RU" b="1" dirty="0" smtClean="0">
                <a:solidFill>
                  <a:srgbClr val="FF0000"/>
                </a:solidFill>
              </a:rPr>
              <a:t>более 300 заключений экспертов </a:t>
            </a:r>
            <a:r>
              <a:rPr lang="ru-RU" b="1" dirty="0">
                <a:solidFill>
                  <a:srgbClr val="FF0000"/>
                </a:solidFill>
              </a:rPr>
              <a:t>Комитета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57" y="149494"/>
            <a:ext cx="8576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РАБОТА В КООРДИНАЦИОННЫХ И СОВЕЩАТЕЛЬНЫХ ОРГАНАХ РОССИЙСКОЙ ФЕДЕРАЦИИ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http://buryatia.arbitr.ru/sites/buryatia.arbitr.ru/files/0_c928b_a0d170c5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2145"/>
            <a:ext cx="1670831" cy="16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75656" y="836712"/>
            <a:ext cx="75608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Представители Комитета принимают участие в работе следующих органов: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Подкомиссия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техническому регулированию, применению санитарных, ветеринарно-санитарных и фитосанитарных мер Правительственной комиссии по экономическому развитию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интеграции;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Экспертные советы при Комитетах Государственной Думы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Федерального собрания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РФ;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• при ФОИВ: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Минпромторг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России  (Совет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техническому регулированию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стандартизации, Экспертный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совет при Государственной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комиссии 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противодействию незаконному обороту 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ромышленной продукции и др.);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Росстандарт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(Коллегия, Общественный совет, Совет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стандартизации, Комиссия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апелляциям и др.);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Минэнерго России (Рабочая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группа по вопросам технического регулирования деятельности организаций нефтегазового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комплекса);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МЧС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России (Комиссия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ликвидации избыточного административного давления на средний и малый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бизнес).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2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34810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844517"/>
            <a:ext cx="7495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315" y="4653136"/>
            <a:ext cx="87509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Комитетом подготовлены предложения и замечания по  19 проектам технических регламентов и решений ЕЭК.</a:t>
            </a:r>
          </a:p>
          <a:p>
            <a:pPr lvl="1" indent="-457200">
              <a:buClr>
                <a:srgbClr val="008080"/>
              </a:buClr>
            </a:pPr>
            <a:r>
              <a:rPr lang="ru-RU" b="1" dirty="0" smtClean="0">
                <a:solidFill>
                  <a:srgbClr val="FF0000"/>
                </a:solidFill>
              </a:rPr>
              <a:t>В ЕЭК и органы власти РФ направлено более 30 заключений экспертов Комитета.</a:t>
            </a:r>
          </a:p>
          <a:p>
            <a:pPr lvl="1" indent="-457200">
              <a:buClr>
                <a:srgbClr val="008080"/>
              </a:buClr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95" y="98048"/>
            <a:ext cx="8850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РАБОТА В КООРДИНАЦИОННЫХ И СОВЕЩАТЕЛЬНЫХ ОРГАНАХ ЕВРАЗИЙСКОЙ ЭКОНОМИЧЕСКОЙ КОМИССИИ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4" descr="ÐÐ²ÑÐ°Ð·Ð¸Ð¹ÑÐºÐ¸Ð¹ ÑÐºÐ¾Ð½Ð¾Ð¼Ð¸ÑÐµÑÐºÐ¸Ð¹ ÑÐ¾ÑÐ· (ÐÐÐ­Ð¡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7"/>
          <a:stretch/>
        </p:blipFill>
        <p:spPr bwMode="auto">
          <a:xfrm>
            <a:off x="60186" y="2250627"/>
            <a:ext cx="2037426" cy="9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23729" y="1072475"/>
            <a:ext cx="69127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Представители Комитета принимают участие в работе:</a:t>
            </a:r>
          </a:p>
          <a:p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• Деловой совет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ЕАЭС.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• Подкомитеты при  Консультативном комитете  по техническому регулированию, применению санитарных, ветеринарных и фитосанитарных мер: </a:t>
            </a:r>
          </a:p>
          <a:p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- по техническим регламентам и стандартам;</a:t>
            </a:r>
          </a:p>
          <a:p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- по координации работ в области аккредитации и оценки соответствия;</a:t>
            </a:r>
          </a:p>
          <a:p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- по координации работ в области обеспечения единства измерений;</a:t>
            </a:r>
          </a:p>
          <a:p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- по координации работ в области государственного контроля (надзора) за соблюдением требований технических регламентов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ЕАЭС;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- по вопросам технического регулирования в строительстве.</a:t>
            </a:r>
          </a:p>
          <a:p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• Экспертная группа по вопросам устранения барьеров, изъятий и ограничений в рамках функционирования внутреннего рынка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ЕАЭС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6412" y="5840720"/>
            <a:ext cx="8235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rgbClr val="008080"/>
              </a:buClr>
            </a:pPr>
            <a:r>
              <a:rPr lang="ru-RU" sz="2000" b="1" dirty="0">
                <a:solidFill>
                  <a:srgbClr val="C00000"/>
                </a:solidFill>
              </a:rPr>
              <a:t>НЕОБХОДИМО  АКТИВИЗИРОВАТЬ  РАБОТУ  ПОДКОМИТЕТОВ  ЕЭК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 </a:t>
            </a:r>
            <a:r>
              <a:rPr lang="ru-RU" sz="2000" b="1" dirty="0">
                <a:solidFill>
                  <a:srgbClr val="C00000"/>
                </a:solidFill>
              </a:rPr>
              <a:t>УЧАСТИЕМ ПРЕДСТАВИТЕЛЕЙ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98288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7864" y="908720"/>
            <a:ext cx="56166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21.02.18 </a:t>
            </a:r>
            <a:r>
              <a:rPr lang="ru-RU" sz="1600" b="1" dirty="0">
                <a:solidFill>
                  <a:srgbClr val="C00000"/>
                </a:solidFill>
              </a:rPr>
              <a:t>г. Берлин (Германия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  <a:endParaRPr lang="ru-RU" sz="1600" b="1" dirty="0">
              <a:solidFill>
                <a:srgbClr val="C00000"/>
              </a:solidFill>
            </a:endParaRPr>
          </a:p>
          <a:p>
            <a:pPr marL="17780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Международная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конференция «Техническое регулирование и сертификация продукции в строительстве»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рамках крупнейшей строительной выставки Европы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«Bautec-2018».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17.05.18 г. Шанхай (Китай)</a:t>
            </a:r>
          </a:p>
          <a:p>
            <a:pPr marL="177800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Семинар «Особенности экспорта пищевой продукции в КНР и ЕАЭС»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рамках крупнейшей продовольственной выставки SIAL-2018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dirty="0"/>
          </a:p>
          <a:p>
            <a:r>
              <a:rPr lang="ru-RU" sz="1600" b="1" dirty="0" smtClean="0">
                <a:solidFill>
                  <a:srgbClr val="C00000"/>
                </a:solidFill>
              </a:rPr>
              <a:t>10.04.18  г. Москва</a:t>
            </a:r>
            <a:endParaRPr lang="ru-RU" sz="1600" dirty="0">
              <a:solidFill>
                <a:srgbClr val="C00000"/>
              </a:solidFill>
            </a:endParaRPr>
          </a:p>
          <a:p>
            <a:pPr marL="17780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Совместная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конференция  Комитета и американских организаций по стандартизации ASTM, ASME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API, подписание Меморандума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 сотрудничестве 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ASME.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22-23.05.18  г. Санкт-Петербург</a:t>
            </a: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Международная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конференция «Роль стандартизации в цифровой трансформации экономики: международный и российский опыт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». Мероприятие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проведено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участием представителей МЭК, DIN 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DKE.</a:t>
            </a:r>
            <a:endParaRPr lang="ru-RU" sz="1600" dirty="0"/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Совещание 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 представителями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ASME,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 ходе которого проведено обсуждение Проекта дорожной карты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 реализации Меморандума о сотрудничестве.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11 июля и 29 ноября 2019 года, </a:t>
            </a:r>
            <a:r>
              <a:rPr lang="ru-RU" sz="1600" b="1" dirty="0" err="1" smtClean="0">
                <a:solidFill>
                  <a:srgbClr val="FF0000"/>
                </a:solidFill>
              </a:rPr>
              <a:t>г.г</a:t>
            </a:r>
            <a:r>
              <a:rPr lang="ru-RU" sz="1600" b="1" dirty="0" smtClean="0">
                <a:solidFill>
                  <a:srgbClr val="FF0000"/>
                </a:solidFill>
              </a:rPr>
              <a:t>. Екатеринбург , Берлин</a:t>
            </a:r>
          </a:p>
          <a:p>
            <a:pPr marL="17780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Заседания Совета по техническому регулированию и стандартизации для цифровой экономики.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0548" y="260648"/>
            <a:ext cx="57606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МЕЖДУНАРОДНЫЕ МЕРОПРИЯТИЯ КОМИТЕТА </a:t>
            </a:r>
            <a:endParaRPr lang="ru-RU" sz="2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7366" y="63093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5496" y="908720"/>
            <a:ext cx="3384376" cy="5733146"/>
            <a:chOff x="159833" y="1334994"/>
            <a:chExt cx="3116023" cy="5445114"/>
          </a:xfrm>
        </p:grpSpPr>
        <p:pic>
          <p:nvPicPr>
            <p:cNvPr id="1026" name="Picture 2" descr="C:\Users\klyubanovain\Desktop\6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640"/>
            <a:stretch/>
          </p:blipFill>
          <p:spPr bwMode="auto">
            <a:xfrm>
              <a:off x="159833" y="3140968"/>
              <a:ext cx="3116023" cy="190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5044368"/>
              <a:ext cx="2952328" cy="173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40" y="1334994"/>
              <a:ext cx="2934707" cy="1805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86568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" y="3143250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730227" y="3752166"/>
            <a:ext cx="422912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chemeClr val="accent1">
                    <a:lumMod val="75000"/>
                    <a:alpha val="42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629025" y="4472184"/>
            <a:ext cx="4586313" cy="5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664769" y="5062185"/>
            <a:ext cx="45148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277187" y="1700808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1115616" y="647560"/>
            <a:ext cx="82582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5589240"/>
            <a:ext cx="5869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Наша страница в </a:t>
            </a:r>
            <a:r>
              <a:rPr lang="en-US" sz="2000" dirty="0"/>
              <a:t>Facebook</a:t>
            </a:r>
            <a:r>
              <a:rPr lang="ru-RU" sz="2000" dirty="0"/>
              <a:t>: </a:t>
            </a:r>
            <a:r>
              <a:rPr lang="ru-RU" sz="2000" u="sng" dirty="0">
                <a:hlinkClick r:id="rId3"/>
              </a:rPr>
              <a:t>https://www.facebook.com/www.RGTR.ru</a:t>
            </a:r>
            <a:r>
              <a:rPr lang="ru-RU" u="sng" dirty="0">
                <a:hlinkClick r:id="rId3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166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РАБОТА КОМИТЕТА РСПП ПО ТЕХНИЧЕСКОМУ РЕГУЛИРОВАНИЮ, СТАНДАРТИЗАЦИИ И ОЦЕНКЕ СООТВЕТСТВИЯ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3203575" y="2420938"/>
            <a:ext cx="568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b="1" kern="0" dirty="0">
                <a:latin typeface="+mn-lt"/>
                <a:cs typeface="Arial" charset="0"/>
              </a:rPr>
              <a:t>     </a:t>
            </a:r>
            <a:r>
              <a:rPr lang="ru-RU" sz="1600" b="1" kern="0" dirty="0" smtClean="0">
                <a:latin typeface="+mn-lt"/>
                <a:cs typeface="Arial" charset="0"/>
              </a:rPr>
              <a:t> </a:t>
            </a:r>
            <a:r>
              <a:rPr lang="ru-RU" sz="1600" b="1" u="sng" kern="0" dirty="0" smtClean="0">
                <a:latin typeface="+mn-lt"/>
                <a:cs typeface="Arial" charset="0"/>
              </a:rPr>
              <a:t>Работа Комитета РСПП позволяет промышленности: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Активно участвовать в разработке технических регламентов и нормативных правовых документов.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Вырабатывать консолидированное мнение различных отраслей по вопросам технического регулирования, стандартизации и оценки соответствия.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Осуществлять взаимодействие </a:t>
            </a:r>
            <a:r>
              <a:rPr lang="ru-RU" sz="1600" b="1" kern="0" dirty="0">
                <a:latin typeface="+mn-lt"/>
                <a:cs typeface="Arial" charset="0"/>
              </a:rPr>
              <a:t>промышленных ассоциаций с органами государственной </a:t>
            </a:r>
            <a:r>
              <a:rPr lang="ru-RU" sz="1600" b="1" kern="0" dirty="0" smtClean="0">
                <a:latin typeface="+mn-lt"/>
                <a:cs typeface="Arial" charset="0"/>
              </a:rPr>
              <a:t>власти.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Расширять международное сотрудничество </a:t>
            </a:r>
            <a:r>
              <a:rPr lang="ru-RU" sz="1600" b="1" kern="0" dirty="0">
                <a:latin typeface="+mn-lt"/>
                <a:cs typeface="Arial" charset="0"/>
              </a:rPr>
              <a:t>в области технического </a:t>
            </a:r>
            <a:r>
              <a:rPr lang="ru-RU" sz="1600" b="1" kern="0" dirty="0" smtClean="0">
                <a:latin typeface="+mn-lt"/>
                <a:cs typeface="Arial" charset="0"/>
              </a:rPr>
              <a:t>регулирования и стандартизации.</a:t>
            </a:r>
            <a:r>
              <a:rPr lang="ru-RU" sz="1600" kern="0" dirty="0" smtClean="0">
                <a:latin typeface="+mn-lt"/>
                <a:cs typeface="Arial" charset="0"/>
              </a:rPr>
              <a:t> </a:t>
            </a:r>
            <a:endParaRPr lang="ru-RU" sz="1600" kern="0" dirty="0">
              <a:latin typeface="+mn-lt"/>
              <a:cs typeface="Arial" charset="0"/>
            </a:endParaRP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latin typeface="+mn-lt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1" y="5032374"/>
            <a:ext cx="2786082" cy="1301895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Д.А. ПУМПЯНСКИЙ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Член Бюро Правления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РСПП,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Председатель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Комитета, Председатель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Совета директоров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ПАО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«ТМК»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GB" sz="600" dirty="0">
              <a:solidFill>
                <a:schemeClr val="bg1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492500" y="1177925"/>
            <a:ext cx="5183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cs typeface="Arial" charset="0"/>
              </a:rPr>
              <a:t>Комитет создан в </a:t>
            </a:r>
            <a:r>
              <a:rPr lang="ru-RU" sz="1600" b="1" dirty="0" smtClean="0">
                <a:cs typeface="Arial" charset="0"/>
              </a:rPr>
              <a:t>2004 году. </a:t>
            </a:r>
            <a:endParaRPr lang="ru-RU" sz="1600" b="1" dirty="0">
              <a:cs typeface="Arial" charset="0"/>
            </a:endParaRPr>
          </a:p>
          <a:p>
            <a:endParaRPr lang="ru-RU" sz="1600" b="1" dirty="0">
              <a:cs typeface="Arial" charset="0"/>
            </a:endParaRPr>
          </a:p>
          <a:p>
            <a:r>
              <a:rPr lang="ru-RU" sz="1600" b="1" dirty="0"/>
              <a:t>В работе Комитета РСПП принимает участие более 2500 экспертов из всех отраслей промышленности.</a:t>
            </a:r>
            <a:endParaRPr lang="ru-RU" sz="1600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3" y="1268760"/>
            <a:ext cx="2486079" cy="35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07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7379" y="866586"/>
            <a:ext cx="8123405" cy="762214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710822" y="455084"/>
            <a:ext cx="1227237" cy="614995"/>
            <a:chOff x="4320" y="1152"/>
            <a:chExt cx="414" cy="402"/>
          </a:xfrm>
        </p:grpSpPr>
        <p:sp>
          <p:nvSpPr>
            <p:cNvPr id="6164" name="AutoShape 8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41 w 596"/>
                <a:gd name="T1" fmla="*/ 0 h 598"/>
                <a:gd name="T2" fmla="*/ 0 w 596"/>
                <a:gd name="T3" fmla="*/ 40 h 598"/>
                <a:gd name="T4" fmla="*/ 0 w 596"/>
                <a:gd name="T5" fmla="*/ 198 h 598"/>
                <a:gd name="T6" fmla="*/ 56 w 596"/>
                <a:gd name="T7" fmla="*/ 58 h 598"/>
                <a:gd name="T8" fmla="*/ 204 w 596"/>
                <a:gd name="T9" fmla="*/ 0 h 598"/>
                <a:gd name="T10" fmla="*/ 4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0" name="Rectangle 10"/>
          <p:cNvSpPr>
            <a:spLocks noChangeArrowheads="1"/>
          </p:cNvSpPr>
          <p:nvPr/>
        </p:nvSpPr>
        <p:spPr bwMode="gray">
          <a:xfrm>
            <a:off x="589379" y="517892"/>
            <a:ext cx="1470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НАЦ ПАЛАТА </a:t>
            </a:r>
          </a:p>
          <a:p>
            <a:pPr algn="ctr"/>
            <a:r>
              <a:rPr lang="ru-RU" sz="1400" b="1" dirty="0" smtClean="0"/>
              <a:t>КАЗАХСТАНА</a:t>
            </a:r>
            <a:endParaRPr lang="en-US" sz="1400" b="1" dirty="0"/>
          </a:p>
        </p:txBody>
      </p:sp>
      <p:grpSp>
        <p:nvGrpSpPr>
          <p:cNvPr id="6151" name="Group 11"/>
          <p:cNvGrpSpPr>
            <a:grpSpLocks/>
          </p:cNvGrpSpPr>
          <p:nvPr/>
        </p:nvGrpSpPr>
        <p:grpSpPr bwMode="auto">
          <a:xfrm>
            <a:off x="3852155" y="350092"/>
            <a:ext cx="1182241" cy="621324"/>
            <a:chOff x="4320" y="1152"/>
            <a:chExt cx="414" cy="402"/>
          </a:xfrm>
        </p:grpSpPr>
        <p:sp>
          <p:nvSpPr>
            <p:cNvPr id="6162" name="AutoShape 12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E2F2A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Freeform 13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41 w 596"/>
                <a:gd name="T1" fmla="*/ 0 h 598"/>
                <a:gd name="T2" fmla="*/ 0 w 596"/>
                <a:gd name="T3" fmla="*/ 40 h 598"/>
                <a:gd name="T4" fmla="*/ 0 w 596"/>
                <a:gd name="T5" fmla="*/ 198 h 598"/>
                <a:gd name="T6" fmla="*/ 56 w 596"/>
                <a:gd name="T7" fmla="*/ 58 h 598"/>
                <a:gd name="T8" fmla="*/ 204 w 596"/>
                <a:gd name="T9" fmla="*/ 0 h 598"/>
                <a:gd name="T10" fmla="*/ 4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E2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52" name="Group 14"/>
          <p:cNvGrpSpPr>
            <a:grpSpLocks/>
          </p:cNvGrpSpPr>
          <p:nvPr/>
        </p:nvGrpSpPr>
        <p:grpSpPr bwMode="auto">
          <a:xfrm>
            <a:off x="7025407" y="412526"/>
            <a:ext cx="1199722" cy="682893"/>
            <a:chOff x="4320" y="1152"/>
            <a:chExt cx="414" cy="402"/>
          </a:xfrm>
        </p:grpSpPr>
        <p:sp>
          <p:nvSpPr>
            <p:cNvPr id="6160" name="AutoShape 15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3CD877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Freeform 16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41 w 596"/>
                <a:gd name="T1" fmla="*/ 0 h 598"/>
                <a:gd name="T2" fmla="*/ 0 w 596"/>
                <a:gd name="T3" fmla="*/ 40 h 598"/>
                <a:gd name="T4" fmla="*/ 0 w 596"/>
                <a:gd name="T5" fmla="*/ 198 h 598"/>
                <a:gd name="T6" fmla="*/ 56 w 596"/>
                <a:gd name="T7" fmla="*/ 58 h 598"/>
                <a:gd name="T8" fmla="*/ 204 w 596"/>
                <a:gd name="T9" fmla="*/ 0 h 598"/>
                <a:gd name="T10" fmla="*/ 4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3C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3" name="Rectangle 17"/>
          <p:cNvSpPr>
            <a:spLocks noChangeArrowheads="1"/>
          </p:cNvSpPr>
          <p:nvPr/>
        </p:nvSpPr>
        <p:spPr bwMode="gray">
          <a:xfrm>
            <a:off x="3926768" y="517892"/>
            <a:ext cx="103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РСПП</a:t>
            </a:r>
            <a:endParaRPr lang="en-US" b="1" dirty="0"/>
          </a:p>
        </p:txBody>
      </p:sp>
      <p:sp>
        <p:nvSpPr>
          <p:cNvPr id="6154" name="Rectangle 18"/>
          <p:cNvSpPr>
            <a:spLocks noChangeArrowheads="1"/>
          </p:cNvSpPr>
          <p:nvPr/>
        </p:nvSpPr>
        <p:spPr bwMode="gray">
          <a:xfrm>
            <a:off x="7025407" y="602084"/>
            <a:ext cx="1247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БелАПП</a:t>
            </a:r>
            <a:endParaRPr lang="en-US" b="1" dirty="0"/>
          </a:p>
        </p:txBody>
      </p:sp>
      <p:sp>
        <p:nvSpPr>
          <p:cNvPr id="6155" name="Freeform 5"/>
          <p:cNvSpPr>
            <a:spLocks/>
          </p:cNvSpPr>
          <p:nvPr/>
        </p:nvSpPr>
        <p:spPr bwMode="gray">
          <a:xfrm>
            <a:off x="4297881" y="1628800"/>
            <a:ext cx="291998" cy="432048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156" name="AutoShape 2"/>
          <p:cNvSpPr>
            <a:spLocks noChangeArrowheads="1"/>
          </p:cNvSpPr>
          <p:nvPr/>
        </p:nvSpPr>
        <p:spPr bwMode="ltGray">
          <a:xfrm>
            <a:off x="589379" y="2144758"/>
            <a:ext cx="8001000" cy="136815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Text Box 22"/>
          <p:cNvSpPr txBox="1">
            <a:spLocks noChangeArrowheads="1"/>
          </p:cNvSpPr>
          <p:nvPr/>
        </p:nvSpPr>
        <p:spPr bwMode="gray">
          <a:xfrm>
            <a:off x="1235290" y="999687"/>
            <a:ext cx="61875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 b="1" dirty="0" smtClean="0"/>
              <a:t>СОГЛАШЕНИЕ О СОТРУДНИЧЕСТВЕ ПО ТЕХНИЧЕСКОМУ РЕГУЛИРОВАНИЮ (15 марта 2011 г.) </a:t>
            </a:r>
            <a:endParaRPr lang="en-US" sz="1300" b="1" dirty="0"/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gray">
          <a:xfrm>
            <a:off x="660816" y="2144758"/>
            <a:ext cx="7858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МЕМОРАНДУМ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сотрудничестве между Евразийской экономической комиссией и Белорусско-Казахстанско-Российским Бизнес-диалогом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июня 2012 г.)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53200" y="3512908"/>
            <a:ext cx="273357" cy="852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627784" y="3939006"/>
            <a:ext cx="1886883" cy="210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4633279" y="3916540"/>
            <a:ext cx="1782321" cy="232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49336" y="4365103"/>
            <a:ext cx="8481085" cy="2304257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easc.org.by/images/f-RU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73" y="4960421"/>
            <a:ext cx="1391390" cy="8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asc.org.by/images/f-KUR.gif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04" y="3772397"/>
            <a:ext cx="878888" cy="5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easc.org.by/images/f-KUR.gif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48" y="4953589"/>
            <a:ext cx="1371000" cy="8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asc.org.by/images/f-KAZ.gif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96" y="4976094"/>
            <a:ext cx="1364942" cy="8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asc.org.by/images/f-ARM.gif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71" y="3772397"/>
            <a:ext cx="939986" cy="5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www.easc.org.by/images/f-ARM.gif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" y="4969521"/>
            <a:ext cx="1425194" cy="8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asc.org.by/images/f-BLR.gif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19" y="5017075"/>
            <a:ext cx="1336323" cy="7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93222" y="5877272"/>
            <a:ext cx="713190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ДЕЛОВОЙ СОВЕТ ЕАЭС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379" y="3773823"/>
            <a:ext cx="1562474" cy="519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80392" y="3772397"/>
            <a:ext cx="1584176" cy="520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016" y="0"/>
            <a:ext cx="914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СОВМЕСТНАЯ РАБОТА С БЕЛОРУССИЕЙ И КАЗАХСТАНОМ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78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750514/51263512-6803-4dc3-a35c-053b0cd3e540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2" y="908720"/>
            <a:ext cx="3419306" cy="30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3789040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60240"/>
            <a:ext cx="6870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СИСТЕМА ТЕХНИЧЕСКОГО РЕГУЛИРОВАНИЯ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1237402"/>
            <a:ext cx="55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ОСНОВА ЕВРАЗИЙСКОГО СОЮЗА</a:t>
            </a:r>
            <a:r>
              <a:rPr lang="ru-RU" sz="2200" dirty="0"/>
              <a:t>	</a:t>
            </a:r>
            <a:endParaRPr lang="ru-RU" sz="2200" dirty="0" smtClean="0"/>
          </a:p>
        </p:txBody>
      </p:sp>
      <p:sp>
        <p:nvSpPr>
          <p:cNvPr id="22" name="Стрелка вниз 21"/>
          <p:cNvSpPr/>
          <p:nvPr/>
        </p:nvSpPr>
        <p:spPr>
          <a:xfrm>
            <a:off x="4565650" y="2204864"/>
            <a:ext cx="2958678" cy="172819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7334" y="4370328"/>
            <a:ext cx="8305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</a:t>
            </a:r>
            <a:r>
              <a:rPr lang="ru-RU" sz="2400" dirty="0"/>
              <a:t>	Снятие барьеров в торговле и движении товаров;</a:t>
            </a:r>
          </a:p>
          <a:p>
            <a:r>
              <a:rPr lang="ru-RU" sz="2400" dirty="0"/>
              <a:t>•	Создание единых производственных цепочек;</a:t>
            </a:r>
          </a:p>
          <a:p>
            <a:r>
              <a:rPr lang="ru-RU" sz="2400" dirty="0"/>
              <a:t>•	Защиту рынков от внешних конкурентов;</a:t>
            </a:r>
          </a:p>
          <a:p>
            <a:r>
              <a:rPr lang="ru-RU" sz="2400" dirty="0"/>
              <a:t>•	</a:t>
            </a:r>
            <a:r>
              <a:rPr lang="ru-RU" sz="2400" dirty="0" smtClean="0"/>
              <a:t>Безопасность </a:t>
            </a:r>
            <a:r>
              <a:rPr lang="ru-RU" sz="2400" dirty="0"/>
              <a:t>продукции при ее обращении на рынке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24912" y="2564904"/>
            <a:ext cx="2067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Должна обеспечить</a:t>
            </a:r>
          </a:p>
        </p:txBody>
      </p:sp>
    </p:spTree>
    <p:extLst>
      <p:ext uri="{BB962C8B-B14F-4D97-AF65-F5344CB8AC3E}">
        <p14:creationId xmlns:p14="http://schemas.microsoft.com/office/powerpoint/2010/main" val="1681338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3789040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65450" y="260241"/>
            <a:ext cx="3534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СТАНДАРТИЗАЦИЯ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7420" y="2276872"/>
            <a:ext cx="8719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Из отчета Института стандартизации Молдавии за 2012 год:</a:t>
            </a:r>
          </a:p>
          <a:p>
            <a:r>
              <a:rPr lang="ru-RU" sz="2000" dirty="0"/>
              <a:t>•	В плане подготовки Молдавии к вступлению в ЕС ежегодно покупается в Бухаресте 2000 EN и принимается в качестве национальных стандартов;</a:t>
            </a:r>
          </a:p>
          <a:p>
            <a:r>
              <a:rPr lang="ru-RU" sz="2000" dirty="0"/>
              <a:t>•	90% стандартов, продаваемых в республике – это ГОСТ и ГОСТР;</a:t>
            </a:r>
          </a:p>
          <a:p>
            <a:r>
              <a:rPr lang="ru-RU" sz="2000" dirty="0"/>
              <a:t>•	Основной рынок стран СНГ – это Россия 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4349" y="90872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ОСНОВА</a:t>
            </a:r>
            <a:r>
              <a:rPr lang="ru-RU" sz="2000" dirty="0"/>
              <a:t>	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C00000"/>
                </a:solidFill>
              </a:rPr>
              <a:t>система </a:t>
            </a:r>
            <a:r>
              <a:rPr lang="ru-RU" sz="2000" dirty="0">
                <a:solidFill>
                  <a:srgbClr val="C00000"/>
                </a:solidFill>
              </a:rPr>
              <a:t>советских ГОСТов и механизм – Межгосударственный совет по стандартизации.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4348" y="4365104"/>
            <a:ext cx="8608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Предложения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Ни в коем случае нельзя переходить на систему стандартизации </a:t>
            </a:r>
            <a:r>
              <a:rPr lang="ru-RU" sz="2400" b="1" dirty="0" smtClean="0">
                <a:solidFill>
                  <a:srgbClr val="002060"/>
                </a:solidFill>
              </a:rPr>
              <a:t> ЕАЭС.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Выработать механизм более активного и ответственного участия институтов стандартизации стран ЕАЭС при разработке и принятии межгосударственных стандартов.</a:t>
            </a:r>
          </a:p>
        </p:txBody>
      </p:sp>
    </p:spTree>
    <p:extLst>
      <p:ext uri="{BB962C8B-B14F-4D97-AF65-F5344CB8AC3E}">
        <p14:creationId xmlns:p14="http://schemas.microsoft.com/office/powerpoint/2010/main" val="3437524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502116" cy="655272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                 ЗНАЧЕНИЕ МЕЖГОСУДАРСТВЕННОЙ СТАНДАРТИЗАЦИИ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000" b="1" smtClean="0">
                <a:solidFill>
                  <a:srgbClr val="FF0000"/>
                </a:solidFill>
              </a:rPr>
              <a:t>               СНГ  </a:t>
            </a:r>
            <a:r>
              <a:rPr lang="ru-RU" sz="2000" b="1" dirty="0" smtClean="0">
                <a:solidFill>
                  <a:srgbClr val="FF0000"/>
                </a:solidFill>
              </a:rPr>
              <a:t>12  </a:t>
            </a:r>
            <a:r>
              <a:rPr lang="ru-RU" sz="2000" b="1" smtClean="0">
                <a:solidFill>
                  <a:srgbClr val="FF0000"/>
                </a:solidFill>
              </a:rPr>
              <a:t>СТРАН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ЕАЭС  5 СТРАН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500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	</a:t>
            </a:r>
            <a:r>
              <a:rPr lang="ru-RU" sz="1200" dirty="0" smtClean="0"/>
              <a:t>     </a:t>
            </a:r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r>
              <a:rPr lang="ru-RU" sz="1200" b="1" dirty="0" smtClean="0"/>
              <a:t>         </a:t>
            </a:r>
          </a:p>
          <a:p>
            <a:pPr marL="0" indent="0" algn="just">
              <a:buNone/>
              <a:defRPr/>
            </a:pPr>
            <a:endParaRPr lang="ru-RU" sz="1200" b="1" dirty="0"/>
          </a:p>
          <a:p>
            <a:pPr marL="0" indent="0" algn="just">
              <a:buNone/>
              <a:defRPr/>
            </a:pPr>
            <a:endParaRPr lang="ru-RU" sz="1200" b="1" dirty="0" smtClean="0"/>
          </a:p>
          <a:p>
            <a:pPr marL="0" indent="0" algn="just">
              <a:buNone/>
              <a:defRPr/>
            </a:pPr>
            <a:r>
              <a:rPr lang="ru-RU" sz="1200" b="1" dirty="0" smtClean="0"/>
              <a:t>   </a:t>
            </a:r>
            <a:r>
              <a:rPr lang="ru-RU" sz="1200" dirty="0" smtClean="0"/>
              <a:t>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 smtClean="0"/>
              <a:t>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2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7CBA9-481A-4DEE-9894-FFC22A92D8C1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 descr="C:\Users\Sapeginms\Pictures\Укра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65" y="5955927"/>
            <a:ext cx="592212" cy="3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peginms\Pictures\Беларус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72" y="1435491"/>
            <a:ext cx="620227" cy="3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peginms\Pictures\Казахст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63" y="1843005"/>
            <a:ext cx="622561" cy="3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eka\files\Profiles\UserFolders\Sapeginms\Рабочий стол\Рос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8" y="2712224"/>
            <a:ext cx="647367" cy="3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eka\files\Profiles\UserFolders\Sapeginms\Рабочий стол\Киргиз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8" y="2262388"/>
            <a:ext cx="639906" cy="3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:\Users\Sapeginms\Pictures\Таджикиста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0" y="4714052"/>
            <a:ext cx="574564" cy="3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Sapeginms\Pictures\Армен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1558"/>
            <a:ext cx="632433" cy="3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 descr="C:\Users\Sapeginms\Pictures\Узбекистан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66" y="5519540"/>
            <a:ext cx="537610" cy="3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2" y="3323947"/>
            <a:ext cx="697125" cy="41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LOBANO~1\AppData\Local\Temp\Image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3" y="3799072"/>
            <a:ext cx="642781" cy="3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BANO~1\AppData\Local\Temp\Image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3" y="4244040"/>
            <a:ext cx="720080" cy="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BANO~1\AppData\Local\Temp\Image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9" y="5085926"/>
            <a:ext cx="645285" cy="3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Sapeginms\Pictures\Армен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52" y="1021559"/>
            <a:ext cx="632433" cy="3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Sapeginms\Pictures\Беларус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04" y="1447856"/>
            <a:ext cx="620227" cy="3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Sapeginms\Pictures\Казахстан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87" y="1869897"/>
            <a:ext cx="576065" cy="3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\\eka\files\Profiles\UserFolders\Sapeginms\Рабочий стол\Киргизи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42" y="2275761"/>
            <a:ext cx="591010" cy="3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\\eka\files\Profiles\UserFolders\Sapeginms\Рабочий стол\Рос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52" y="2712224"/>
            <a:ext cx="605933" cy="3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35696" y="1055296"/>
            <a:ext cx="2592288" cy="357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1464593"/>
            <a:ext cx="2592288" cy="35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Беларусь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1869897"/>
            <a:ext cx="2592288" cy="33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Казахстан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2262388"/>
            <a:ext cx="2592288" cy="33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2712224"/>
            <a:ext cx="2592288" cy="34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Россия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5696" y="3356992"/>
            <a:ext cx="25922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Азербайджан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46594" y="3799072"/>
            <a:ext cx="2592288" cy="320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Грузия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46594" y="4244040"/>
            <a:ext cx="2592288" cy="361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Молдова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46594" y="4714052"/>
            <a:ext cx="2592288" cy="271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Таджикистан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35696" y="5104820"/>
            <a:ext cx="2557640" cy="344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Туркменистан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35696" y="5519540"/>
            <a:ext cx="2557640" cy="30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Узбекистан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35696" y="5966035"/>
            <a:ext cx="2557640" cy="312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Украина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60232" y="1021864"/>
            <a:ext cx="2232248" cy="357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60232" y="1447856"/>
            <a:ext cx="2232248" cy="338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Беларусь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60232" y="1869897"/>
            <a:ext cx="2232248" cy="33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Казахстан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60232" y="2277100"/>
            <a:ext cx="2232248" cy="33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60232" y="2712224"/>
            <a:ext cx="2232248" cy="34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Россия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179512" y="3144672"/>
            <a:ext cx="8856984" cy="13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10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928938" y="3571875"/>
            <a:ext cx="308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г. Астана,  25 февраля 2011 г.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gray">
          <a:xfrm>
            <a:off x="80963" y="3572"/>
            <a:ext cx="8858250" cy="6858000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2800" b="1" dirty="0">
                <a:solidFill>
                  <a:srgbClr val="C00000"/>
                </a:solidFill>
              </a:rPr>
              <a:t>ЗАДАЧИ </a:t>
            </a:r>
            <a:r>
              <a:rPr lang="ru-RU" sz="2800" b="1" dirty="0" smtClean="0">
                <a:solidFill>
                  <a:srgbClr val="C00000"/>
                </a:solidFill>
              </a:rPr>
              <a:t>В ОБЛАСТИ ЗАЩИТЫ РЫНКА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ea typeface="Calibri"/>
                <a:cs typeface="Times New Roman"/>
              </a:rPr>
              <a:t>Завершение работ по разработке и принятию соглашений и документов второго уровня по взаимодействию органов государственного надзора государств – членов ЕАЭС и ответственности участников рынка и органов по оценке </a:t>
            </a:r>
            <a:r>
              <a:rPr lang="ru-RU" sz="2000" b="1" dirty="0" smtClean="0">
                <a:ea typeface="Calibri"/>
                <a:cs typeface="Times New Roman"/>
              </a:rPr>
              <a:t>соответствия.</a:t>
            </a:r>
            <a:endParaRPr lang="ru-RU" sz="2000" dirty="0" smtClean="0"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ea typeface="Calibri"/>
                <a:cs typeface="Times New Roman"/>
              </a:rPr>
              <a:t>Внедрение </a:t>
            </a:r>
            <a:r>
              <a:rPr lang="ru-RU" sz="2000" b="1" dirty="0">
                <a:ea typeface="Calibri"/>
                <a:cs typeface="Times New Roman"/>
              </a:rPr>
              <a:t>эффективного механизма взаимодействия надзорных, таможенных и правоохранительных органов по защите рынка от опасной и контрафактной продукции, в том числе через создание информационной системы «опасная продукция</a:t>
            </a:r>
            <a:r>
              <a:rPr lang="ru-RU" sz="2000" b="1" dirty="0" smtClean="0">
                <a:ea typeface="Calibri"/>
                <a:cs typeface="Times New Roman"/>
              </a:rPr>
              <a:t>».</a:t>
            </a:r>
            <a:endParaRPr lang="ru-RU" sz="2000" dirty="0" smtClean="0"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ea typeface="Calibri"/>
                <a:cs typeface="Times New Roman"/>
              </a:rPr>
              <a:t>Разработка </a:t>
            </a:r>
            <a:r>
              <a:rPr lang="ru-RU" sz="2000" b="1" dirty="0">
                <a:ea typeface="Calibri"/>
                <a:cs typeface="Times New Roman"/>
              </a:rPr>
              <a:t>и принятие рекомендаций по взаимодействию надзорных органов и органов по аккредитации государств – членов ЕАЭС по экспертизе документов об оценке соответствия, приостановлению или отмене необоснованно выданных документов.</a:t>
            </a:r>
            <a:endParaRPr lang="ru-RU" sz="2000" dirty="0">
              <a:ea typeface="Calibri"/>
              <a:cs typeface="Times New Roman"/>
            </a:endParaRPr>
          </a:p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3789040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778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https://im0-tub-ru.yandex.net/i?id=8d006f6c9c21a500702f8c6b1351031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6004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3789040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5410" y="260241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ОЦЕНКА СООТВЕТСТВИЯ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7335" y="4149080"/>
            <a:ext cx="7956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Выстраивание </a:t>
            </a:r>
            <a:r>
              <a:rPr lang="ru-RU" sz="2000" dirty="0"/>
              <a:t>ведомственных систем сертификации</a:t>
            </a:r>
          </a:p>
          <a:p>
            <a:r>
              <a:rPr lang="ru-RU" sz="2000" dirty="0" smtClean="0"/>
              <a:t>Уход </a:t>
            </a:r>
            <a:r>
              <a:rPr lang="ru-RU" sz="2000" dirty="0"/>
              <a:t>в обязательную сертификацию на национальном уровне</a:t>
            </a:r>
          </a:p>
          <a:p>
            <a:r>
              <a:rPr lang="ru-RU" sz="2000" dirty="0" smtClean="0"/>
              <a:t>Обвинение </a:t>
            </a:r>
            <a:r>
              <a:rPr lang="ru-RU" sz="2000" dirty="0"/>
              <a:t>друг друга в выстраивании </a:t>
            </a:r>
            <a:r>
              <a:rPr lang="ru-RU" sz="2000" dirty="0" smtClean="0"/>
              <a:t>барьеров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7056" y="105273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ПРОБЛЕМЫ</a:t>
            </a:r>
            <a:r>
              <a:rPr lang="ru-RU" sz="2000" dirty="0"/>
              <a:t>	</a:t>
            </a:r>
            <a:endParaRPr lang="ru-RU" sz="2000" dirty="0" smtClean="0"/>
          </a:p>
          <a:p>
            <a:r>
              <a:rPr lang="ru-RU" sz="2000" dirty="0" smtClean="0"/>
              <a:t>1. Отсутствие </a:t>
            </a:r>
            <a:r>
              <a:rPr lang="ru-RU" sz="2000" dirty="0"/>
              <a:t>технического регламента по безопасности строительных материалов</a:t>
            </a:r>
          </a:p>
          <a:p>
            <a:r>
              <a:rPr lang="ru-RU" sz="2000" dirty="0" smtClean="0"/>
              <a:t>2. Отсутствие </a:t>
            </a:r>
            <a:r>
              <a:rPr lang="ru-RU" sz="2000" dirty="0"/>
              <a:t>систем нотификации</a:t>
            </a:r>
          </a:p>
          <a:p>
            <a:r>
              <a:rPr lang="ru-RU" sz="2000" dirty="0" smtClean="0"/>
              <a:t>3. Недоверие </a:t>
            </a:r>
            <a:r>
              <a:rPr lang="ru-RU" sz="2000" dirty="0"/>
              <a:t>к сертификатам 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701259" y="2924944"/>
            <a:ext cx="2376264" cy="93610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05410" y="6165304"/>
            <a:ext cx="2910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Расшатывание </a:t>
            </a:r>
            <a:r>
              <a:rPr lang="ru-RU" sz="2400" b="1" dirty="0">
                <a:solidFill>
                  <a:srgbClr val="C00000"/>
                </a:solidFill>
              </a:rPr>
              <a:t>ЕАЭС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2253031" y="5164743"/>
            <a:ext cx="2376264" cy="93610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44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8032" y="595313"/>
            <a:ext cx="8964898" cy="498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2532546"/>
            <a:ext cx="864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</a:t>
            </a:r>
            <a:endParaRPr lang="ru-RU" sz="2400" b="1" dirty="0"/>
          </a:p>
        </p:txBody>
      </p:sp>
      <p:pic>
        <p:nvPicPr>
          <p:cNvPr id="1026" name="Picture 2" descr="C:\Users\LobanovSV\AppData\Local\Microsoft\Windows\Temporary Internet Files\Content.Outlook\Z8WUIZIA\IMG-20180414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" y="1196752"/>
            <a:ext cx="905489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1207</Words>
  <Application>Microsoft Office PowerPoint</Application>
  <PresentationFormat>Экран (4:3)</PresentationFormat>
  <Paragraphs>253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УЧАСТИЕ ПРОМЫШЛЕННОСТИ В СОЗДАНИИ И СОВЕРШЕНСТВОВАНИИ РАБОТЫ СИСТЕМЫ ТЕХНИЧЕСКОГО РЕГУЛИРОВАНИЯ ЕАЭС</vt:lpstr>
      <vt:lpstr>РАБОТА КОМИТЕТА РСПП ПО ТЕХНИЧЕСКОМУ РЕГУЛИРОВАНИЮ, СТАНДАРТИЗАЦИИ И ОЦЕНКЕ СООТВЕТСТВИЯ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Демаков Игорь Леонидович</dc:creator>
  <cp:lastModifiedBy>Лоцманов Андрей Николаевич</cp:lastModifiedBy>
  <cp:revision>460</cp:revision>
  <cp:lastPrinted>2018-11-21T15:16:06Z</cp:lastPrinted>
  <dcterms:created xsi:type="dcterms:W3CDTF">2018-11-14T07:10:01Z</dcterms:created>
  <dcterms:modified xsi:type="dcterms:W3CDTF">2019-02-18T09:26:47Z</dcterms:modified>
</cp:coreProperties>
</file>