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3" r:id="rId1"/>
  </p:sldMasterIdLst>
  <p:notesMasterIdLst>
    <p:notesMasterId r:id="rId6"/>
  </p:notesMasterIdLst>
  <p:handoutMasterIdLst>
    <p:handoutMasterId r:id="rId7"/>
  </p:handoutMasterIdLst>
  <p:sldIdLst>
    <p:sldId id="353" r:id="rId2"/>
    <p:sldId id="764" r:id="rId3"/>
    <p:sldId id="676" r:id="rId4"/>
    <p:sldId id="742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800000"/>
    <a:srgbClr val="C2E49C"/>
    <a:srgbClr val="FF0066"/>
    <a:srgbClr val="663300"/>
    <a:srgbClr val="FFFFFF"/>
    <a:srgbClr val="FF0000"/>
    <a:srgbClr val="6D573F"/>
    <a:srgbClr val="A68866"/>
    <a:srgbClr val="60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8505" autoAdjust="0"/>
  </p:normalViewPr>
  <p:slideViewPr>
    <p:cSldViewPr snapToGrid="0">
      <p:cViewPr varScale="1">
        <p:scale>
          <a:sx n="114" d="100"/>
          <a:sy n="114" d="100"/>
        </p:scale>
        <p:origin x="14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9BF323-B5EB-4F03-A408-7502FA2034E5}" type="datetimeFigureOut">
              <a:rPr lang="en-GB"/>
              <a:pPr>
                <a:defRPr/>
              </a:pPr>
              <a:t>28/02/2020</a:t>
            </a:fld>
            <a:endParaRPr lang="en-GB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94124E5-12E0-48E5-B070-8D9C980BA0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344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FC8A56-DBAC-42D8-914D-27640BDCEB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47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8DDD28F-2443-4FC9-85DB-1271465CBDC0}" type="slidenum">
              <a:rPr lang="en-GB"/>
              <a:pPr algn="r" eaLnBrk="1" hangingPunct="1">
                <a:spcBef>
                  <a:spcPct val="0"/>
                </a:spcBef>
              </a:pPr>
              <a:t>1</a:t>
            </a:fld>
            <a:endParaRPr lang="en-GB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2C7E3A-35CE-4DB8-9819-EF47BB693AC8}" type="slidenum">
              <a:rPr lang="en-GB"/>
              <a:pPr algn="r" eaLnBrk="1" hangingPunct="1">
                <a:spcBef>
                  <a:spcPct val="0"/>
                </a:spcBef>
              </a:pPr>
              <a:t>1</a:t>
            </a:fld>
            <a:endParaRPr lang="en-GB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BAAA9E-2B8D-483B-9B28-06E2F2A3916A}" type="slidenum">
              <a:rPr lang="ru-RU"/>
              <a:pPr algn="r" eaLnBrk="1" hangingPunct="1">
                <a:spcBef>
                  <a:spcPct val="0"/>
                </a:spcBef>
              </a:pPr>
              <a:t>1</a:t>
            </a:fld>
            <a:endParaRPr lang="ru-RU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71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09F63E-302E-4BB1-A8F1-865C0F1404E5}" type="slidenum">
              <a:rPr lang="en-GB"/>
              <a:pPr algn="r" eaLnBrk="1" hangingPunct="1">
                <a:spcBef>
                  <a:spcPct val="0"/>
                </a:spcBef>
              </a:pPr>
              <a:t>4</a:t>
            </a:fld>
            <a:endParaRPr lang="en-GB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2403A0-529B-4936-AABD-FBA743937113}" type="slidenum">
              <a:rPr lang="en-GB"/>
              <a:pPr algn="r" eaLnBrk="1" hangingPunct="1">
                <a:spcBef>
                  <a:spcPct val="0"/>
                </a:spcBef>
              </a:pPr>
              <a:t>4</a:t>
            </a:fld>
            <a:endParaRPr lang="en-GB"/>
          </a:p>
        </p:txBody>
      </p:sp>
      <p:sp>
        <p:nvSpPr>
          <p:cNvPr id="44036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DCE44BD-4D60-461C-AB8C-9967F4E452D8}" type="slidenum">
              <a:rPr lang="ru-RU"/>
              <a:pPr algn="r" eaLnBrk="1" hangingPunct="1">
                <a:spcBef>
                  <a:spcPct val="0"/>
                </a:spcBef>
              </a:pPr>
              <a:t>4</a:t>
            </a:fld>
            <a:endParaRPr lang="ru-RU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3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7B6E-E285-48E8-ACA9-3EF24F85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0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1A80-3049-4192-A453-86A669995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1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D376-ABCC-4D4B-9575-D33A59DA5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7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ECC34-B582-4349-85A2-5824C0E1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2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8BF99-7048-47F8-BDB2-AF728BDD9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648C-5D0A-4328-8ADD-432B21B59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2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B7D5-4B33-4FC1-B4C3-1176F54FC9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13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9376B-FBD6-471E-B079-3BEED89EC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2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AF905-0A5F-4343-AD69-977B67597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3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CE21-AF3B-4DD9-B939-7B364B999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3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441DD-438B-4D98-A6D6-EB41C041C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29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F14201F-3BAA-420A-9C1C-529F856D8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  <p:sldLayoutId id="2147484372" r:id="rId7"/>
    <p:sldLayoutId id="2147484373" r:id="rId8"/>
    <p:sldLayoutId id="2147484374" r:id="rId9"/>
    <p:sldLayoutId id="2147484375" r:id="rId10"/>
    <p:sldLayoutId id="21474843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 eaLnBrk="1" hangingPunct="1">
              <a:defRPr/>
            </a:pPr>
            <a:endParaRPr lang="ru-RU" sz="1700" b="1" dirty="0">
              <a:solidFill>
                <a:srgbClr val="7C1A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8600" y="76200"/>
            <a:ext cx="87074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37" tIns="43620" rIns="87237" bIns="43620" anchor="ctr"/>
          <a:lstStyle/>
          <a:p>
            <a:pPr algn="ctr" defTabSz="871538" eaLnBrk="1" hangingPunct="1">
              <a:defRPr/>
            </a:pPr>
            <a:endParaRPr lang="ru-RU" sz="2000" b="1" dirty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0" y="812800"/>
            <a:ext cx="8915400" cy="3629025"/>
          </a:xfrm>
          <a:solidFill>
            <a:srgbClr val="663300">
              <a:alpha val="3000"/>
            </a:srgbClr>
          </a:solidFill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ru-RU" sz="3200" b="1" dirty="0">
              <a:solidFill>
                <a:srgbClr val="FF0000"/>
              </a:solidFill>
              <a:effectLst>
                <a:glow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Arial Black" panose="020B0A04020102020204" pitchFamily="34" charset="0"/>
              </a:rPr>
              <a:t>Изменения в 102-ФЗ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effectLst>
                  <a:glow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Arial Black" panose="020B0A04020102020204" pitchFamily="34" charset="0"/>
              </a:rPr>
              <a:t>«Об обеспечении единства измерений» в части требований «регуляторной гильотины»</a:t>
            </a:r>
            <a:endParaRPr lang="ru-RU" sz="3200" b="1" dirty="0">
              <a:solidFill>
                <a:srgbClr val="FF0000"/>
              </a:solidFill>
              <a:effectLst>
                <a:glow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Arial Black" panose="020B0A04020102020204" pitchFamily="34" charset="0"/>
            </a:endParaRPr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en-US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sp>
        <p:nvSpPr>
          <p:cNvPr id="7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401638" y="5075238"/>
            <a:ext cx="8742362" cy="1217612"/>
          </a:xfrm>
          <a:solidFill>
            <a:srgbClr val="6D573F">
              <a:alpha val="0"/>
            </a:srgbClr>
          </a:solidFill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marL="0" lvl="0" indent="0" algn="ctr" defTabSz="912813" eaLnBrk="1" hangingPunct="1">
              <a:spcBef>
                <a:spcPct val="0"/>
              </a:spcBef>
              <a:buNone/>
            </a:pPr>
            <a:endParaRPr lang="ru-RU" sz="2400" b="1" i="1" kern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  <a:p>
            <a:pPr marL="0" lvl="0" indent="0" algn="ctr" defTabSz="912813" eaLnBrk="1" hangingPunct="1">
              <a:spcBef>
                <a:spcPct val="0"/>
              </a:spcBef>
              <a:buNone/>
            </a:pPr>
            <a:r>
              <a:rPr lang="ru-RU" sz="2400" b="1" i="1" kern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Летуновский Михаил Валерьевич</a:t>
            </a:r>
            <a:endParaRPr lang="en-US" sz="24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</a:endParaRPr>
          </a:p>
          <a:p>
            <a:pPr algn="ctr"/>
            <a:endParaRPr lang="en-US" sz="800" i="1" dirty="0">
              <a:solidFill>
                <a:srgbClr val="00B0F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defTabSz="912813" eaLnBrk="1" hangingPunct="1">
              <a:lnSpc>
                <a:spcPct val="90000"/>
              </a:lnSpc>
              <a:spcBef>
                <a:spcPct val="0"/>
              </a:spcBef>
              <a:buNone/>
              <a:defRPr/>
            </a:pPr>
            <a:r>
              <a:rPr lang="ru-RU" sz="1800" i="1" kern="1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начальник отдела обеспечения единства измерений</a:t>
            </a:r>
          </a:p>
          <a:p>
            <a:pPr algn="ctr"/>
            <a:endParaRPr lang="ru-RU" sz="20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ru-RU" sz="12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ru-RU" sz="1200" i="1" dirty="0">
              <a:effectLst>
                <a:outerShdw blurRad="50800" dist="50800" dir="5400000" algn="ctr" rotWithShape="0">
                  <a:srgbClr val="000000">
                    <a:alpha val="54000"/>
                  </a:srgbClr>
                </a:outerShdw>
              </a:effectLst>
            </a:endParaRPr>
          </a:p>
          <a:p>
            <a:pPr algn="ctr"/>
            <a:endParaRPr lang="en-US" sz="3200" dirty="0"/>
          </a:p>
          <a:p>
            <a:pPr algn="ctr"/>
            <a:endParaRPr lang="ru-RU" sz="32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en-US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9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86990" y="64800"/>
            <a:ext cx="6938612" cy="124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7237" tIns="43620" rIns="87237" bIns="43620" anchor="ctr"/>
          <a:lstStyle/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План мероприятий («дорожная карта») </a:t>
            </a:r>
          </a:p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 реализации механизма </a:t>
            </a:r>
          </a:p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«регуляторной гильотины»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871538" eaLnBrk="1" hangingPunct="1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(от 29 мая 2019 г. № 4714п-П36)</a:t>
            </a:r>
          </a:p>
        </p:txBody>
      </p:sp>
      <p:sp>
        <p:nvSpPr>
          <p:cNvPr id="440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812" y="1787233"/>
            <a:ext cx="8729079" cy="4907961"/>
          </a:xfrm>
          <a:noFill/>
        </p:spPr>
        <p:txBody>
          <a:bodyPr>
            <a:normAutofit/>
          </a:bodyPr>
          <a:lstStyle/>
          <a:p>
            <a:pPr algn="just">
              <a:defRPr/>
            </a:pPr>
            <a:endParaRPr lang="ru-RU" sz="8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algn="just">
              <a:defRPr/>
            </a:pPr>
            <a:endParaRPr lang="ru-RU" sz="2000" b="1" i="1" kern="1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050" b="1" i="1" kern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sz="1050" b="1" i="1" kern="1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281639" y="6491994"/>
            <a:ext cx="725252" cy="20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21" y="254358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1"/>
          <p:cNvSpPr txBox="1">
            <a:spLocks/>
          </p:cNvSpPr>
          <p:nvPr/>
        </p:nvSpPr>
        <p:spPr bwMode="auto">
          <a:xfrm>
            <a:off x="238125" y="1316736"/>
            <a:ext cx="8712588" cy="546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8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пункт 1</a:t>
            </a:r>
            <a:r>
              <a:rPr lang="ru-RU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 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разработка Федерального закона «О государственном контроле (надзоре) и муниципальном контроле в Российской Федерации»</a:t>
            </a:r>
            <a:endParaRPr lang="ru-RU" sz="8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ru-RU" sz="2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пункт 2</a:t>
            </a:r>
            <a:r>
              <a:rPr lang="ru-RU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 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разработка Федерального закона «Об </a:t>
            </a:r>
            <a:r>
              <a:rPr lang="ru-RU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обязательных требованиях 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в Российской Федерации»</a:t>
            </a:r>
            <a:r>
              <a:rPr lang="ru-RU" sz="1600" b="1" i="1" dirty="0">
                <a:solidFill>
                  <a:srgbClr val="C2E4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  <a:ea typeface="+mj-ea"/>
                <a:cs typeface="+mj-cs"/>
              </a:rPr>
              <a:t> определяющий</a:t>
            </a:r>
          </a:p>
          <a:p>
            <a:pPr marL="285750" indent="-285750" algn="just">
              <a:defRPr/>
            </a:pPr>
            <a:r>
              <a:rPr lang="ru-RU" sz="1600" dirty="0"/>
              <a:t>     </a:t>
            </a:r>
            <a:r>
              <a:rPr lang="ru-RU" sz="1800" dirty="0"/>
              <a:t>правовые и организационные основы установления и оценки применения </a:t>
            </a:r>
            <a:r>
              <a:rPr lang="ru-RU" sz="1800" b="1" dirty="0"/>
              <a:t>содержащихся в НПА РФ обязательных требований, оценка соблюдения которых осуществляется в рамках </a:t>
            </a:r>
            <a:r>
              <a:rPr lang="ru-RU" sz="1800" b="1" dirty="0">
                <a:solidFill>
                  <a:srgbClr val="800000"/>
                </a:solidFill>
              </a:rPr>
              <a:t>государственного контроля (надзора)</a:t>
            </a:r>
            <a:r>
              <a:rPr lang="ru-RU" sz="1800" dirty="0"/>
              <a:t>, муниципального контроля, привлечения к ответственности, предоставления государственных и муниципальных услуг, оценки соответствия продукции, иных форм оценок и экспертиз.</a:t>
            </a:r>
          </a:p>
          <a:p>
            <a:pPr marL="285750" indent="-285750" algn="just">
              <a:defRPr/>
            </a:pPr>
            <a:r>
              <a:rPr lang="ru-RU" sz="1800" b="1" dirty="0">
                <a:solidFill>
                  <a:srgbClr val="7030A0"/>
                </a:solidFill>
              </a:rPr>
              <a:t>     </a:t>
            </a:r>
            <a:r>
              <a:rPr lang="ru-RU" sz="1800" b="1" u="sng" dirty="0">
                <a:solidFill>
                  <a:srgbClr val="7030A0"/>
                </a:solidFill>
              </a:rPr>
              <a:t>Указывает, в том числе, что </a:t>
            </a:r>
          </a:p>
          <a:p>
            <a:pPr marL="285750" indent="-285750" algn="just">
              <a:defRPr/>
            </a:pPr>
            <a:r>
              <a:rPr lang="ru-RU" sz="1600" b="1" dirty="0"/>
              <a:t>     обязательные требования определенные федеральными законами устанавливаются нормативными правовыми актами Правительства Российской Федерации.</a:t>
            </a:r>
          </a:p>
          <a:p>
            <a:pPr marL="285750" indent="-285750" algn="just">
              <a:defRPr/>
            </a:pPr>
            <a:r>
              <a:rPr lang="ru-RU" sz="1600" dirty="0"/>
              <a:t>      Обязательные требования </a:t>
            </a:r>
            <a:r>
              <a:rPr lang="ru-RU" sz="1600" i="1" u="sng" dirty="0"/>
              <a:t>не распространяются </a:t>
            </a:r>
            <a:r>
              <a:rPr lang="ru-RU" sz="1600" dirty="0"/>
              <a:t>на требования, устанавливаемые в </a:t>
            </a:r>
            <a:r>
              <a:rPr lang="ru-RU" sz="1600" b="1" dirty="0"/>
              <a:t>сфере обороны</a:t>
            </a:r>
            <a:r>
              <a:rPr lang="ru-RU" sz="1600" dirty="0"/>
              <a:t>, государственного оборонного заказа, </a:t>
            </a:r>
            <a:r>
              <a:rPr lang="ru-RU" sz="1600" b="1" dirty="0"/>
              <a:t>государственной безопасности, гражданской обороны</a:t>
            </a:r>
            <a:r>
              <a:rPr lang="ru-RU" sz="1600" dirty="0"/>
              <a:t>, противодействия преступности, в сфере действия законодательства Российской Федерации о налогах и сборах и бюджетного законодательства Российской Федерации, </a:t>
            </a:r>
            <a:r>
              <a:rPr lang="ru-RU" sz="1600" b="1" dirty="0"/>
              <a:t>в области использования атомной энергии.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099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ctrTitle"/>
          </p:nvPr>
        </p:nvSpPr>
        <p:spPr>
          <a:xfrm>
            <a:off x="238125" y="1046163"/>
            <a:ext cx="8510588" cy="890587"/>
          </a:xfrm>
        </p:spPr>
        <p:txBody>
          <a:bodyPr/>
          <a:lstStyle/>
          <a:p>
            <a:br>
              <a:rPr lang="ru-RU" sz="2400" dirty="0"/>
            </a:br>
            <a:endParaRPr lang="ru-RU" sz="2400" b="1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8125" y="1231392"/>
            <a:ext cx="8712588" cy="5549797"/>
          </a:xfrm>
          <a:noFill/>
        </p:spPr>
        <p:txBody>
          <a:bodyPr/>
          <a:lstStyle/>
          <a:p>
            <a:pPr marL="285750" indent="-285750" algn="just">
              <a:defRPr/>
            </a:pPr>
            <a:r>
              <a:rPr lang="ru-RU" sz="1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пункт 3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 разработка Федеральных законов (внесение изменений) в целях систематизации обязательных требований</a:t>
            </a:r>
          </a:p>
          <a:p>
            <a:pPr marL="285750" indent="-285750">
              <a:defRPr/>
            </a:pPr>
            <a:r>
              <a:rPr lang="ru-RU" sz="16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Изменения, предусматривающие разработку единого Перечня измерений, объединяющий перечни измерений ФОИВ в соответствии с частью 5 ст.5.</a:t>
            </a:r>
          </a:p>
          <a:p>
            <a:pPr marL="285750" indent="-285750" algn="just">
              <a:defRPr/>
            </a:pPr>
            <a:endParaRPr lang="ru-RU" sz="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marL="285750" indent="-285750" algn="just">
              <a:defRPr/>
            </a:pPr>
            <a:r>
              <a:rPr lang="ru-RU" sz="1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пункт 4</a:t>
            </a:r>
            <a:r>
              <a:rPr lang="ru-RU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  разработка постановлений Правительства РФ, ведомственных актов в соответствии с пунктом 3 </a:t>
            </a:r>
          </a:p>
          <a:p>
            <a:pPr marL="285750" indent="-285750">
              <a:defRPr/>
            </a:pPr>
            <a:r>
              <a:rPr lang="ru-RU" sz="16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Единый Перечень измерений планируется утвердить постановлением Правительства РФ.</a:t>
            </a:r>
          </a:p>
          <a:p>
            <a:pPr marL="285750" indent="-285750">
              <a:defRPr/>
            </a:pPr>
            <a:endParaRPr lang="ru-RU" sz="2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defRPr/>
            </a:pPr>
            <a:r>
              <a:rPr lang="ru-RU" sz="2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Согласование осуществляется </a:t>
            </a:r>
            <a:r>
              <a:rPr lang="ru-RU" sz="20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19 </a:t>
            </a:r>
            <a:r>
              <a:rPr lang="ru-RU" sz="2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ФОИВ.</a:t>
            </a:r>
          </a:p>
          <a:p>
            <a:pPr marL="285750" indent="-285750">
              <a:defRPr/>
            </a:pPr>
            <a:r>
              <a:rPr lang="ru-RU" sz="20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 внесения в Правительство РФ проекта ФЗ – апрель 2020 г.</a:t>
            </a:r>
          </a:p>
          <a:p>
            <a:pPr marL="285750" indent="-285750" algn="just">
              <a:defRPr/>
            </a:pPr>
            <a:endParaRPr lang="ru-RU" sz="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marL="285750" indent="-285750" algn="just">
              <a:defRPr/>
            </a:pPr>
            <a:endParaRPr lang="ru-RU" sz="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marL="285750" indent="-285750">
              <a:defRPr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План мероприятий по реализации Стратегии по обеспечению единства измерений в РФ до 2025 г, утвержденным распоряжением Правительства РФ от 9 ноября 2017 г. № 2478-р</a:t>
            </a:r>
          </a:p>
          <a:p>
            <a:pPr marL="285750" indent="-285750">
              <a:defRPr/>
            </a:pPr>
            <a:r>
              <a:rPr lang="ru-RU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П.5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  </a:t>
            </a:r>
            <a:r>
              <a:rPr lang="ru-RU" sz="1800" b="1" dirty="0">
                <a:solidFill>
                  <a:srgbClr val="CC6600"/>
                </a:solidFill>
                <a:latin typeface="Franklin Gothic Demi" panose="020B0703020102020204" pitchFamily="34" charset="0"/>
              </a:rPr>
              <a:t>Разработка предложений по внесению изменений в 102-ФЗ </a:t>
            </a:r>
          </a:p>
          <a:p>
            <a:pPr marL="285750" indent="-285750">
              <a:defRPr/>
            </a:pPr>
            <a:r>
              <a:rPr lang="ru-RU" sz="1800" b="1" dirty="0">
                <a:solidFill>
                  <a:srgbClr val="CC6600"/>
                </a:solidFill>
                <a:latin typeface="Franklin Gothic Demi" panose="020B0703020102020204" pitchFamily="34" charset="0"/>
              </a:rPr>
              <a:t>«Об обеспечении единства измерений» </a:t>
            </a:r>
            <a:r>
              <a:rPr lang="ru-RU" sz="1800" b="1" i="1" dirty="0">
                <a:latin typeface="Franklin Gothic Demi" panose="020B0703020102020204" pitchFamily="34" charset="0"/>
              </a:rPr>
              <a:t>(доклад в Правительство РФ). </a:t>
            </a:r>
          </a:p>
          <a:p>
            <a:pPr marL="285750" indent="-285750">
              <a:defRPr/>
            </a:pPr>
            <a:r>
              <a:rPr lang="ru-RU" sz="1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rPr>
              <a:t>Срок – июль 2020 г.</a:t>
            </a:r>
          </a:p>
          <a:p>
            <a:pPr marL="285750" indent="-285750" algn="just">
              <a:defRPr/>
            </a:pPr>
            <a:endParaRPr lang="ru-RU" sz="16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marL="285750" indent="-285750" algn="just">
              <a:defRPr/>
            </a:pPr>
            <a:endParaRPr lang="ru-RU" sz="1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endParaRPr lang="ru-RU" sz="2000" b="1" i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  <a:ea typeface="+mj-ea"/>
              <a:cs typeface="+mj-cs"/>
            </a:endParaRP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19532" y="6491994"/>
            <a:ext cx="487359" cy="20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1486" y="107949"/>
            <a:ext cx="7062742" cy="964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7237" tIns="43620" rIns="87237" bIns="43620" anchor="ctr"/>
          <a:lstStyle/>
          <a:p>
            <a:pPr algn="just" defTabSz="871538" eaLnBrk="1" hangingPunct="1">
              <a:defRPr/>
            </a:pP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 defTabSz="871538"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Реализация Плана мероприятий </a:t>
            </a:r>
          </a:p>
          <a:p>
            <a:pPr algn="ctr" defTabSz="871538" eaLnBrk="1" hangingPunct="1"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 «регуляторной гильотине»</a:t>
            </a:r>
            <a:endParaRPr lang="ru-RU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871538" eaLnBrk="1" hangingPunct="1">
              <a:defRPr/>
            </a:pP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Рисунок 2" descr="cid:image001.png@01D0ACD6.D52588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chemeClr val="bg1">
                <a:alpha val="96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2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 flipV="1">
            <a:off x="0" y="685800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8" tIns="43640" rIns="87278" bIns="43640" anchor="ctr"/>
          <a:lstStyle/>
          <a:p>
            <a:pPr algn="ctr" defTabSz="871538" eaLnBrk="1" hangingPunct="1">
              <a:defRPr/>
            </a:pPr>
            <a:endParaRPr lang="ru-RU" sz="1700" b="1" dirty="0">
              <a:solidFill>
                <a:srgbClr val="7C1A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ctr" defTabSz="871538" eaLnBrk="1" hangingPunct="1">
              <a:defRPr/>
            </a:pPr>
            <a:endParaRPr lang="ru-RU" sz="1700" b="1" dirty="0">
              <a:solidFill>
                <a:srgbClr val="8A0F0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008063" y="2420938"/>
            <a:ext cx="7345362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37" tIns="43620" rIns="87237" bIns="43620" anchor="ctr"/>
          <a:lstStyle>
            <a:lvl1pPr defTabSz="871538">
              <a:spcBef>
                <a:spcPct val="20000"/>
              </a:spcBef>
              <a:buChar char="•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71538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71538">
              <a:spcBef>
                <a:spcPct val="20000"/>
              </a:spcBef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71538">
              <a:spcBef>
                <a:spcPct val="20000"/>
              </a:spcBef>
              <a:buChar char="–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71538">
              <a:spcBef>
                <a:spcPct val="20000"/>
              </a:spcBef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71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800" b="1">
              <a:solidFill>
                <a:srgbClr val="666699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2800" b="1">
              <a:solidFill>
                <a:srgbClr val="666699"/>
              </a:solidFill>
            </a:endParaRPr>
          </a:p>
        </p:txBody>
      </p:sp>
      <p:sp>
        <p:nvSpPr>
          <p:cNvPr id="28678" name="Прямоугольник 6"/>
          <p:cNvSpPr>
            <a:spLocks noChangeArrowheads="1"/>
          </p:cNvSpPr>
          <p:nvPr/>
        </p:nvSpPr>
        <p:spPr bwMode="auto">
          <a:xfrm>
            <a:off x="191294" y="1268213"/>
            <a:ext cx="89789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+mj-cs"/>
              </a:rPr>
              <a:t>Спасибо  за  внимание!</a:t>
            </a:r>
          </a:p>
          <a:p>
            <a:pPr algn="ctr" eaLnBrk="1" hangingPunct="1">
              <a:defRPr/>
            </a:pPr>
            <a:endParaRPr lang="ru-RU" sz="3200" b="1" dirty="0">
              <a:solidFill>
                <a:srgbClr val="FF0066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900" b="1" i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ru-RU" sz="20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ea typeface="+mj-ea"/>
                <a:cs typeface="+mj-cs"/>
              </a:rPr>
              <a:t>начальник отдела обеспечения единства измерений</a:t>
            </a:r>
          </a:p>
        </p:txBody>
      </p:sp>
      <p:sp>
        <p:nvSpPr>
          <p:cNvPr id="43018" name="Прямоугольник 1"/>
          <p:cNvSpPr>
            <a:spLocks noChangeArrowheads="1"/>
          </p:cNvSpPr>
          <p:nvPr/>
        </p:nvSpPr>
        <p:spPr bwMode="auto">
          <a:xfrm>
            <a:off x="1879438" y="3734651"/>
            <a:ext cx="571373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sz="2800" b="1" i="1" dirty="0">
              <a:solidFill>
                <a:srgbClr val="6D57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/>
            <a:endParaRPr lang="ru-RU" sz="2800" b="1" i="1" dirty="0">
              <a:solidFill>
                <a:srgbClr val="6D57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itchFamily="34" charset="0"/>
              <a:ea typeface="+mj-ea"/>
              <a:cs typeface="+mj-cs"/>
            </a:endParaRPr>
          </a:p>
          <a:p>
            <a:pPr algn="ctr" eaLnBrk="1" hangingPunct="1"/>
            <a:r>
              <a:rPr lang="ru-RU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  <a:ea typeface="+mj-ea"/>
                <a:cs typeface="+mj-cs"/>
              </a:rPr>
              <a:t>Летуновский Михаил Валерьевич</a:t>
            </a:r>
          </a:p>
        </p:txBody>
      </p:sp>
      <p:pic>
        <p:nvPicPr>
          <p:cNvPr id="7" name="Рисунок 2" descr="cid:image001.png@01D0ACD6.D525889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35" y="182881"/>
            <a:ext cx="1499616" cy="285119"/>
          </a:xfrm>
          <a:prstGeom prst="rect">
            <a:avLst/>
          </a:prstGeom>
          <a:noFill/>
          <a:ln>
            <a:noFill/>
          </a:ln>
          <a:effectLst>
            <a:glow rad="101600">
              <a:srgbClr val="FFFFFF">
                <a:alpha val="96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851203"/>
      </p:ext>
    </p:extLst>
  </p:cSld>
  <p:clrMapOvr>
    <a:masterClrMapping/>
  </p:clrMapOvr>
</p:sld>
</file>

<file path=ppt/theme/theme1.xml><?xml version="1.0" encoding="utf-8"?>
<a:theme xmlns:a="http://schemas.openxmlformats.org/drawingml/2006/main" name="5_Тема1">
  <a:themeElements>
    <a:clrScheme name="4_Тема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Тема1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Тема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27099</TotalTime>
  <Words>359</Words>
  <Application>Microsoft Office PowerPoint</Application>
  <PresentationFormat>Экран (4:3)</PresentationFormat>
  <Paragraphs>84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Franklin Gothic Demi</vt:lpstr>
      <vt:lpstr>Times New Roman</vt:lpstr>
      <vt:lpstr>Wingdings</vt:lpstr>
      <vt:lpstr>5_Тема1</vt:lpstr>
      <vt:lpstr>Презентация PowerPoint</vt:lpstr>
      <vt:lpstr>Презентация PowerPoint</vt:lpstr>
      <vt:lpstr> </vt:lpstr>
      <vt:lpstr>Презентация PowerPoint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vchugunova001</dc:creator>
  <cp:lastModifiedBy>Professional</cp:lastModifiedBy>
  <cp:revision>2314</cp:revision>
  <cp:lastPrinted>2017-03-15T15:43:29Z</cp:lastPrinted>
  <dcterms:created xsi:type="dcterms:W3CDTF">2009-04-20T20:12:38Z</dcterms:created>
  <dcterms:modified xsi:type="dcterms:W3CDTF">2020-02-28T04:06:07Z</dcterms:modified>
</cp:coreProperties>
</file>