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2" r:id="rId2"/>
    <p:sldId id="277" r:id="rId3"/>
    <p:sldId id="278" r:id="rId4"/>
    <p:sldId id="279" r:id="rId5"/>
    <p:sldId id="280" r:id="rId6"/>
    <p:sldId id="299" r:id="rId7"/>
    <p:sldId id="289" r:id="rId8"/>
    <p:sldId id="291" r:id="rId9"/>
    <p:sldId id="269" r:id="rId10"/>
    <p:sldId id="257" r:id="rId11"/>
    <p:sldId id="288" r:id="rId12"/>
    <p:sldId id="266" r:id="rId13"/>
    <p:sldId id="283" r:id="rId14"/>
    <p:sldId id="258" r:id="rId15"/>
    <p:sldId id="284" r:id="rId16"/>
    <p:sldId id="301" r:id="rId17"/>
    <p:sldId id="267" r:id="rId18"/>
    <p:sldId id="276" r:id="rId19"/>
    <p:sldId id="268" r:id="rId20"/>
    <p:sldId id="286" r:id="rId21"/>
    <p:sldId id="302" r:id="rId22"/>
    <p:sldId id="290" r:id="rId23"/>
    <p:sldId id="298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DBF"/>
    <a:srgbClr val="F4FFB3"/>
    <a:srgbClr val="F7FEE2"/>
    <a:srgbClr val="F9FEE6"/>
    <a:srgbClr val="F0F6BC"/>
    <a:srgbClr val="99FF99"/>
    <a:srgbClr val="99FFCC"/>
    <a:srgbClr val="CCFFFF"/>
    <a:srgbClr val="CCFF33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31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D780E-3E1D-4E9C-9672-10EB1CCE7E82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4F780-D548-4049-A704-690C8335B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53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Изданы учебные пособия по </a:t>
            </a:r>
            <a:r>
              <a:rPr lang="ru-RU" dirty="0" err="1" smtClean="0"/>
              <a:t>Еврокодам</a:t>
            </a:r>
            <a:r>
              <a:rPr lang="ru-RU" dirty="0" smtClean="0"/>
              <a:t> и уже проводит обучение студентов и переквалификацию специалистов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D17D511-61F8-4B38-85A6-9B90C216AF9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389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989FC61-9C21-4FAB-B8FA-325F51D8757E}" type="slidenum">
              <a:rPr lang="ru-RU" smtClean="0">
                <a:ea typeface="Microsoft YaHei" pitchFamily="34" charset="-122"/>
              </a:rPr>
              <a:pPr/>
              <a:t>24</a:t>
            </a:fld>
            <a:endParaRPr lang="ru-RU" smtClean="0">
              <a:ea typeface="Microsoft YaHei" pitchFamily="34" charset="-122"/>
            </a:endParaRPr>
          </a:p>
        </p:txBody>
      </p:sp>
      <p:sp>
        <p:nvSpPr>
          <p:cNvPr id="284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solidFill>
            <a:srgbClr val="FFFFFF"/>
          </a:solidFill>
          <a:ln/>
        </p:spPr>
      </p:sp>
      <p:sp>
        <p:nvSpPr>
          <p:cNvPr id="284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641" y="4343840"/>
            <a:ext cx="5488322" cy="411567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032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../Hyperlink%202.ppt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eive.by.ru/rossiia/flag.GIF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2331690"/>
          </a:xfr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>
                <a:latin typeface="+mn-lt"/>
              </a:rPr>
              <a:t>Могут ли ЕВРОКОДЫ </a:t>
            </a:r>
            <a:r>
              <a:rPr lang="ru-RU" sz="3600" b="1" dirty="0" smtClean="0">
                <a:latin typeface="+mn-lt"/>
              </a:rPr>
              <a:t>стать альтернативой национальным </a:t>
            </a:r>
            <a:r>
              <a:rPr lang="ru-RU" sz="3600" b="1" dirty="0" smtClean="0">
                <a:latin typeface="+mn-lt"/>
              </a:rPr>
              <a:t>стандартам</a:t>
            </a:r>
            <a:r>
              <a:rPr lang="en-US" sz="3600" b="1" dirty="0" smtClean="0">
                <a:latin typeface="+mn-lt"/>
              </a:rPr>
              <a:t> (</a:t>
            </a:r>
            <a:r>
              <a:rPr lang="ru-RU" sz="3600" b="1" dirty="0" smtClean="0">
                <a:latin typeface="+mn-lt"/>
              </a:rPr>
              <a:t>сводам правил</a:t>
            </a:r>
            <a:r>
              <a:rPr lang="en-US" sz="3600" b="1" dirty="0" smtClean="0">
                <a:latin typeface="+mn-lt"/>
              </a:rPr>
              <a:t>)</a:t>
            </a:r>
            <a:endParaRPr lang="ru-RU" sz="3600" b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4581128"/>
            <a:ext cx="6264696" cy="1512168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Баринова Лариса Степановна –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заместитель председателя  ТПП РФ по предпринимательству в сфере строительства, председатель ТК 400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908175" y="908050"/>
            <a:ext cx="5543550" cy="5400675"/>
          </a:xfrm>
          <a:prstGeom prst="ellipse">
            <a:avLst/>
          </a:prstGeom>
          <a:solidFill>
            <a:schemeClr val="bg1"/>
          </a:solidFill>
          <a:ln w="60325">
            <a:solidFill>
              <a:srgbClr val="FF0000">
                <a:alpha val="48000"/>
              </a:srgb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179388" y="0"/>
            <a:ext cx="6408737" cy="83661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2400" b="1" kern="0" dirty="0">
                <a:latin typeface="Times New Roman" pitchFamily="18" charset="0"/>
                <a:ea typeface="+mj-ea"/>
                <a:cs typeface="Times New Roman" pitchFamily="18" charset="0"/>
              </a:rPr>
              <a:t>Этапы строительной деятельности, как объекты технического регулирования</a:t>
            </a:r>
            <a:br>
              <a:rPr lang="ru-RU" sz="2400" b="1" kern="0" dirty="0"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400" b="1" kern="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5148263" y="1916113"/>
            <a:ext cx="2808287" cy="720725"/>
          </a:xfrm>
          <a:prstGeom prst="roundRect">
            <a:avLst>
              <a:gd name="adj" fmla="val 16667"/>
            </a:avLst>
          </a:prstGeom>
          <a:solidFill>
            <a:srgbClr val="92D050">
              <a:alpha val="50000"/>
            </a:srgb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1" algn="just">
              <a:spcAft>
                <a:spcPts val="1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Проектирование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2987675" y="2349500"/>
            <a:ext cx="2663825" cy="1727200"/>
          </a:xfrm>
          <a:prstGeom prst="roundRect">
            <a:avLst>
              <a:gd name="adj" fmla="val 16667"/>
            </a:avLst>
          </a:prstGeom>
          <a:solidFill>
            <a:srgbClr val="92D050">
              <a:alpha val="48000"/>
            </a:srgb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1" algn="ctr">
              <a:spcAft>
                <a:spcPts val="1000"/>
              </a:spcAft>
              <a:defRPr/>
            </a:pPr>
            <a:endParaRPr lang="ru-RU" sz="2000" dirty="0"/>
          </a:p>
          <a:p>
            <a:pPr lvl="1" algn="ctr">
              <a:spcAft>
                <a:spcPts val="1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Строительный контроль и надзор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187450" y="3860800"/>
            <a:ext cx="2592388" cy="936625"/>
          </a:xfrm>
          <a:prstGeom prst="roundRect">
            <a:avLst>
              <a:gd name="adj" fmla="val 16667"/>
            </a:avLst>
          </a:prstGeom>
          <a:solidFill>
            <a:srgbClr val="92D050">
              <a:alpha val="49000"/>
            </a:srgb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1" algn="just">
              <a:spcAft>
                <a:spcPts val="1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Эксплуатация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5219700" y="3860800"/>
            <a:ext cx="2808288" cy="1223963"/>
          </a:xfrm>
          <a:prstGeom prst="roundRect">
            <a:avLst>
              <a:gd name="adj" fmla="val 16667"/>
            </a:avLst>
          </a:prstGeom>
          <a:solidFill>
            <a:srgbClr val="92D050">
              <a:alpha val="49000"/>
            </a:srgb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1" algn="just">
              <a:spcAft>
                <a:spcPts val="1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Строительство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258888" y="1916113"/>
            <a:ext cx="2520950" cy="576262"/>
          </a:xfrm>
          <a:prstGeom prst="roundRect">
            <a:avLst>
              <a:gd name="adj" fmla="val 16667"/>
            </a:avLst>
          </a:prstGeom>
          <a:solidFill>
            <a:srgbClr val="92D050">
              <a:alpha val="49000"/>
            </a:srgb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1" algn="just">
              <a:spcAft>
                <a:spcPts val="1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Планирование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51050" y="5589588"/>
            <a:ext cx="2089150" cy="6477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/>
              <a:t>Жизненный цикл строительного объекта</a:t>
            </a:r>
          </a:p>
        </p:txBody>
      </p:sp>
      <p:sp>
        <p:nvSpPr>
          <p:cNvPr id="10" name="32-конечная звезда 9"/>
          <p:cNvSpPr/>
          <p:nvPr/>
        </p:nvSpPr>
        <p:spPr>
          <a:xfrm>
            <a:off x="1042988" y="1341438"/>
            <a:ext cx="792162" cy="792162"/>
          </a:xfrm>
          <a:prstGeom prst="star32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32-конечная звезда 10"/>
          <p:cNvSpPr/>
          <p:nvPr/>
        </p:nvSpPr>
        <p:spPr>
          <a:xfrm>
            <a:off x="7380288" y="2565400"/>
            <a:ext cx="792162" cy="792163"/>
          </a:xfrm>
          <a:prstGeom prst="star32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32-конечная звезда 11"/>
          <p:cNvSpPr/>
          <p:nvPr/>
        </p:nvSpPr>
        <p:spPr>
          <a:xfrm>
            <a:off x="4067175" y="2205038"/>
            <a:ext cx="792163" cy="792162"/>
          </a:xfrm>
          <a:prstGeom prst="star32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32-конечная звезда 12"/>
          <p:cNvSpPr/>
          <p:nvPr/>
        </p:nvSpPr>
        <p:spPr>
          <a:xfrm>
            <a:off x="900113" y="3357563"/>
            <a:ext cx="792162" cy="792162"/>
          </a:xfrm>
          <a:prstGeom prst="star32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32-конечная звезда 13"/>
          <p:cNvSpPr/>
          <p:nvPr/>
        </p:nvSpPr>
        <p:spPr>
          <a:xfrm>
            <a:off x="7524750" y="4941888"/>
            <a:ext cx="792163" cy="792162"/>
          </a:xfrm>
          <a:prstGeom prst="star32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148263" y="2276475"/>
            <a:ext cx="2808287" cy="360363"/>
          </a:xfrm>
          <a:prstGeom prst="roundRect">
            <a:avLst/>
          </a:prstGeom>
          <a:solidFill>
            <a:srgbClr val="FF0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Блок-схема: несколько документов 15"/>
          <p:cNvSpPr/>
          <p:nvPr/>
        </p:nvSpPr>
        <p:spPr>
          <a:xfrm>
            <a:off x="6732588" y="549275"/>
            <a:ext cx="2232025" cy="1143000"/>
          </a:xfrm>
          <a:prstGeom prst="flowChartMultidocument">
            <a:avLst/>
          </a:prstGeom>
          <a:solidFill>
            <a:srgbClr val="FF0000">
              <a:alpha val="23000"/>
            </a:srgb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err="1">
                <a:solidFill>
                  <a:schemeClr val="tx1"/>
                </a:solidFill>
              </a:rPr>
              <a:t>Еврокоды</a:t>
            </a:r>
            <a:endParaRPr lang="ru-RU" sz="14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EN 1990 – EN 1999</a:t>
            </a:r>
            <a:endParaRPr lang="ru-RU" sz="14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rot="10800000" flipV="1">
            <a:off x="7956550" y="2420938"/>
            <a:ext cx="503238" cy="34925"/>
          </a:xfrm>
          <a:prstGeom prst="straightConnector1">
            <a:avLst/>
          </a:prstGeom>
          <a:ln w="38100">
            <a:solidFill>
              <a:srgbClr val="7E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8027988" y="1989138"/>
            <a:ext cx="863600" cy="0"/>
          </a:xfrm>
          <a:prstGeom prst="line">
            <a:avLst/>
          </a:prstGeom>
          <a:ln w="38100">
            <a:solidFill>
              <a:srgbClr val="7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179388" y="1484313"/>
            <a:ext cx="2592387" cy="5257800"/>
          </a:xfrm>
          <a:prstGeom prst="flowChartAlternateProcess">
            <a:avLst/>
          </a:prstGeom>
          <a:solidFill>
            <a:srgbClr val="FFC000">
              <a:alpha val="18000"/>
            </a:srgbClr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Регламент ЕС № 305/2011</a:t>
            </a:r>
            <a:endParaRPr lang="en-US" sz="1200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</a:rPr>
              <a:t>(</a:t>
            </a:r>
            <a:r>
              <a:rPr lang="ru-RU" sz="1200" b="1" dirty="0">
                <a:solidFill>
                  <a:schemeClr val="tx1"/>
                </a:solidFill>
              </a:rPr>
              <a:t>взамен Директивы </a:t>
            </a:r>
            <a:r>
              <a:rPr lang="en-US" sz="1200" b="1" dirty="0">
                <a:solidFill>
                  <a:schemeClr val="tx1"/>
                </a:solidFill>
              </a:rPr>
              <a:t>89/106/TTC)</a:t>
            </a:r>
            <a:endParaRPr lang="ru-RU" sz="1200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u="sng" dirty="0">
                <a:solidFill>
                  <a:schemeClr val="tx1"/>
                </a:solidFill>
              </a:rPr>
              <a:t>Базовые требования: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571500" y="-73025"/>
            <a:ext cx="79295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SzPct val="90000"/>
              <a:buFont typeface="Wingdings" pitchFamily="2" charset="2"/>
              <a:buChar char="n"/>
              <a:defRPr sz="2800">
                <a:solidFill>
                  <a:srgbClr val="0000CC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CC99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Обеспечение доказательной базы Регламента ЕС </a:t>
            </a:r>
            <a:r>
              <a:rPr lang="en-US" altLang="ru-RU" sz="2400" b="1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CPR </a:t>
            </a: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 ТР «О безопасности зданий и сооружений»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0825" y="2492375"/>
            <a:ext cx="2449513" cy="461963"/>
          </a:xfrm>
          <a:prstGeom prst="rect">
            <a:avLst/>
          </a:prstGeom>
          <a:solidFill>
            <a:srgbClr val="FF0000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  <a:cs typeface="+mn-cs"/>
              </a:rPr>
              <a:t>1. </a:t>
            </a:r>
            <a:r>
              <a:rPr lang="ru-RU" sz="1200" dirty="0">
                <a:latin typeface="+mn-lt"/>
                <a:cs typeface="+mn-cs"/>
              </a:rPr>
              <a:t>Механическая прочность и устойчивость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>
            <a:off x="2771800" y="2708920"/>
            <a:ext cx="1009700" cy="1588"/>
          </a:xfrm>
          <a:prstGeom prst="straightConnector1">
            <a:avLst/>
          </a:prstGeom>
          <a:ln w="22225" cmpd="dbl">
            <a:solidFill>
              <a:schemeClr val="tx1"/>
            </a:solidFill>
            <a:bevel/>
            <a:tailEnd type="arrow"/>
          </a:ln>
          <a:effectLst>
            <a:innerShdw blurRad="63500" dist="50800" dir="18900000">
              <a:schemeClr val="tx1">
                <a:alpha val="50000"/>
              </a:scheme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3779912" y="1988840"/>
            <a:ext cx="1588" cy="2606974"/>
          </a:xfrm>
          <a:prstGeom prst="straightConnector1">
            <a:avLst/>
          </a:prstGeom>
          <a:ln w="22225" cmpd="dbl">
            <a:solidFill>
              <a:schemeClr val="tx1"/>
            </a:solidFill>
            <a:bevel/>
            <a:tailEnd type="none"/>
          </a:ln>
          <a:effectLst>
            <a:innerShdw blurRad="63500" dist="50800" dir="18900000">
              <a:schemeClr val="tx1">
                <a:alpha val="50000"/>
              </a:scheme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Блок-схема: несколько документов 6"/>
          <p:cNvSpPr/>
          <p:nvPr/>
        </p:nvSpPr>
        <p:spPr>
          <a:xfrm>
            <a:off x="3203575" y="836613"/>
            <a:ext cx="2232025" cy="1143000"/>
          </a:xfrm>
          <a:prstGeom prst="flowChartMultidocument">
            <a:avLst/>
          </a:prstGeom>
          <a:solidFill>
            <a:srgbClr val="FF0000">
              <a:alpha val="23000"/>
            </a:srgb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chemeClr val="tx1"/>
                </a:solidFill>
              </a:rPr>
              <a:t>Еврокоды</a:t>
            </a:r>
            <a:endParaRPr lang="ru-RU" sz="1400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</a:rPr>
              <a:t>EN 1990 – EN 1999</a:t>
            </a:r>
            <a:endParaRPr lang="ru-RU" sz="1400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Блок-схема: несколько документов 7"/>
          <p:cNvSpPr/>
          <p:nvPr/>
        </p:nvSpPr>
        <p:spPr>
          <a:xfrm>
            <a:off x="4356100" y="4864100"/>
            <a:ext cx="1079500" cy="1373188"/>
          </a:xfrm>
          <a:prstGeom prst="flowChartMultidocument">
            <a:avLst/>
          </a:prstGeom>
          <a:solidFill>
            <a:srgbClr val="00B0F0">
              <a:alpha val="18000"/>
            </a:srgb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chemeClr val="tx1"/>
                </a:solidFill>
              </a:rPr>
              <a:t> </a:t>
            </a:r>
            <a:r>
              <a:rPr lang="ru-RU" sz="1600" b="1" kern="0" dirty="0" err="1">
                <a:solidFill>
                  <a:schemeClr val="tx1"/>
                </a:solidFill>
              </a:rPr>
              <a:t>СНиПы</a:t>
            </a:r>
            <a:r>
              <a:rPr lang="ru-RU" sz="1600" b="1" kern="0" dirty="0">
                <a:solidFill>
                  <a:schemeClr val="tx1"/>
                </a:solidFill>
              </a:rPr>
              <a:t> </a:t>
            </a:r>
            <a:r>
              <a:rPr lang="ru-RU" sz="1600" b="1" kern="0" dirty="0" err="1">
                <a:solidFill>
                  <a:schemeClr val="tx1"/>
                </a:solidFill>
              </a:rPr>
              <a:t>ГОСТы</a:t>
            </a:r>
            <a:endParaRPr lang="ru-RU" sz="1600" b="1" i="1" kern="0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572000" y="1988840"/>
            <a:ext cx="1368152" cy="1588"/>
          </a:xfrm>
          <a:prstGeom prst="straightConnector1">
            <a:avLst/>
          </a:prstGeom>
          <a:ln w="22225" cmpd="dbl">
            <a:solidFill>
              <a:schemeClr val="tx1"/>
            </a:solidFill>
            <a:prstDash val="sysDash"/>
            <a:bevel/>
            <a:tailEnd type="arrow"/>
          </a:ln>
          <a:effectLst>
            <a:innerShdw blurRad="63500" dist="50800" dir="18900000">
              <a:schemeClr val="tx1">
                <a:alpha val="50000"/>
              </a:scheme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50825" y="3167063"/>
            <a:ext cx="2376488" cy="461962"/>
          </a:xfrm>
          <a:prstGeom prst="rect">
            <a:avLst/>
          </a:prstGeom>
          <a:solidFill>
            <a:srgbClr val="FF7C80">
              <a:alpha val="47842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  <a:cs typeface="+mn-cs"/>
              </a:rPr>
              <a:t>2. </a:t>
            </a:r>
            <a:r>
              <a:rPr lang="ru-RU" sz="1200" dirty="0">
                <a:latin typeface="+mn-lt"/>
                <a:cs typeface="+mn-cs"/>
              </a:rPr>
              <a:t>Безопасность в случае пожара</a:t>
            </a:r>
          </a:p>
        </p:txBody>
      </p:sp>
      <p:sp>
        <p:nvSpPr>
          <p:cNvPr id="27659" name="Rectangle 2"/>
          <p:cNvSpPr>
            <a:spLocks noChangeArrowheads="1"/>
          </p:cNvSpPr>
          <p:nvPr/>
        </p:nvSpPr>
        <p:spPr bwMode="auto">
          <a:xfrm>
            <a:off x="250825" y="3716338"/>
            <a:ext cx="2376488" cy="461962"/>
          </a:xfrm>
          <a:prstGeom prst="rect">
            <a:avLst/>
          </a:prstGeom>
          <a:solidFill>
            <a:srgbClr val="92D050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SzPct val="90000"/>
              <a:buFont typeface="Wingdings" pitchFamily="2" charset="2"/>
              <a:buChar char="n"/>
              <a:defRPr sz="2800">
                <a:solidFill>
                  <a:srgbClr val="0000CC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CC99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>
                <a:solidFill>
                  <a:schemeClr val="tx1"/>
                </a:solidFill>
                <a:latin typeface="Calibri" pitchFamily="34" charset="0"/>
              </a:rPr>
              <a:t>3. </a:t>
            </a:r>
            <a:r>
              <a:rPr lang="ru-RU" altLang="ru-RU" sz="1200">
                <a:solidFill>
                  <a:schemeClr val="tx1"/>
                </a:solidFill>
                <a:latin typeface="Calibri" pitchFamily="34" charset="0"/>
              </a:rPr>
              <a:t>Гигиена, здоровье и окружающая среда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50825" y="4416425"/>
            <a:ext cx="2376488" cy="461963"/>
          </a:xfrm>
          <a:prstGeom prst="rect">
            <a:avLst/>
          </a:prstGeom>
          <a:solidFill>
            <a:srgbClr val="FF7C80">
              <a:alpha val="47058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  <a:cs typeface="+mn-cs"/>
              </a:rPr>
              <a:t>4. </a:t>
            </a:r>
            <a:r>
              <a:rPr lang="ru-RU" sz="1200" dirty="0">
                <a:latin typeface="+mn-lt"/>
                <a:cs typeface="+mn-cs"/>
              </a:rPr>
              <a:t>Эксплуатационная безопасность</a:t>
            </a:r>
          </a:p>
        </p:txBody>
      </p:sp>
      <p:sp>
        <p:nvSpPr>
          <p:cNvPr id="27661" name="Rectangle 2"/>
          <p:cNvSpPr>
            <a:spLocks noChangeArrowheads="1"/>
          </p:cNvSpPr>
          <p:nvPr/>
        </p:nvSpPr>
        <p:spPr bwMode="auto">
          <a:xfrm>
            <a:off x="250825" y="4941888"/>
            <a:ext cx="2409825" cy="276225"/>
          </a:xfrm>
          <a:prstGeom prst="rect">
            <a:avLst/>
          </a:prstGeom>
          <a:solidFill>
            <a:srgbClr val="92D050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SzPct val="90000"/>
              <a:buFont typeface="Wingdings" pitchFamily="2" charset="2"/>
              <a:buChar char="n"/>
              <a:defRPr sz="2800">
                <a:solidFill>
                  <a:srgbClr val="0000CC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CC99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>
                <a:solidFill>
                  <a:schemeClr val="tx1"/>
                </a:solidFill>
                <a:latin typeface="Calibri" pitchFamily="34" charset="0"/>
              </a:rPr>
              <a:t>5. </a:t>
            </a:r>
            <a:r>
              <a:rPr lang="ru-RU" altLang="ru-RU" sz="1200">
                <a:solidFill>
                  <a:schemeClr val="tx1"/>
                </a:solidFill>
                <a:latin typeface="Calibri" pitchFamily="34" charset="0"/>
              </a:rPr>
              <a:t>Защита от шума</a:t>
            </a:r>
          </a:p>
        </p:txBody>
      </p:sp>
      <p:sp>
        <p:nvSpPr>
          <p:cNvPr id="27662" name="Rectangle 2"/>
          <p:cNvSpPr>
            <a:spLocks noChangeArrowheads="1"/>
          </p:cNvSpPr>
          <p:nvPr/>
        </p:nvSpPr>
        <p:spPr bwMode="auto">
          <a:xfrm>
            <a:off x="250825" y="5300663"/>
            <a:ext cx="2376488" cy="461962"/>
          </a:xfrm>
          <a:prstGeom prst="rect">
            <a:avLst/>
          </a:prstGeom>
          <a:solidFill>
            <a:srgbClr val="92D050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SzPct val="90000"/>
              <a:buFont typeface="Wingdings" pitchFamily="2" charset="2"/>
              <a:buChar char="n"/>
              <a:defRPr sz="2800">
                <a:solidFill>
                  <a:srgbClr val="0000CC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CC99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>
                <a:solidFill>
                  <a:schemeClr val="tx1"/>
                </a:solidFill>
                <a:latin typeface="Calibri" pitchFamily="34" charset="0"/>
              </a:rPr>
              <a:t>6. </a:t>
            </a:r>
            <a:r>
              <a:rPr lang="ru-RU" altLang="ru-RU" sz="1200">
                <a:solidFill>
                  <a:schemeClr val="tx1"/>
                </a:solidFill>
                <a:latin typeface="Calibri" pitchFamily="34" charset="0"/>
              </a:rPr>
              <a:t>Экономия энергии и удержание тепла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>
            <a:off x="2771800" y="3356992"/>
            <a:ext cx="1009700" cy="1588"/>
          </a:xfrm>
          <a:prstGeom prst="straightConnector1">
            <a:avLst/>
          </a:prstGeom>
          <a:ln w="22225" cmpd="dbl">
            <a:solidFill>
              <a:schemeClr val="tx1"/>
            </a:solidFill>
            <a:bevel/>
            <a:tailEnd type="arrow"/>
          </a:ln>
          <a:effectLst>
            <a:innerShdw blurRad="63500" dist="50800" dir="18900000">
              <a:schemeClr val="tx1">
                <a:alpha val="50000"/>
              </a:scheme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Блок-схема: альтернативный процесс 15"/>
          <p:cNvSpPr/>
          <p:nvPr/>
        </p:nvSpPr>
        <p:spPr>
          <a:xfrm>
            <a:off x="5940425" y="981075"/>
            <a:ext cx="2592388" cy="5761038"/>
          </a:xfrm>
          <a:prstGeom prst="flowChartAlternateProcess">
            <a:avLst/>
          </a:prstGeom>
          <a:solidFill>
            <a:srgbClr val="FFC000">
              <a:alpha val="18000"/>
            </a:srgbClr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Федеральный закон </a:t>
            </a:r>
            <a:r>
              <a:rPr lang="ru-RU" sz="1200" b="1" dirty="0">
                <a:solidFill>
                  <a:schemeClr val="tx1"/>
                </a:solidFill>
                <a:cs typeface="Times New Roman" pitchFamily="18" charset="0"/>
              </a:rPr>
              <a:t>от 30 декабря 2009 г. N 384-ФЗ</a:t>
            </a:r>
            <a:endParaRPr lang="en-US" sz="1200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u="sng" dirty="0">
                <a:solidFill>
                  <a:schemeClr val="tx1"/>
                </a:solidFill>
              </a:rPr>
              <a:t>Общие требования: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6011863" y="1773238"/>
            <a:ext cx="2409825" cy="276225"/>
          </a:xfrm>
          <a:prstGeom prst="rect">
            <a:avLst/>
          </a:prstGeom>
          <a:solidFill>
            <a:srgbClr val="FF0000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  <a:cs typeface="+mn-cs"/>
              </a:rPr>
              <a:t>1. </a:t>
            </a:r>
            <a:r>
              <a:rPr lang="ru-RU" sz="1200" dirty="0">
                <a:latin typeface="+mn-lt"/>
                <a:cs typeface="+mn-cs"/>
              </a:rPr>
              <a:t>Механическая безопасность</a:t>
            </a:r>
          </a:p>
        </p:txBody>
      </p:sp>
      <p:sp>
        <p:nvSpPr>
          <p:cNvPr id="27666" name="Rectangle 2"/>
          <p:cNvSpPr>
            <a:spLocks noChangeArrowheads="1"/>
          </p:cNvSpPr>
          <p:nvPr/>
        </p:nvSpPr>
        <p:spPr bwMode="auto">
          <a:xfrm>
            <a:off x="6011863" y="2636838"/>
            <a:ext cx="2409825" cy="646112"/>
          </a:xfrm>
          <a:prstGeom prst="rect">
            <a:avLst/>
          </a:prstGeom>
          <a:solidFill>
            <a:srgbClr val="92D050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SzPct val="90000"/>
              <a:buFont typeface="Wingdings" pitchFamily="2" charset="2"/>
              <a:buChar char="n"/>
              <a:defRPr sz="2800">
                <a:solidFill>
                  <a:srgbClr val="0000CC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CC99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>
                <a:solidFill>
                  <a:schemeClr val="tx1"/>
                </a:solidFill>
                <a:latin typeface="Calibri" pitchFamily="34" charset="0"/>
              </a:rPr>
              <a:t>3. </a:t>
            </a:r>
            <a:r>
              <a:rPr lang="ru-RU" altLang="ru-RU" sz="1200">
                <a:solidFill>
                  <a:schemeClr val="tx1"/>
                </a:solidFill>
                <a:latin typeface="Calibri" pitchFamily="34" charset="0"/>
              </a:rPr>
              <a:t>Безопасность при опасных природных процессах и техногенных воздействиях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6011863" y="2205038"/>
            <a:ext cx="2409825" cy="276225"/>
          </a:xfrm>
          <a:prstGeom prst="rect">
            <a:avLst/>
          </a:prstGeom>
          <a:solidFill>
            <a:srgbClr val="FF7C80">
              <a:alpha val="45882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  <a:cs typeface="+mn-cs"/>
              </a:rPr>
              <a:t>2. </a:t>
            </a:r>
            <a:r>
              <a:rPr lang="ru-RU" sz="1200" dirty="0">
                <a:latin typeface="+mn-lt"/>
                <a:cs typeface="+mn-cs"/>
              </a:rPr>
              <a:t>Пожарная безопасность</a:t>
            </a:r>
          </a:p>
        </p:txBody>
      </p:sp>
      <p:sp>
        <p:nvSpPr>
          <p:cNvPr id="27668" name="Rectangle 2"/>
          <p:cNvSpPr>
            <a:spLocks noChangeArrowheads="1"/>
          </p:cNvSpPr>
          <p:nvPr/>
        </p:nvSpPr>
        <p:spPr bwMode="auto">
          <a:xfrm>
            <a:off x="6011863" y="3357563"/>
            <a:ext cx="2409825" cy="830262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SzPct val="90000"/>
              <a:buFont typeface="Wingdings" pitchFamily="2" charset="2"/>
              <a:buChar char="n"/>
              <a:defRPr sz="2800">
                <a:solidFill>
                  <a:srgbClr val="0000CC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CC99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>
                <a:solidFill>
                  <a:schemeClr val="tx1"/>
                </a:solidFill>
                <a:latin typeface="Calibri" pitchFamily="34" charset="0"/>
              </a:rPr>
              <a:t>4. </a:t>
            </a:r>
            <a:r>
              <a:rPr lang="ru-RU" altLang="ru-RU" sz="1200">
                <a:solidFill>
                  <a:schemeClr val="tx1"/>
                </a:solidFill>
                <a:latin typeface="Calibri" pitchFamily="34" charset="0"/>
              </a:rPr>
              <a:t>Безопасность для здоровья человека условий проживания и пребывания в зданиях и сооружениях</a:t>
            </a: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6011863" y="4221163"/>
            <a:ext cx="2409825" cy="646112"/>
          </a:xfrm>
          <a:prstGeom prst="rect">
            <a:avLst/>
          </a:prstGeom>
          <a:solidFill>
            <a:srgbClr val="FF7C80">
              <a:alpha val="47058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  <a:cs typeface="+mn-cs"/>
              </a:rPr>
              <a:t>5. </a:t>
            </a:r>
            <a:r>
              <a:rPr lang="ru-RU" sz="1200" dirty="0">
                <a:latin typeface="+mn-lt"/>
                <a:cs typeface="+mn-cs"/>
              </a:rPr>
              <a:t>Безопасность для пользователей зданиями и сооружениями</a:t>
            </a:r>
          </a:p>
        </p:txBody>
      </p:sp>
      <p:sp>
        <p:nvSpPr>
          <p:cNvPr id="27670" name="Rectangle 2"/>
          <p:cNvSpPr>
            <a:spLocks noChangeArrowheads="1"/>
          </p:cNvSpPr>
          <p:nvPr/>
        </p:nvSpPr>
        <p:spPr bwMode="auto">
          <a:xfrm>
            <a:off x="6011863" y="4941888"/>
            <a:ext cx="2409825" cy="460375"/>
          </a:xfrm>
          <a:prstGeom prst="rect">
            <a:avLst/>
          </a:prstGeom>
          <a:solidFill>
            <a:srgbClr val="92D050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SzPct val="90000"/>
              <a:buFont typeface="Wingdings" pitchFamily="2" charset="2"/>
              <a:buChar char="n"/>
              <a:defRPr sz="2800">
                <a:solidFill>
                  <a:srgbClr val="0000CC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CC99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>
                <a:solidFill>
                  <a:schemeClr val="tx1"/>
                </a:solidFill>
                <a:latin typeface="Calibri" pitchFamily="34" charset="0"/>
              </a:rPr>
              <a:t>6. </a:t>
            </a:r>
            <a:r>
              <a:rPr lang="ru-RU" altLang="ru-RU" sz="1200">
                <a:solidFill>
                  <a:schemeClr val="tx1"/>
                </a:solidFill>
                <a:latin typeface="Calibri" pitchFamily="34" charset="0"/>
              </a:rPr>
              <a:t>Доступность зданий и сооружений для инвалидов</a:t>
            </a:r>
          </a:p>
        </p:txBody>
      </p:sp>
      <p:sp>
        <p:nvSpPr>
          <p:cNvPr id="27671" name="Rectangle 2"/>
          <p:cNvSpPr>
            <a:spLocks noChangeArrowheads="1"/>
          </p:cNvSpPr>
          <p:nvPr/>
        </p:nvSpPr>
        <p:spPr bwMode="auto">
          <a:xfrm>
            <a:off x="6011863" y="5445125"/>
            <a:ext cx="2409825" cy="461963"/>
          </a:xfrm>
          <a:prstGeom prst="rect">
            <a:avLst/>
          </a:prstGeom>
          <a:solidFill>
            <a:srgbClr val="92D050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SzPct val="90000"/>
              <a:buFont typeface="Wingdings" pitchFamily="2" charset="2"/>
              <a:buChar char="n"/>
              <a:defRPr sz="2800">
                <a:solidFill>
                  <a:srgbClr val="0000CC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CC99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>
                <a:solidFill>
                  <a:schemeClr val="tx1"/>
                </a:solidFill>
                <a:latin typeface="Calibri" pitchFamily="34" charset="0"/>
              </a:rPr>
              <a:t>7. </a:t>
            </a:r>
            <a:r>
              <a:rPr lang="ru-RU" altLang="ru-RU" sz="1200">
                <a:solidFill>
                  <a:schemeClr val="tx1"/>
                </a:solidFill>
                <a:latin typeface="Calibri" pitchFamily="34" charset="0"/>
              </a:rPr>
              <a:t>Энергетическая эффективность</a:t>
            </a:r>
          </a:p>
        </p:txBody>
      </p:sp>
      <p:sp>
        <p:nvSpPr>
          <p:cNvPr id="27672" name="Rectangle 2"/>
          <p:cNvSpPr>
            <a:spLocks noChangeArrowheads="1"/>
          </p:cNvSpPr>
          <p:nvPr/>
        </p:nvSpPr>
        <p:spPr bwMode="auto">
          <a:xfrm>
            <a:off x="6011863" y="5949950"/>
            <a:ext cx="2409825" cy="646113"/>
          </a:xfrm>
          <a:prstGeom prst="rect">
            <a:avLst/>
          </a:prstGeom>
          <a:solidFill>
            <a:srgbClr val="92D050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SzPct val="90000"/>
              <a:buFont typeface="Wingdings" pitchFamily="2" charset="2"/>
              <a:buChar char="n"/>
              <a:defRPr sz="2800">
                <a:solidFill>
                  <a:srgbClr val="0000CC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CC99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>
                <a:solidFill>
                  <a:schemeClr val="tx1"/>
                </a:solidFill>
                <a:latin typeface="Calibri" pitchFamily="34" charset="0"/>
              </a:rPr>
              <a:t>8. </a:t>
            </a:r>
            <a:r>
              <a:rPr lang="ru-RU" altLang="ru-RU" sz="1200">
                <a:solidFill>
                  <a:schemeClr val="tx1"/>
                </a:solidFill>
                <a:latin typeface="Calibri" pitchFamily="34" charset="0"/>
              </a:rPr>
              <a:t>Безопасный уровень воздействия здания на  окружающую среду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>
            <a:off x="3312654" y="3104170"/>
            <a:ext cx="2520280" cy="1588"/>
          </a:xfrm>
          <a:prstGeom prst="straightConnector1">
            <a:avLst/>
          </a:prstGeom>
          <a:ln w="22225" cmpd="dbl">
            <a:solidFill>
              <a:schemeClr val="tx1"/>
            </a:solidFill>
            <a:prstDash val="sysDash"/>
            <a:bevel/>
            <a:tailEnd type="none"/>
          </a:ln>
          <a:effectLst>
            <a:innerShdw blurRad="63500" dist="50800" dir="18900000">
              <a:schemeClr val="tx1">
                <a:alpha val="50000"/>
              </a:scheme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536281" y="2409825"/>
            <a:ext cx="1403871" cy="12651"/>
          </a:xfrm>
          <a:prstGeom prst="straightConnector1">
            <a:avLst/>
          </a:prstGeom>
          <a:ln w="22225" cmpd="dbl">
            <a:solidFill>
              <a:schemeClr val="tx1"/>
            </a:solidFill>
            <a:prstDash val="sysDash"/>
            <a:bevel/>
            <a:tailEnd type="arrow"/>
          </a:ln>
          <a:effectLst>
            <a:innerShdw blurRad="63500" dist="50800" dir="18900000">
              <a:schemeClr val="tx1">
                <a:alpha val="50000"/>
              </a:scheme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580112" y="1844824"/>
            <a:ext cx="360040" cy="1588"/>
          </a:xfrm>
          <a:prstGeom prst="straightConnector1">
            <a:avLst/>
          </a:prstGeom>
          <a:ln w="22225" cmpd="dbl">
            <a:solidFill>
              <a:srgbClr val="FF0000"/>
            </a:solidFill>
            <a:bevel/>
            <a:tailEnd type="arrow"/>
          </a:ln>
          <a:effectLst>
            <a:innerShdw blurRad="63500" dist="50800" dir="18900000">
              <a:schemeClr val="tx1">
                <a:alpha val="50000"/>
              </a:scheme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3384662" y="4040274"/>
            <a:ext cx="4392488" cy="1588"/>
          </a:xfrm>
          <a:prstGeom prst="straightConnector1">
            <a:avLst/>
          </a:prstGeom>
          <a:ln w="22225" cmpd="dbl">
            <a:solidFill>
              <a:srgbClr val="FF0000"/>
            </a:solidFill>
            <a:bevel/>
            <a:tailEnd type="none"/>
          </a:ln>
          <a:effectLst>
            <a:innerShdw blurRad="63500" dist="50800" dir="18900000">
              <a:schemeClr val="tx1">
                <a:alpha val="50000"/>
              </a:scheme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580112" y="2276872"/>
            <a:ext cx="360040" cy="1588"/>
          </a:xfrm>
          <a:prstGeom prst="straightConnector1">
            <a:avLst/>
          </a:prstGeom>
          <a:ln w="22225" cmpd="dbl">
            <a:solidFill>
              <a:srgbClr val="FF0000"/>
            </a:solidFill>
            <a:bevel/>
            <a:tailEnd type="arrow"/>
          </a:ln>
          <a:effectLst>
            <a:innerShdw blurRad="63500" dist="50800" dir="18900000">
              <a:schemeClr val="tx1">
                <a:alpha val="50000"/>
              </a:scheme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580112" y="2996952"/>
            <a:ext cx="360040" cy="1588"/>
          </a:xfrm>
          <a:prstGeom prst="straightConnector1">
            <a:avLst/>
          </a:prstGeom>
          <a:ln w="22225" cmpd="dbl">
            <a:solidFill>
              <a:srgbClr val="FF0000"/>
            </a:solidFill>
            <a:bevel/>
            <a:tailEnd type="arrow"/>
          </a:ln>
          <a:effectLst>
            <a:innerShdw blurRad="63500" dist="50800" dir="18900000">
              <a:schemeClr val="tx1">
                <a:alpha val="50000"/>
              </a:scheme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5580112" y="3861048"/>
            <a:ext cx="360040" cy="1588"/>
          </a:xfrm>
          <a:prstGeom prst="straightConnector1">
            <a:avLst/>
          </a:prstGeom>
          <a:ln w="22225" cmpd="dbl">
            <a:solidFill>
              <a:srgbClr val="FF0000"/>
            </a:solidFill>
            <a:bevel/>
            <a:tailEnd type="arrow"/>
          </a:ln>
          <a:effectLst>
            <a:innerShdw blurRad="63500" dist="50800" dir="18900000">
              <a:schemeClr val="tx1">
                <a:alpha val="50000"/>
              </a:scheme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580112" y="4581128"/>
            <a:ext cx="360040" cy="1588"/>
          </a:xfrm>
          <a:prstGeom prst="straightConnector1">
            <a:avLst/>
          </a:prstGeom>
          <a:ln w="22225" cmpd="dbl">
            <a:solidFill>
              <a:srgbClr val="FF0000"/>
            </a:solidFill>
            <a:bevel/>
            <a:tailEnd type="arrow"/>
          </a:ln>
          <a:effectLst>
            <a:innerShdw blurRad="63500" dist="50800" dir="18900000">
              <a:schemeClr val="tx1">
                <a:alpha val="50000"/>
              </a:scheme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580112" y="5229200"/>
            <a:ext cx="360040" cy="1588"/>
          </a:xfrm>
          <a:prstGeom prst="straightConnector1">
            <a:avLst/>
          </a:prstGeom>
          <a:ln w="22225" cmpd="dbl">
            <a:solidFill>
              <a:srgbClr val="FF0000"/>
            </a:solidFill>
            <a:bevel/>
            <a:tailEnd type="arrow"/>
          </a:ln>
          <a:effectLst>
            <a:innerShdw blurRad="63500" dist="50800" dir="18900000">
              <a:schemeClr val="tx1">
                <a:alpha val="50000"/>
              </a:scheme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580112" y="5733256"/>
            <a:ext cx="360040" cy="1588"/>
          </a:xfrm>
          <a:prstGeom prst="straightConnector1">
            <a:avLst/>
          </a:prstGeom>
          <a:ln w="22225" cmpd="dbl">
            <a:solidFill>
              <a:srgbClr val="FF0000"/>
            </a:solidFill>
            <a:bevel/>
            <a:tailEnd type="arrow"/>
          </a:ln>
          <a:effectLst>
            <a:innerShdw blurRad="63500" dist="50800" dir="18900000">
              <a:schemeClr val="tx1">
                <a:alpha val="50000"/>
              </a:scheme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5580112" y="6237312"/>
            <a:ext cx="360040" cy="1588"/>
          </a:xfrm>
          <a:prstGeom prst="straightConnector1">
            <a:avLst/>
          </a:prstGeom>
          <a:ln w="22225" cmpd="dbl">
            <a:solidFill>
              <a:srgbClr val="FF0000"/>
            </a:solidFill>
            <a:bevel/>
            <a:tailEnd type="arrow"/>
          </a:ln>
          <a:effectLst>
            <a:innerShdw blurRad="63500" dist="50800" dir="18900000">
              <a:schemeClr val="tx1">
                <a:alpha val="50000"/>
              </a:scheme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4572000" y="4365104"/>
            <a:ext cx="1368152" cy="1588"/>
          </a:xfrm>
          <a:prstGeom prst="straightConnector1">
            <a:avLst/>
          </a:prstGeom>
          <a:ln w="22225" cmpd="dbl">
            <a:solidFill>
              <a:schemeClr val="tx1"/>
            </a:solidFill>
            <a:prstDash val="sysDash"/>
            <a:bevel/>
            <a:tailEnd type="arrow"/>
          </a:ln>
          <a:effectLst>
            <a:innerShdw blurRad="63500" dist="50800" dir="18900000">
              <a:schemeClr val="tx1">
                <a:alpha val="50000"/>
              </a:scheme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0800000">
            <a:off x="2771801" y="4581128"/>
            <a:ext cx="1007055" cy="14686"/>
          </a:xfrm>
          <a:prstGeom prst="straightConnector1">
            <a:avLst/>
          </a:prstGeom>
          <a:ln w="22225" cmpd="dbl">
            <a:solidFill>
              <a:schemeClr val="tx1"/>
            </a:solidFill>
            <a:bevel/>
            <a:tailEnd type="arrow"/>
          </a:ln>
          <a:effectLst>
            <a:innerShdw blurRad="63500" dist="50800" dir="18900000">
              <a:schemeClr val="tx1">
                <a:alpha val="50000"/>
              </a:scheme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86" name="TextBox 43"/>
          <p:cNvSpPr txBox="1">
            <a:spLocks noChangeArrowheads="1"/>
          </p:cNvSpPr>
          <p:nvPr/>
        </p:nvSpPr>
        <p:spPr bwMode="auto">
          <a:xfrm>
            <a:off x="3059113" y="4292600"/>
            <a:ext cx="7477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SzPct val="90000"/>
              <a:buFont typeface="Wingdings" pitchFamily="2" charset="2"/>
              <a:buChar char="n"/>
              <a:defRPr sz="2800">
                <a:solidFill>
                  <a:srgbClr val="0000CC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CC99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100" b="1">
                <a:solidFill>
                  <a:srgbClr val="800000"/>
                </a:solidFill>
                <a:latin typeface="Calibri" pitchFamily="34" charset="0"/>
              </a:rPr>
              <a:t>Частично</a:t>
            </a:r>
          </a:p>
        </p:txBody>
      </p:sp>
      <p:sp>
        <p:nvSpPr>
          <p:cNvPr id="27687" name="TextBox 44"/>
          <p:cNvSpPr txBox="1">
            <a:spLocks noChangeArrowheads="1"/>
          </p:cNvSpPr>
          <p:nvPr/>
        </p:nvSpPr>
        <p:spPr bwMode="auto">
          <a:xfrm>
            <a:off x="3059113" y="3068638"/>
            <a:ext cx="7477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SzPct val="90000"/>
              <a:buFont typeface="Wingdings" pitchFamily="2" charset="2"/>
              <a:buChar char="n"/>
              <a:defRPr sz="2800">
                <a:solidFill>
                  <a:srgbClr val="0000CC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CC99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100" b="1">
                <a:solidFill>
                  <a:srgbClr val="800000"/>
                </a:solidFill>
                <a:latin typeface="Calibri" pitchFamily="34" charset="0"/>
              </a:rPr>
              <a:t>Частично</a:t>
            </a:r>
          </a:p>
        </p:txBody>
      </p:sp>
      <p:sp>
        <p:nvSpPr>
          <p:cNvPr id="27688" name="TextBox 45"/>
          <p:cNvSpPr txBox="1">
            <a:spLocks noChangeArrowheads="1"/>
          </p:cNvSpPr>
          <p:nvPr/>
        </p:nvSpPr>
        <p:spPr bwMode="auto">
          <a:xfrm>
            <a:off x="4716463" y="4076700"/>
            <a:ext cx="7921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SzPct val="90000"/>
              <a:buFont typeface="Wingdings" pitchFamily="2" charset="2"/>
              <a:buChar char="n"/>
              <a:defRPr sz="2800">
                <a:solidFill>
                  <a:srgbClr val="0000CC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CC99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100" b="1">
                <a:solidFill>
                  <a:srgbClr val="800000"/>
                </a:solidFill>
                <a:latin typeface="Calibri" pitchFamily="34" charset="0"/>
              </a:rPr>
              <a:t>Частично</a:t>
            </a:r>
          </a:p>
        </p:txBody>
      </p:sp>
      <p:sp>
        <p:nvSpPr>
          <p:cNvPr id="27689" name="TextBox 46"/>
          <p:cNvSpPr txBox="1">
            <a:spLocks noChangeArrowheads="1"/>
          </p:cNvSpPr>
          <p:nvPr/>
        </p:nvSpPr>
        <p:spPr bwMode="auto">
          <a:xfrm>
            <a:off x="4643438" y="2133600"/>
            <a:ext cx="7477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SzPct val="90000"/>
              <a:buFont typeface="Wingdings" pitchFamily="2" charset="2"/>
              <a:buChar char="n"/>
              <a:defRPr sz="2800">
                <a:solidFill>
                  <a:srgbClr val="0000CC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CC99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100" b="1">
                <a:solidFill>
                  <a:srgbClr val="800000"/>
                </a:solidFill>
                <a:latin typeface="Calibri" pitchFamily="34" charset="0"/>
              </a:rPr>
              <a:t>Частично</a:t>
            </a:r>
          </a:p>
        </p:txBody>
      </p:sp>
      <p:sp>
        <p:nvSpPr>
          <p:cNvPr id="27690" name="Rectangle 2"/>
          <p:cNvSpPr>
            <a:spLocks noChangeArrowheads="1"/>
          </p:cNvSpPr>
          <p:nvPr/>
        </p:nvSpPr>
        <p:spPr bwMode="auto">
          <a:xfrm>
            <a:off x="250825" y="5949950"/>
            <a:ext cx="2376488" cy="460375"/>
          </a:xfrm>
          <a:prstGeom prst="rect">
            <a:avLst/>
          </a:prstGeom>
          <a:solidFill>
            <a:srgbClr val="92D050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SzPct val="90000"/>
              <a:buFont typeface="Wingdings" pitchFamily="2" charset="2"/>
              <a:buChar char="n"/>
              <a:defRPr sz="2800">
                <a:solidFill>
                  <a:srgbClr val="0000CC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CC99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solidFill>
                  <a:schemeClr val="tx1"/>
                </a:solidFill>
                <a:latin typeface="Calibri" pitchFamily="34" charset="0"/>
              </a:rPr>
              <a:t>7. Устойчивое использование природных ресурсов</a:t>
            </a:r>
          </a:p>
        </p:txBody>
      </p:sp>
      <p:sp>
        <p:nvSpPr>
          <p:cNvPr id="43" name="Блок-схема: несколько документов 42"/>
          <p:cNvSpPr/>
          <p:nvPr/>
        </p:nvSpPr>
        <p:spPr>
          <a:xfrm>
            <a:off x="3059113" y="4868863"/>
            <a:ext cx="1225550" cy="1368425"/>
          </a:xfrm>
          <a:prstGeom prst="flowChartMultidocument">
            <a:avLst/>
          </a:prstGeom>
          <a:solidFill>
            <a:srgbClr val="00B0F0">
              <a:alpha val="18000"/>
            </a:srgb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chemeClr val="tx1"/>
                </a:solidFill>
              </a:rPr>
              <a:t> </a:t>
            </a:r>
            <a:r>
              <a:rPr lang="ru-RU" sz="1300" kern="0" dirty="0" err="1">
                <a:solidFill>
                  <a:schemeClr val="tx1"/>
                </a:solidFill>
              </a:rPr>
              <a:t>Национ</a:t>
            </a:r>
            <a:r>
              <a:rPr lang="ru-RU" sz="1300" kern="0" dirty="0">
                <a:solidFill>
                  <a:schemeClr val="tx1"/>
                </a:solidFill>
              </a:rPr>
              <a:t>. стандарты </a:t>
            </a:r>
            <a:r>
              <a:rPr lang="en-US" sz="1600" b="1" kern="0" dirty="0">
                <a:solidFill>
                  <a:schemeClr val="tx1"/>
                </a:solidFill>
              </a:rPr>
              <a:t>DIN, NF, BS</a:t>
            </a:r>
            <a:r>
              <a:rPr lang="ru-RU" sz="1600" b="1" kern="0" dirty="0">
                <a:solidFill>
                  <a:schemeClr val="tx1"/>
                </a:solidFill>
              </a:rPr>
              <a:t>…</a:t>
            </a:r>
            <a:endParaRPr lang="ru-RU" sz="1600" b="1" dirty="0"/>
          </a:p>
        </p:txBody>
      </p:sp>
      <p:cxnSp>
        <p:nvCxnSpPr>
          <p:cNvPr id="44" name="Прямая со стрелкой 43"/>
          <p:cNvCxnSpPr/>
          <p:nvPr/>
        </p:nvCxnSpPr>
        <p:spPr>
          <a:xfrm rot="5400000">
            <a:off x="1222834" y="4545124"/>
            <a:ext cx="3385170" cy="794"/>
          </a:xfrm>
          <a:prstGeom prst="straightConnector1">
            <a:avLst/>
          </a:prstGeom>
          <a:ln w="22225" cmpd="dbl">
            <a:solidFill>
              <a:srgbClr val="FF0000"/>
            </a:solidFill>
            <a:bevel/>
            <a:tailEnd type="none"/>
          </a:ln>
          <a:effectLst>
            <a:innerShdw blurRad="63500" dist="50800" dir="18900000">
              <a:schemeClr val="tx1">
                <a:alpha val="50000"/>
              </a:scheme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10800000">
            <a:off x="2771800" y="2852936"/>
            <a:ext cx="144016" cy="1588"/>
          </a:xfrm>
          <a:prstGeom prst="straightConnector1">
            <a:avLst/>
          </a:prstGeom>
          <a:ln w="22225" cmpd="dbl">
            <a:solidFill>
              <a:srgbClr val="FF0000"/>
            </a:solidFill>
            <a:bevel/>
            <a:tailEnd type="arrow"/>
          </a:ln>
          <a:effectLst>
            <a:innerShdw blurRad="63500" dist="50800" dir="18900000">
              <a:schemeClr val="tx1">
                <a:alpha val="50000"/>
              </a:scheme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10800000">
            <a:off x="2771800" y="3501008"/>
            <a:ext cx="144016" cy="1588"/>
          </a:xfrm>
          <a:prstGeom prst="straightConnector1">
            <a:avLst/>
          </a:prstGeom>
          <a:ln w="22225" cmpd="dbl">
            <a:solidFill>
              <a:srgbClr val="FF0000"/>
            </a:solidFill>
            <a:bevel/>
            <a:tailEnd type="arrow"/>
          </a:ln>
          <a:effectLst>
            <a:innerShdw blurRad="63500" dist="50800" dir="18900000">
              <a:schemeClr val="tx1">
                <a:alpha val="50000"/>
              </a:scheme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10800000">
            <a:off x="2771800" y="3933056"/>
            <a:ext cx="144016" cy="1588"/>
          </a:xfrm>
          <a:prstGeom prst="straightConnector1">
            <a:avLst/>
          </a:prstGeom>
          <a:ln w="22225" cmpd="dbl">
            <a:solidFill>
              <a:srgbClr val="FF0000"/>
            </a:solidFill>
            <a:bevel/>
            <a:tailEnd type="arrow"/>
          </a:ln>
          <a:effectLst>
            <a:innerShdw blurRad="63500" dist="50800" dir="18900000">
              <a:schemeClr val="tx1">
                <a:alpha val="50000"/>
              </a:scheme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10800000">
            <a:off x="2771800" y="4797152"/>
            <a:ext cx="144016" cy="1588"/>
          </a:xfrm>
          <a:prstGeom prst="straightConnector1">
            <a:avLst/>
          </a:prstGeom>
          <a:ln w="22225" cmpd="dbl">
            <a:solidFill>
              <a:srgbClr val="FF0000"/>
            </a:solidFill>
            <a:bevel/>
            <a:tailEnd type="arrow"/>
          </a:ln>
          <a:effectLst>
            <a:innerShdw blurRad="63500" dist="50800" dir="18900000">
              <a:schemeClr val="tx1">
                <a:alpha val="50000"/>
              </a:scheme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10800000">
            <a:off x="2771800" y="5085184"/>
            <a:ext cx="144016" cy="1588"/>
          </a:xfrm>
          <a:prstGeom prst="straightConnector1">
            <a:avLst/>
          </a:prstGeom>
          <a:ln w="22225" cmpd="dbl">
            <a:solidFill>
              <a:srgbClr val="FF0000"/>
            </a:solidFill>
            <a:bevel/>
            <a:tailEnd type="arrow"/>
          </a:ln>
          <a:effectLst>
            <a:innerShdw blurRad="63500" dist="50800" dir="18900000">
              <a:schemeClr val="tx1">
                <a:alpha val="50000"/>
              </a:scheme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10800000">
            <a:off x="2771800" y="5445224"/>
            <a:ext cx="144016" cy="1588"/>
          </a:xfrm>
          <a:prstGeom prst="straightConnector1">
            <a:avLst/>
          </a:prstGeom>
          <a:ln w="22225" cmpd="dbl">
            <a:solidFill>
              <a:srgbClr val="FF0000"/>
            </a:solidFill>
            <a:bevel/>
            <a:tailEnd type="arrow"/>
          </a:ln>
          <a:effectLst>
            <a:innerShdw blurRad="63500" dist="50800" dir="18900000">
              <a:schemeClr val="tx1">
                <a:alpha val="50000"/>
              </a:scheme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10800000">
            <a:off x="2771800" y="6237312"/>
            <a:ext cx="144016" cy="1588"/>
          </a:xfrm>
          <a:prstGeom prst="straightConnector1">
            <a:avLst/>
          </a:prstGeom>
          <a:ln w="22225" cmpd="dbl">
            <a:solidFill>
              <a:srgbClr val="FF0000"/>
            </a:solidFill>
            <a:bevel/>
            <a:tailEnd type="arrow"/>
          </a:ln>
          <a:effectLst>
            <a:innerShdw blurRad="63500" dist="50800" dir="18900000">
              <a:schemeClr val="tx1">
                <a:alpha val="50000"/>
              </a:scheme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10800000">
            <a:off x="2924200" y="5597624"/>
            <a:ext cx="144016" cy="1588"/>
          </a:xfrm>
          <a:prstGeom prst="straightConnector1">
            <a:avLst/>
          </a:prstGeom>
          <a:ln w="22225" cmpd="dbl">
            <a:solidFill>
              <a:srgbClr val="FF0000"/>
            </a:solidFill>
            <a:bevel/>
            <a:tailEnd type="arrow"/>
          </a:ln>
          <a:effectLst>
            <a:innerShdw blurRad="63500" dist="50800" dir="18900000">
              <a:schemeClr val="tx1">
                <a:alpha val="50000"/>
              </a:scheme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5292080" y="5445224"/>
            <a:ext cx="288032" cy="1588"/>
          </a:xfrm>
          <a:prstGeom prst="straightConnector1">
            <a:avLst/>
          </a:prstGeom>
          <a:ln w="22225" cmpd="dbl">
            <a:solidFill>
              <a:srgbClr val="FF0000"/>
            </a:solidFill>
            <a:bevel/>
            <a:tailEnd type="arrow"/>
          </a:ln>
          <a:effectLst>
            <a:innerShdw blurRad="63500" dist="50800" dir="18900000">
              <a:schemeClr val="tx1">
                <a:alpha val="50000"/>
              </a:scheme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820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>
          <a:xfrm>
            <a:off x="352425" y="115888"/>
            <a:ext cx="8218488" cy="504825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Национальная публикация </a:t>
            </a:r>
            <a:r>
              <a:rPr lang="ru-RU" sz="2800" b="1" dirty="0" err="1" smtClean="0"/>
              <a:t>Еврокода</a:t>
            </a:r>
            <a:endParaRPr lang="ru-RU" sz="2800" b="1" dirty="0" smtClean="0"/>
          </a:p>
        </p:txBody>
      </p:sp>
      <p:pic>
        <p:nvPicPr>
          <p:cNvPr id="583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692150"/>
            <a:ext cx="7273925" cy="3529013"/>
          </a:xfrm>
          <a:effectLst>
            <a:outerShdw algn="ctr" rotWithShape="0">
              <a:schemeClr val="bg2">
                <a:alpha val="50000"/>
              </a:schemeClr>
            </a:outerShdw>
          </a:effectLst>
        </p:spPr>
      </p:pic>
      <p:sp>
        <p:nvSpPr>
          <p:cNvPr id="61444" name="Прямоугольник 3"/>
          <p:cNvSpPr>
            <a:spLocks noChangeArrowheads="1"/>
          </p:cNvSpPr>
          <p:nvPr/>
        </p:nvSpPr>
        <p:spPr bwMode="auto">
          <a:xfrm>
            <a:off x="179388" y="4365625"/>
            <a:ext cx="87852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 algn="just">
              <a:spcBef>
                <a:spcPct val="30000"/>
              </a:spcBef>
              <a:buFontTx/>
              <a:buChar char="•"/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Существует возможность установления параметров  на национальном уровне </a:t>
            </a:r>
            <a:r>
              <a:rPr lang="en-GB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NDPs</a:t>
            </a:r>
            <a:r>
              <a:rPr lang="en-GB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учета различных геологических, географических</a:t>
            </a:r>
            <a:r>
              <a:rPr lang="en-GB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климатических условий, а также для определение уровней надежности зданий и сооружений и их элементов, включая аспекты долговечности и экономии</a:t>
            </a:r>
            <a:r>
              <a:rPr lang="en-GB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(пункты 2.1.1 и 2.1.2 Руководства </a:t>
            </a:r>
            <a:r>
              <a:rPr lang="en-US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«Внедрение и использование Еврокодов», применяемого в рамках Директивы ЕС по строительной продукции 89/106/ЕЕС)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9144000" cy="887413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kern="0" dirty="0">
                <a:latin typeface="Times New Roman" pitchFamily="18" charset="0"/>
                <a:ea typeface="+mj-ea"/>
                <a:cs typeface="Times New Roman" pitchFamily="18" charset="0"/>
              </a:rPr>
              <a:t>Параметры, устанавливаемые на национальном уровне (</a:t>
            </a:r>
            <a:r>
              <a:rPr lang="en-US" sz="2600" b="1" kern="0" dirty="0">
                <a:latin typeface="Times New Roman" pitchFamily="18" charset="0"/>
                <a:ea typeface="+mj-ea"/>
                <a:cs typeface="Times New Roman" pitchFamily="18" charset="0"/>
              </a:rPr>
              <a:t>NDP</a:t>
            </a:r>
            <a:r>
              <a:rPr lang="ru-RU" sz="2600" b="1" kern="0" dirty="0">
                <a:solidFill>
                  <a:srgbClr val="7E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endParaRPr lang="ru-RU" b="1" kern="0" dirty="0">
              <a:solidFill>
                <a:srgbClr val="7E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79388" y="887413"/>
            <a:ext cx="8785225" cy="59705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Национальное Приложение может содержать информацию о тех параметрах,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которые в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Еврокоде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оставлены открытыми для национального выбора и именуются Национально определяемыми параметрами,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предназначенными для проектирования зданий и инженерных сооружений в данной стране, т.е.: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значения и (или) классы, заданные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Еврокоде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альтернативными,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значения, которые следует использовать в тех случаях, когда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Еврокоде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заданы только символы,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специальные данные о стране (географические, климатические и т.п.), например, карта районирования значений веса снегового покрова,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выбор методики расчетов, если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Еврокоде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заданы альтернативные методики,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рекомендации по применению справочных приложений,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ссылки на не противоречащую дополнительную информацию, помогающую пользователю применять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Еврокод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9056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9144000" cy="177323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2600" b="1" kern="0" dirty="0">
                <a:latin typeface="Times New Roman" pitchFamily="18" charset="0"/>
                <a:ea typeface="+mj-ea"/>
                <a:cs typeface="Times New Roman" pitchFamily="18" charset="0"/>
              </a:rPr>
              <a:t>Примеры параметров,  устанавливаемых в </a:t>
            </a:r>
            <a:r>
              <a:rPr lang="ru-RU" sz="2600" b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Еврокодах</a:t>
            </a:r>
            <a:r>
              <a:rPr lang="ru-RU" sz="2600" b="1" kern="0" dirty="0">
                <a:latin typeface="Times New Roman" pitchFamily="18" charset="0"/>
                <a:ea typeface="+mj-ea"/>
                <a:cs typeface="Times New Roman" pitchFamily="18" charset="0"/>
              </a:rPr>
              <a:t> условно  - в связи с необходимостью их определения на национальном уровне</a:t>
            </a:r>
          </a:p>
          <a:p>
            <a:pPr algn="ctr" eaLnBrk="0" hangingPunct="0">
              <a:defRPr/>
            </a:pPr>
            <a:r>
              <a:rPr lang="ru-RU" b="1" kern="0" dirty="0">
                <a:solidFill>
                  <a:srgbClr val="7E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(на примере ЕН 1992-1-1 «Проектирование железобетонных конструкций. Общие правила для зданий»)</a:t>
            </a:r>
          </a:p>
        </p:txBody>
      </p:sp>
      <p:sp>
        <p:nvSpPr>
          <p:cNvPr id="12291" name="Rectangle 3"/>
          <p:cNvSpPr txBox="1">
            <a:spLocks noChangeArrowheads="1"/>
          </p:cNvSpPr>
          <p:nvPr/>
        </p:nvSpPr>
        <p:spPr bwMode="auto">
          <a:xfrm>
            <a:off x="179388" y="1844675"/>
            <a:ext cx="8785225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endParaRPr lang="ru-RU" sz="20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/>
              <a:t>П</a:t>
            </a:r>
            <a:r>
              <a:rPr lang="ru-RU" sz="2000" dirty="0"/>
              <a:t>. 2.3.3 (3) Деформация бетона. Проектирование стыков с учетом </a:t>
            </a:r>
            <a:r>
              <a:rPr lang="ru-RU" sz="2000" dirty="0" smtClean="0"/>
              <a:t>влияния </a:t>
            </a:r>
            <a:r>
              <a:rPr lang="ru-RU" sz="2000" dirty="0"/>
              <a:t>температуры. Расстояния стыков </a:t>
            </a:r>
            <a:r>
              <a:rPr lang="ru-RU" sz="2000" b="1" dirty="0">
                <a:solidFill>
                  <a:srgbClr val="7E0000"/>
                </a:solidFill>
              </a:rPr>
              <a:t>устанавливаются в национальном приложении в связи с климатическими особенностями</a:t>
            </a:r>
            <a:endParaRPr lang="ru-RU" sz="2000" dirty="0"/>
          </a:p>
          <a:p>
            <a:pPr algn="just">
              <a:buFont typeface="Wingdings" pitchFamily="2" charset="2"/>
              <a:buChar char="Ø"/>
            </a:pPr>
            <a:r>
              <a:rPr lang="ru-RU" sz="2000" dirty="0"/>
              <a:t>П. 2.4.2.1 (1) Коэффициент воздействия, вызванного усадкой, </a:t>
            </a:r>
            <a:r>
              <a:rPr lang="ru-RU" sz="2000" b="1" dirty="0">
                <a:solidFill>
                  <a:srgbClr val="7E0000"/>
                </a:solidFill>
              </a:rPr>
              <a:t>устанавливается в национальном приложении</a:t>
            </a:r>
            <a:endParaRPr lang="ru-RU" sz="2000" dirty="0"/>
          </a:p>
          <a:p>
            <a:pPr algn="just">
              <a:buFont typeface="Wingdings" pitchFamily="2" charset="2"/>
              <a:buChar char="Ø"/>
            </a:pPr>
            <a:r>
              <a:rPr lang="ru-RU" sz="2000" dirty="0"/>
              <a:t>П. 2.4.2.2 (1) Коэффициент предварительного напряжения </a:t>
            </a:r>
            <a:r>
              <a:rPr lang="ru-RU" sz="2000" b="1" dirty="0">
                <a:solidFill>
                  <a:srgbClr val="7E0000"/>
                </a:solidFill>
              </a:rPr>
              <a:t>устанавливается в национальном приложении</a:t>
            </a:r>
            <a:endParaRPr lang="ru-RU" sz="2000" dirty="0"/>
          </a:p>
          <a:p>
            <a:pPr algn="just">
              <a:buFont typeface="Wingdings" pitchFamily="2" charset="2"/>
              <a:buChar char="Ø"/>
            </a:pPr>
            <a:r>
              <a:rPr lang="ru-RU" sz="2000" dirty="0"/>
              <a:t>П. 2.4.2.2 (2) Значение предельного состояния по устойчивости </a:t>
            </a:r>
            <a:r>
              <a:rPr lang="ru-RU" sz="2000" b="1" dirty="0">
                <a:solidFill>
                  <a:srgbClr val="7E0000"/>
                </a:solidFill>
              </a:rPr>
              <a:t>устанавливается в национальном приложении </a:t>
            </a:r>
            <a:r>
              <a:rPr lang="ru-RU" sz="2000" b="1" dirty="0"/>
              <a:t>…</a:t>
            </a:r>
          </a:p>
          <a:p>
            <a:pPr algn="just">
              <a:buFont typeface="Wingdings" pitchFamily="2" charset="2"/>
              <a:buChar char="Ø"/>
            </a:pPr>
            <a:endParaRPr lang="ru-RU" sz="2000" dirty="0"/>
          </a:p>
          <a:p>
            <a:pPr algn="just"/>
            <a:r>
              <a:rPr lang="ru-RU" sz="2000" b="1" dirty="0"/>
              <a:t> В </a:t>
            </a:r>
            <a:r>
              <a:rPr lang="ru-RU" sz="2000" b="1" dirty="0" err="1"/>
              <a:t>Еврокоде</a:t>
            </a:r>
            <a:r>
              <a:rPr lang="ru-RU" sz="2000" b="1" dirty="0"/>
              <a:t> ЕН 1992-1-1 приведен перечень из 123 пунктов, параметры по которым устанавливаются на национальном уровне</a:t>
            </a:r>
            <a:endParaRPr lang="ru-RU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11113" y="0"/>
            <a:ext cx="9144001" cy="5984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400" b="1" kern="0" dirty="0">
                <a:latin typeface="Times New Roman" pitchFamily="18" charset="0"/>
                <a:ea typeface="+mj-ea"/>
                <a:cs typeface="Times New Roman" pitchFamily="18" charset="0"/>
              </a:rPr>
              <a:t>Система  </a:t>
            </a:r>
            <a:r>
              <a:rPr lang="ru-RU" sz="2400" b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Еврокодов</a:t>
            </a:r>
            <a:r>
              <a:rPr lang="en-US" sz="2400" b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b="1" kern="0" dirty="0">
                <a:latin typeface="Times New Roman" pitchFamily="18" charset="0"/>
                <a:ea typeface="+mj-ea"/>
                <a:cs typeface="Times New Roman" pitchFamily="18" charset="0"/>
              </a:rPr>
              <a:t>и национальных особенностей – </a:t>
            </a:r>
            <a:r>
              <a:rPr lang="en-US" sz="2400" b="1" kern="0" dirty="0">
                <a:latin typeface="Times New Roman" pitchFamily="18" charset="0"/>
                <a:ea typeface="+mj-ea"/>
                <a:cs typeface="Times New Roman" pitchFamily="18" charset="0"/>
              </a:rPr>
              <a:t>NDP</a:t>
            </a:r>
            <a:endParaRPr lang="ru-RU" sz="2400" b="1" kern="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kern="0" dirty="0">
                <a:latin typeface="Times New Roman" pitchFamily="18" charset="0"/>
                <a:ea typeface="+mj-ea"/>
                <a:cs typeface="Times New Roman" pitchFamily="18" charset="0"/>
              </a:rPr>
              <a:t>(всего зарегистрировано 1501 </a:t>
            </a:r>
            <a:r>
              <a:rPr lang="en-US" sz="2400" b="1" kern="0" dirty="0">
                <a:latin typeface="Times New Roman" pitchFamily="18" charset="0"/>
                <a:ea typeface="+mj-ea"/>
                <a:cs typeface="Times New Roman" pitchFamily="18" charset="0"/>
              </a:rPr>
              <a:t>NDP)</a:t>
            </a:r>
            <a:endParaRPr lang="ru-RU" sz="2400" b="1" kern="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09600" y="609600"/>
            <a:ext cx="81788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8925" indent="-288925">
              <a:spcBef>
                <a:spcPct val="20000"/>
              </a:spcBef>
              <a:buClr>
                <a:srgbClr val="990033"/>
              </a:buClr>
              <a:buSzPct val="90000"/>
              <a:buFont typeface="Wingdings" pitchFamily="2" charset="2"/>
              <a:buChar char="n"/>
              <a:defRPr sz="2800">
                <a:solidFill>
                  <a:srgbClr val="0000CC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CC99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ru-RU" sz="2000" b="1" u="sng">
              <a:solidFill>
                <a:schemeClr val="accent2"/>
              </a:solidFill>
              <a:latin typeface="Times" pitchFamily="18" charset="0"/>
            </a:endParaRPr>
          </a:p>
        </p:txBody>
      </p:sp>
      <p:graphicFrame>
        <p:nvGraphicFramePr>
          <p:cNvPr id="4" name="Group 54"/>
          <p:cNvGraphicFramePr>
            <a:graphicFrameLocks noGrp="1"/>
          </p:cNvGraphicFramePr>
          <p:nvPr/>
        </p:nvGraphicFramePr>
        <p:xfrm>
          <a:off x="107950" y="908050"/>
          <a:ext cx="8893175" cy="5753099"/>
        </p:xfrm>
        <a:graphic>
          <a:graphicData uri="http://schemas.openxmlformats.org/drawingml/2006/table">
            <a:tbl>
              <a:tblPr/>
              <a:tblGrid>
                <a:gridCol w="14114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680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136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26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0AE2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A6B"/>
                          </a:solidFill>
                          <a:effectLst/>
                          <a:latin typeface="Arial" charset="0"/>
                        </a:rPr>
                        <a:t>№№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A6B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0AE2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A6B"/>
                          </a:solidFill>
                          <a:effectLst/>
                          <a:latin typeface="Arial" charset="0"/>
                        </a:rPr>
                        <a:t>Наименование 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A6B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0AE2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Количество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NDP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79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0AE2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A6B"/>
                          </a:solidFill>
                          <a:effectLst/>
                          <a:latin typeface="Arial" charset="0"/>
                        </a:rPr>
                        <a:t>EN 1990</a:t>
                      </a:r>
                    </a:p>
                  </a:txBody>
                  <a:tcPr marL="91435" marR="91435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0AE2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A6B"/>
                          </a:solidFill>
                          <a:effectLst/>
                          <a:latin typeface="Arial" charset="0"/>
                        </a:rPr>
                        <a:t>Основы строительного проектирования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A6B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0AE2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46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0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0AE2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A6B"/>
                          </a:solidFill>
                          <a:effectLst/>
                          <a:latin typeface="Arial" charset="0"/>
                        </a:rPr>
                        <a:t>EN 1991</a:t>
                      </a:r>
                    </a:p>
                  </a:txBody>
                  <a:tcPr marL="91435" marR="91435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0AE2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A6B"/>
                          </a:solidFill>
                          <a:effectLst/>
                          <a:latin typeface="Arial" charset="0"/>
                        </a:rPr>
                        <a:t>Воздействия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A6B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0AE2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354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8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0AE2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A6B"/>
                          </a:solidFill>
                          <a:effectLst/>
                          <a:latin typeface="Arial" charset="0"/>
                        </a:rPr>
                        <a:t>EN 1992</a:t>
                      </a:r>
                    </a:p>
                  </a:txBody>
                  <a:tcPr marL="91435" marR="91435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0AE2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A6B"/>
                          </a:solidFill>
                          <a:effectLst/>
                          <a:latin typeface="Arial" charset="0"/>
                        </a:rPr>
                        <a:t>Бетонные конструкции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A6B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0AE2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221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8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0AE2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A6B"/>
                          </a:solidFill>
                          <a:effectLst/>
                          <a:latin typeface="Arial" charset="0"/>
                        </a:rPr>
                        <a:t>EN 1993</a:t>
                      </a:r>
                    </a:p>
                  </a:txBody>
                  <a:tcPr marL="91435" marR="91435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0AE2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A6B"/>
                          </a:solidFill>
                          <a:effectLst/>
                          <a:latin typeface="Arial" charset="0"/>
                        </a:rPr>
                        <a:t>Стальные конструкции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A6B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0AE2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432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8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0AE2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A6B"/>
                          </a:solidFill>
                          <a:effectLst/>
                          <a:latin typeface="Arial" charset="0"/>
                        </a:rPr>
                        <a:t>EN 1994</a:t>
                      </a:r>
                    </a:p>
                  </a:txBody>
                  <a:tcPr marL="91435" marR="91435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0AE2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A6B"/>
                          </a:solidFill>
                          <a:effectLst/>
                          <a:latin typeface="Arial" charset="0"/>
                        </a:rPr>
                        <a:t>Железобетонные конструкции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A6B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0AE2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55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8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0AE2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A6B"/>
                          </a:solidFill>
                          <a:effectLst/>
                          <a:latin typeface="Arial" charset="0"/>
                        </a:rPr>
                        <a:t>EN 1995</a:t>
                      </a:r>
                    </a:p>
                  </a:txBody>
                  <a:tcPr marL="91435" marR="91435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0AE2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A6B"/>
                          </a:solidFill>
                          <a:effectLst/>
                          <a:latin typeface="Arial" charset="0"/>
                        </a:rPr>
                        <a:t>Деревянные конструкции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A6B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0AE2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33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8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0AE2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A6B"/>
                          </a:solidFill>
                          <a:effectLst/>
                          <a:latin typeface="Arial" charset="0"/>
                        </a:rPr>
                        <a:t>EN 1996</a:t>
                      </a:r>
                    </a:p>
                  </a:txBody>
                  <a:tcPr marL="91435" marR="91435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0AE2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A6B"/>
                          </a:solidFill>
                          <a:effectLst/>
                          <a:latin typeface="Arial" charset="0"/>
                        </a:rPr>
                        <a:t>Кирпичные и каменные конструкции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A6B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0AE2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59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8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0AE2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A6B"/>
                          </a:solidFill>
                          <a:effectLst/>
                          <a:latin typeface="Arial" charset="0"/>
                        </a:rPr>
                        <a:t>EN 1997</a:t>
                      </a:r>
                    </a:p>
                  </a:txBody>
                  <a:tcPr marL="91435" marR="91435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0AE2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A6B"/>
                          </a:solidFill>
                          <a:effectLst/>
                          <a:latin typeface="Arial" charset="0"/>
                        </a:rPr>
                        <a:t>Геотехническое проектирование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A6B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0AE2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74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08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0AE2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A6B"/>
                          </a:solidFill>
                          <a:effectLst/>
                          <a:latin typeface="Arial" charset="0"/>
                        </a:rPr>
                        <a:t>EN 1998</a:t>
                      </a:r>
                    </a:p>
                  </a:txBody>
                  <a:tcPr marL="91435" marR="91435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0AE2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A6B"/>
                          </a:solidFill>
                          <a:effectLst/>
                          <a:latin typeface="Arial" charset="0"/>
                        </a:rPr>
                        <a:t>Сейсмическое проектирование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A6B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0AE2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142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41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0AE2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A6B"/>
                          </a:solidFill>
                          <a:effectLst/>
                          <a:latin typeface="Arial" charset="0"/>
                        </a:rPr>
                        <a:t>EN 1999</a:t>
                      </a:r>
                    </a:p>
                  </a:txBody>
                  <a:tcPr marL="91435" marR="91435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0AE2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A6B"/>
                          </a:solidFill>
                          <a:effectLst/>
                          <a:latin typeface="Arial" charset="0"/>
                        </a:rPr>
                        <a:t>Алюминиевые конструкции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A6B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0AE2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85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2444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Аргументы «против»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/>
              <a:t>удорожание строительных конструкций при проектировании по </a:t>
            </a:r>
            <a:r>
              <a:rPr lang="ru-RU" sz="2800" b="1" dirty="0" err="1" smtClean="0"/>
              <a:t>Еврокодам</a:t>
            </a:r>
            <a:r>
              <a:rPr lang="ru-RU" sz="2800" dirty="0" smtClean="0"/>
              <a:t>:</a:t>
            </a:r>
            <a:r>
              <a:rPr lang="ru-RU" sz="2800" dirty="0"/>
              <a:t>  </a:t>
            </a:r>
          </a:p>
          <a:p>
            <a:r>
              <a:rPr lang="ru-RU" sz="2000" dirty="0" smtClean="0"/>
              <a:t>с использованием </a:t>
            </a:r>
            <a:r>
              <a:rPr lang="ru-RU" sz="2000" dirty="0" err="1"/>
              <a:t>Еврокодов</a:t>
            </a:r>
            <a:r>
              <a:rPr lang="ru-RU" sz="2000" dirty="0"/>
              <a:t> </a:t>
            </a:r>
            <a:r>
              <a:rPr lang="ru-RU" sz="2000" b="1" dirty="0"/>
              <a:t>расход стали увеличивается на 13-30% </a:t>
            </a:r>
            <a:r>
              <a:rPr lang="ru-RU" sz="2000" dirty="0"/>
              <a:t>по сравнению с проектирование по российским </a:t>
            </a:r>
            <a:r>
              <a:rPr lang="ru-RU" sz="2000" dirty="0" smtClean="0"/>
              <a:t>стандартам;</a:t>
            </a:r>
          </a:p>
          <a:p>
            <a:pPr algn="just"/>
            <a:r>
              <a:rPr lang="ru-RU" sz="2000" b="1" dirty="0"/>
              <a:t>стоимость железобетонных конструкций </a:t>
            </a:r>
            <a:r>
              <a:rPr lang="ru-RU" sz="2000" dirty="0"/>
              <a:t>увеличивается </a:t>
            </a:r>
            <a:r>
              <a:rPr lang="ru-RU" sz="2000" b="1" dirty="0"/>
              <a:t>на 7-15%.</a:t>
            </a:r>
            <a:r>
              <a:rPr lang="ru-RU" sz="2000" dirty="0"/>
              <a:t>  </a:t>
            </a:r>
            <a:r>
              <a:rPr lang="ru-RU" sz="2000" dirty="0" smtClean="0"/>
              <a:t>, но при этом </a:t>
            </a:r>
            <a:r>
              <a:rPr lang="ru-RU" sz="2000" b="1" dirty="0" smtClean="0"/>
              <a:t>надежность </a:t>
            </a:r>
            <a:r>
              <a:rPr lang="ru-RU" sz="2000" dirty="0" smtClean="0"/>
              <a:t>, соответствующая вероятности отказа конструкции </a:t>
            </a:r>
            <a:r>
              <a:rPr lang="ru-RU" sz="2000" b="1" dirty="0" smtClean="0"/>
              <a:t>10-4 (отказ одной конструкции из десяти тысяч</a:t>
            </a:r>
            <a:r>
              <a:rPr lang="ru-RU" sz="2000" dirty="0" smtClean="0"/>
              <a:t>). По российским СП(СНиП) </a:t>
            </a:r>
            <a:r>
              <a:rPr lang="ru-RU" sz="2000" b="1" dirty="0" smtClean="0"/>
              <a:t>в два раза дешевле</a:t>
            </a:r>
            <a:r>
              <a:rPr lang="ru-RU" sz="2000" dirty="0" smtClean="0"/>
              <a:t>, но </a:t>
            </a:r>
            <a:r>
              <a:rPr lang="ru-RU" sz="2000" b="1" dirty="0" smtClean="0"/>
              <a:t>вероятность отказа конструкции 10-3(одной из тысячи</a:t>
            </a:r>
            <a:r>
              <a:rPr lang="ru-RU" sz="2000" dirty="0" smtClean="0"/>
              <a:t>). В Е</a:t>
            </a:r>
            <a:r>
              <a:rPr lang="en-US" sz="2000" dirty="0" smtClean="0"/>
              <a:t>N</a:t>
            </a:r>
            <a:r>
              <a:rPr lang="ru-RU" sz="2000" dirty="0" smtClean="0"/>
              <a:t> 1990 такая надежность рекомендуется только для с/х зданий без регулярного перемещения людей;</a:t>
            </a:r>
          </a:p>
          <a:p>
            <a:pPr algn="just"/>
            <a:r>
              <a:rPr lang="ru-RU" sz="2000" dirty="0" smtClean="0"/>
              <a:t>В </a:t>
            </a:r>
            <a:r>
              <a:rPr lang="ru-RU" sz="2000" dirty="0"/>
              <a:t>отличие от СНиПов система </a:t>
            </a:r>
            <a:r>
              <a:rPr lang="ru-RU" sz="2000" dirty="0" err="1"/>
              <a:t>Еврокодов</a:t>
            </a:r>
            <a:r>
              <a:rPr lang="ru-RU" sz="2000" dirty="0"/>
              <a:t> не включает нормы проектирования зданий и сооружений разного функционального назначения (промышленные и гражданские, жилые, многофункциональные, гостиницы и т.п.), а также вопросы градостроительства, инженерных систем, тепловой защиты зданий, </a:t>
            </a:r>
            <a:r>
              <a:rPr lang="ru-RU" sz="2000" dirty="0" smtClean="0"/>
              <a:t>и </a:t>
            </a:r>
            <a:r>
              <a:rPr lang="ru-RU" sz="2000" dirty="0"/>
              <a:t>др. </a:t>
            </a:r>
            <a:endParaRPr lang="en-US" sz="2000" dirty="0" smtClean="0"/>
          </a:p>
          <a:p>
            <a:pPr algn="just"/>
            <a:r>
              <a:rPr lang="ru-RU" sz="2000" dirty="0"/>
              <a:t>в </a:t>
            </a:r>
            <a:r>
              <a:rPr lang="ru-RU" sz="2000" dirty="0" err="1"/>
              <a:t>Еврокодах</a:t>
            </a:r>
            <a:r>
              <a:rPr lang="ru-RU" sz="2000" dirty="0"/>
              <a:t> даны самые общие требования к расчету фундаментов, в основном по типам сооружений. Отсутствуют требования к исходным данным и особенностям расчетов фундаментов на специфических и слабых грунтах.  </a:t>
            </a:r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172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246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 flipH="1">
            <a:off x="4427984" y="1556792"/>
            <a:ext cx="4716016" cy="35283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Температура окружающего воздуха для конструкций из стали может приниматься ниже -50 С</a:t>
            </a:r>
            <a:r>
              <a:rPr lang="ru-RU" sz="20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Расчетная прочность для емкостей устанавливается до 390-440 Н/мм</a:t>
            </a:r>
            <a:r>
              <a:rPr lang="ru-RU" sz="20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Диаметр резервуаров может устанавливаться более 60 м.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0" y="1556792"/>
            <a:ext cx="4427984" cy="35283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Нижний предел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температуры окружающего воздуха для конструкций из стали от - 40С</a:t>
            </a:r>
            <a:r>
              <a:rPr lang="ru-RU" sz="20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-50 С</a:t>
            </a:r>
            <a:r>
              <a:rPr lang="ru-RU" sz="20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Расчетная прочность для емкостей устанавливается не более 260 Н/мм</a:t>
            </a:r>
            <a:r>
              <a:rPr lang="ru-RU" sz="20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Диаметр резервуаров устанавливается не более 60 м.</a:t>
            </a:r>
          </a:p>
          <a:p>
            <a:pPr>
              <a:buFontTx/>
              <a:buChar char="-"/>
            </a:pPr>
            <a:endParaRPr lang="ru-RU" dirty="0" smtClean="0">
              <a:solidFill>
                <a:schemeClr val="tx1"/>
              </a:solidFill>
            </a:endParaRPr>
          </a:p>
          <a:p>
            <a:endParaRPr lang="ru-RU" baseline="30000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Примеры ограничений применения  Еврокодов, в сравнении с российскими нормами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0" y="1052736"/>
            <a:ext cx="4427984" cy="4980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Еврокоды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4427984" y="1052736"/>
            <a:ext cx="4716016" cy="4980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Российские нормы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5085184"/>
            <a:ext cx="9144000" cy="17728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Указанные ограничения не предусматривают изменений посредством 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Национальных приложений!</a:t>
            </a:r>
          </a:p>
          <a:p>
            <a:endParaRPr lang="ru-RU" baseline="30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/>
              <a:t>Примеры аварий, произошедших в результате ошибок в проекте при применении европейских норм без учета национальных особенностей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908720"/>
          <a:ext cx="9144000" cy="568863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85049"/>
                <a:gridCol w="1853378"/>
                <a:gridCol w="3493768"/>
                <a:gridCol w="1711805"/>
              </a:tblGrid>
              <a:tr h="54422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Объекты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Ситуация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Нарушение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Примечания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223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г. Домодедово складской высотный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(36 м) комплекс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Полное обрушение металлических конструкций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Ошибка проекта - отсутствие обеспечения устойчивости каркаса в продольном направлении из-за неудовлетворительной системы вертикальных связей, окончательный вывод о несущей способности можно сделать, только добавив расчет в нелинейной постановке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Иностранный проект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79080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Москва, крытая автостоянка «Метро» </a:t>
                      </a:r>
                      <a:b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Дмитровском шоссе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Обрушение несущих конструкций стоек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Расчет металлических конструкций навеса произведен не по российским нормам, учитывающим в т.ч. дополнительные нагрузки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Иностранный проект</a:t>
                      </a:r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742988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Резервуары для хранения нефти вблизи Санкт-Петербурга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Обрушение верхнего покрытия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Расчет конструкций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покрытия произведен без учета снеговой нагрузки в российских условиях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Иностранный проект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9144000" cy="76517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7E0000"/>
                </a:solidFill>
                <a:latin typeface="Times New Roman" pitchFamily="18" charset="0"/>
                <a:cs typeface="Times New Roman" pitchFamily="18" charset="0"/>
              </a:rPr>
              <a:t>Поручение Правительства РФ от 16 июня 2010 г. №ИШ-П9-4012</a:t>
            </a:r>
            <a:endParaRPr lang="ru-RU" b="1" u="sng" dirty="0">
              <a:solidFill>
                <a:srgbClr val="7E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b="1" dirty="0">
                <a:solidFill>
                  <a:srgbClr val="7E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err="1">
                <a:solidFill>
                  <a:srgbClr val="7E0000"/>
                </a:solidFill>
                <a:latin typeface="Times New Roman" pitchFamily="18" charset="0"/>
                <a:cs typeface="Times New Roman" pitchFamily="18" charset="0"/>
              </a:rPr>
              <a:t>Минрегиона</a:t>
            </a:r>
            <a:r>
              <a:rPr lang="ru-RU" b="1" dirty="0">
                <a:solidFill>
                  <a:srgbClr val="7E0000"/>
                </a:solidFill>
                <a:latin typeface="Times New Roman" pitchFamily="18" charset="0"/>
                <a:cs typeface="Times New Roman" pitchFamily="18" charset="0"/>
              </a:rPr>
              <a:t> России о  включении  </a:t>
            </a:r>
            <a:r>
              <a:rPr lang="ru-RU" b="1" dirty="0" err="1">
                <a:solidFill>
                  <a:srgbClr val="7E0000"/>
                </a:solidFill>
                <a:latin typeface="Times New Roman" pitchFamily="18" charset="0"/>
                <a:cs typeface="Times New Roman" pitchFamily="18" charset="0"/>
              </a:rPr>
              <a:t>Еврокодов</a:t>
            </a:r>
            <a:r>
              <a:rPr lang="ru-RU" b="1" dirty="0">
                <a:solidFill>
                  <a:srgbClr val="7E0000"/>
                </a:solidFill>
                <a:latin typeface="Times New Roman" pitchFamily="18" charset="0"/>
                <a:cs typeface="Times New Roman" pitchFamily="18" charset="0"/>
              </a:rPr>
              <a:t> на альтернативной основе в доказательную базу «Технического регламента о безопасности  зданий и сооружений»</a:t>
            </a:r>
            <a:endParaRPr lang="ru-RU" b="1" kern="0" dirty="0">
              <a:solidFill>
                <a:srgbClr val="7E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724400"/>
            <a:ext cx="720725" cy="1081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5013325"/>
            <a:ext cx="792163" cy="11525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0825" y="908050"/>
            <a:ext cx="8713788" cy="14128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Комплексная программа мероприятий по внедрению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Еврокодов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 eaLnBrk="0" hangingPunct="0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предусматривает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разработку сводов правил на основе Еврокодов  с национальными приложениями, их адаптацию на национальном уровне, а также внедрение новых программ обучения и модернизацию испытательной базы</a:t>
            </a:r>
            <a:endParaRPr lang="ru-RU" b="1" kern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825" y="2636838"/>
            <a:ext cx="3816350" cy="18002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одобрена 02.12.2010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на совместном заседании Президиума коллегии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Минрегиона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России и Общественного Совета при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Минрегионе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России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76825" y="2636838"/>
            <a:ext cx="3816350" cy="18716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положена в 	основу 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Плана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утвержденного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апреле 2011г. министрами стран-членов Таможенного союза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отвечающими за строительство, в т.ч.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Минрегионом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России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0825" y="4652963"/>
            <a:ext cx="8642350" cy="2016125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Минрегионом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России совместно с национальными объединениями строителей, 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изыскателей и проектировщиков</a:t>
            </a:r>
          </a:p>
          <a:p>
            <a:pPr algn="r"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2010-2012 г.г. </a:t>
            </a:r>
            <a:r>
              <a:rPr lang="ru-RU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переведено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58 </a:t>
            </a:r>
            <a:r>
              <a:rPr lang="ru-RU" sz="24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Еврокодов</a:t>
            </a:r>
            <a:endParaRPr lang="ru-RU" sz="2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Разработано 58 Национальных приложений  </a:t>
            </a:r>
            <a:endParaRPr lang="ru-RU" sz="2400" u="sng" dirty="0"/>
          </a:p>
        </p:txBody>
      </p:sp>
      <p:sp>
        <p:nvSpPr>
          <p:cNvPr id="9" name="Стрелка вниз 8"/>
          <p:cNvSpPr/>
          <p:nvPr/>
        </p:nvSpPr>
        <p:spPr>
          <a:xfrm>
            <a:off x="4284663" y="2349500"/>
            <a:ext cx="484187" cy="2232025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5300663"/>
            <a:ext cx="792163" cy="11525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11" name="Стрелка вниз 10"/>
          <p:cNvSpPr/>
          <p:nvPr/>
        </p:nvSpPr>
        <p:spPr>
          <a:xfrm>
            <a:off x="1763713" y="2349500"/>
            <a:ext cx="484187" cy="287338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751638" y="2349500"/>
            <a:ext cx="484187" cy="287338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" name="Рисунок 12" descr="ТСоюз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3946741"/>
            <a:ext cx="936104" cy="50405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7598" name="Picture 10" descr="Картинка 5 из 5064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933056"/>
            <a:ext cx="8636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73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708275"/>
            <a:ext cx="9144000" cy="1341438"/>
          </a:xfrm>
          <a:prstGeom prst="rect">
            <a:avLst/>
          </a:prstGeom>
          <a:solidFill>
            <a:srgbClr val="EDFDBF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341438"/>
            <a:ext cx="9144000" cy="1366837"/>
          </a:xfrm>
          <a:prstGeom prst="rect">
            <a:avLst/>
          </a:prstGeom>
          <a:solidFill>
            <a:srgbClr val="F4F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SzPct val="90000"/>
              <a:buFont typeface="Wingdings" pitchFamily="2" charset="2"/>
              <a:buChar char="n"/>
              <a:defRPr sz="2800">
                <a:solidFill>
                  <a:srgbClr val="0000CC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CC99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Схема ссылок в </a:t>
            </a:r>
            <a:r>
              <a:rPr lang="ru-RU" alt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Еврокодах</a:t>
            </a: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примере </a:t>
            </a:r>
            <a:r>
              <a:rPr lang="ru-RU" alt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Еврокода</a:t>
            </a: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1992-1-1:2004:  «Проектирование железобетонных конструкций. Часть 1-1. Общие правила и правила для зданий</a:t>
            </a:r>
          </a:p>
        </p:txBody>
      </p:sp>
      <p:sp>
        <p:nvSpPr>
          <p:cNvPr id="18438" name="Text Box 3"/>
          <p:cNvSpPr txBox="1">
            <a:spLocks noChangeArrowheads="1"/>
          </p:cNvSpPr>
          <p:nvPr/>
        </p:nvSpPr>
        <p:spPr bwMode="auto">
          <a:xfrm>
            <a:off x="2916238" y="765175"/>
            <a:ext cx="2925762" cy="496888"/>
          </a:xfrm>
          <a:prstGeom prst="rect">
            <a:avLst/>
          </a:prstGeom>
          <a:solidFill>
            <a:srgbClr val="FFCC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990033"/>
              </a:buClr>
              <a:buSzPct val="90000"/>
              <a:buFont typeface="Wingdings" pitchFamily="2" charset="2"/>
              <a:buChar char="n"/>
              <a:defRPr sz="2800">
                <a:solidFill>
                  <a:srgbClr val="0000CC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CC99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 b="1">
                <a:solidFill>
                  <a:schemeClr val="tx1"/>
                </a:solidFill>
                <a:latin typeface="Times New Roman" pitchFamily="18" charset="0"/>
              </a:rPr>
              <a:t>EN</a:t>
            </a:r>
            <a:r>
              <a:rPr lang="ru-RU" altLang="ru-RU" sz="1800" b="1">
                <a:solidFill>
                  <a:schemeClr val="tx1"/>
                </a:solidFill>
                <a:latin typeface="Times New Roman" pitchFamily="18" charset="0"/>
              </a:rPr>
              <a:t> 1992-1-1:2004</a:t>
            </a:r>
            <a:endParaRPr lang="ru-RU" altLang="ru-RU" sz="1800" b="1">
              <a:solidFill>
                <a:schemeClr val="tx1"/>
              </a:solidFill>
            </a:endParaRPr>
          </a:p>
        </p:txBody>
      </p:sp>
      <p:sp>
        <p:nvSpPr>
          <p:cNvPr id="18439" name="Text Box 4"/>
          <p:cNvSpPr txBox="1">
            <a:spLocks noChangeArrowheads="1"/>
          </p:cNvSpPr>
          <p:nvPr/>
        </p:nvSpPr>
        <p:spPr bwMode="auto">
          <a:xfrm>
            <a:off x="1692275" y="1484313"/>
            <a:ext cx="2016125" cy="5048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990033"/>
              </a:buClr>
              <a:buSzPct val="90000"/>
              <a:buFont typeface="Wingdings" pitchFamily="2" charset="2"/>
              <a:buChar char="n"/>
              <a:defRPr sz="2800">
                <a:solidFill>
                  <a:srgbClr val="0000CC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CC99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lang="ru-RU" altLang="ru-RU" sz="1400" b="1" dirty="0" err="1">
                <a:solidFill>
                  <a:schemeClr val="tx1"/>
                </a:solidFill>
                <a:latin typeface="Times New Roman" pitchFamily="18" charset="0"/>
              </a:rPr>
              <a:t>Еврокод</a:t>
            </a: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</a:rPr>
              <a:t>  </a:t>
            </a:r>
            <a:b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</a:rPr>
              <a:t>EN 1997-1, </a:t>
            </a:r>
            <a:r>
              <a:rPr lang="en-US" altLang="ru-RU" sz="1400" b="1" dirty="0">
                <a:solidFill>
                  <a:schemeClr val="tx1"/>
                </a:solidFill>
                <a:latin typeface="Times New Roman" pitchFamily="18" charset="0"/>
              </a:rPr>
              <a:t>EN </a:t>
            </a: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</a:rPr>
              <a:t>1997-2</a:t>
            </a:r>
            <a:endParaRPr lang="ru-RU" altLang="ru-RU" sz="1400" b="1" dirty="0">
              <a:solidFill>
                <a:schemeClr val="tx1"/>
              </a:solidFill>
            </a:endParaRPr>
          </a:p>
        </p:txBody>
      </p:sp>
      <p:sp>
        <p:nvSpPr>
          <p:cNvPr id="18440" name="Text Box 10"/>
          <p:cNvSpPr txBox="1">
            <a:spLocks noChangeArrowheads="1"/>
          </p:cNvSpPr>
          <p:nvPr/>
        </p:nvSpPr>
        <p:spPr bwMode="auto">
          <a:xfrm>
            <a:off x="3924300" y="1484313"/>
            <a:ext cx="2160588" cy="4714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90000"/>
              <a:buFont typeface="Wingdings" pitchFamily="2" charset="2"/>
              <a:buChar char="n"/>
              <a:defRPr sz="2800">
                <a:solidFill>
                  <a:srgbClr val="0000CC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CC99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>
                <a:solidFill>
                  <a:schemeClr val="tx1"/>
                </a:solidFill>
                <a:latin typeface="Calibri" pitchFamily="34" charset="0"/>
              </a:rPr>
              <a:t>4 стандарта </a:t>
            </a:r>
            <a:r>
              <a:rPr lang="en-US" altLang="ru-RU" sz="1400" b="1" dirty="0">
                <a:solidFill>
                  <a:schemeClr val="tx1"/>
                </a:solidFill>
                <a:latin typeface="Calibri" pitchFamily="34" charset="0"/>
              </a:rPr>
              <a:t>EN</a:t>
            </a:r>
            <a:r>
              <a:rPr lang="ru-RU" altLang="ru-RU" sz="14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br>
              <a:rPr lang="ru-RU" altLang="ru-RU" sz="14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altLang="ru-RU" sz="1400" b="1" dirty="0">
                <a:solidFill>
                  <a:schemeClr val="tx1"/>
                </a:solidFill>
                <a:latin typeface="Calibri" pitchFamily="34" charset="0"/>
              </a:rPr>
              <a:t>на проектирование</a:t>
            </a:r>
            <a:endParaRPr lang="ru-RU" altLang="ru-RU" sz="1400" b="1" dirty="0">
              <a:solidFill>
                <a:schemeClr val="tx1"/>
              </a:solidFill>
            </a:endParaRPr>
          </a:p>
        </p:txBody>
      </p:sp>
      <p:sp>
        <p:nvSpPr>
          <p:cNvPr id="18441" name="Text Box 11"/>
          <p:cNvSpPr txBox="1">
            <a:spLocks noChangeArrowheads="1"/>
          </p:cNvSpPr>
          <p:nvPr/>
        </p:nvSpPr>
        <p:spPr bwMode="auto">
          <a:xfrm>
            <a:off x="1692275" y="2133600"/>
            <a:ext cx="2016125" cy="471488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90000"/>
              <a:buFont typeface="Wingdings" pitchFamily="2" charset="2"/>
              <a:buChar char="n"/>
              <a:defRPr sz="2800">
                <a:solidFill>
                  <a:srgbClr val="0000CC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CC99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>
                <a:solidFill>
                  <a:schemeClr val="tx1"/>
                </a:solidFill>
              </a:rPr>
              <a:t>6 стандартов </a:t>
            </a:r>
            <a:r>
              <a:rPr lang="en-US" altLang="ru-RU" sz="1400" b="1" dirty="0">
                <a:solidFill>
                  <a:schemeClr val="tx1"/>
                </a:solidFill>
              </a:rPr>
              <a:t>EN</a:t>
            </a:r>
            <a:r>
              <a:rPr lang="ru-RU" altLang="ru-RU" sz="1400" b="1" dirty="0">
                <a:solidFill>
                  <a:schemeClr val="tx1"/>
                </a:solidFill>
              </a:rPr>
              <a:t>/</a:t>
            </a:r>
            <a:r>
              <a:rPr lang="en-US" altLang="ru-RU" sz="1400" b="1" dirty="0">
                <a:solidFill>
                  <a:schemeClr val="tx1"/>
                </a:solidFill>
              </a:rPr>
              <a:t>ISO</a:t>
            </a:r>
            <a:endParaRPr lang="ru-RU" altLang="ru-RU" sz="1400" b="1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>
                <a:solidFill>
                  <a:schemeClr val="tx1"/>
                </a:solidFill>
              </a:rPr>
              <a:t>на материалы</a:t>
            </a:r>
          </a:p>
        </p:txBody>
      </p:sp>
      <p:sp>
        <p:nvSpPr>
          <p:cNvPr id="18442" name="Text Box 12"/>
          <p:cNvSpPr txBox="1">
            <a:spLocks noChangeArrowheads="1"/>
          </p:cNvSpPr>
          <p:nvPr/>
        </p:nvSpPr>
        <p:spPr bwMode="auto">
          <a:xfrm>
            <a:off x="6372225" y="1484313"/>
            <a:ext cx="2232025" cy="471487"/>
          </a:xfrm>
          <a:prstGeom prst="rect">
            <a:avLst/>
          </a:prstGeom>
          <a:solidFill>
            <a:schemeClr val="accent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90000"/>
              <a:buFont typeface="Wingdings" pitchFamily="2" charset="2"/>
              <a:buChar char="n"/>
              <a:defRPr sz="2800">
                <a:solidFill>
                  <a:srgbClr val="0000CC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CC99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>
                <a:solidFill>
                  <a:schemeClr val="tx1"/>
                </a:solidFill>
              </a:rPr>
              <a:t>3 стандарта </a:t>
            </a:r>
            <a:r>
              <a:rPr lang="en-US" altLang="ru-RU" sz="1400" b="1" dirty="0">
                <a:solidFill>
                  <a:schemeClr val="tx1"/>
                </a:solidFill>
              </a:rPr>
              <a:t>EN</a:t>
            </a:r>
            <a:endParaRPr lang="ru-RU" altLang="ru-RU" sz="1400" b="1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>
                <a:solidFill>
                  <a:schemeClr val="tx1"/>
                </a:solidFill>
              </a:rPr>
              <a:t>на методы испытаний</a:t>
            </a:r>
          </a:p>
        </p:txBody>
      </p:sp>
      <p:sp>
        <p:nvSpPr>
          <p:cNvPr id="18443" name="Text Box 13"/>
          <p:cNvSpPr txBox="1">
            <a:spLocks noChangeArrowheads="1"/>
          </p:cNvSpPr>
          <p:nvPr/>
        </p:nvSpPr>
        <p:spPr bwMode="auto">
          <a:xfrm>
            <a:off x="6372225" y="2133600"/>
            <a:ext cx="2232025" cy="471488"/>
          </a:xfrm>
          <a:prstGeom prst="rect">
            <a:avLst/>
          </a:prstGeom>
          <a:solidFill>
            <a:srgbClr val="CCFF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90000"/>
              <a:buFont typeface="Wingdings" pitchFamily="2" charset="2"/>
              <a:buChar char="n"/>
              <a:defRPr sz="2800">
                <a:solidFill>
                  <a:srgbClr val="0000CC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CC99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>
                <a:solidFill>
                  <a:schemeClr val="tx1"/>
                </a:solidFill>
                <a:latin typeface="Calibri" pitchFamily="34" charset="0"/>
              </a:rPr>
              <a:t>Европейские технические подтверждения (</a:t>
            </a:r>
            <a:r>
              <a:rPr lang="en-US" altLang="ru-RU" sz="1400" b="1" dirty="0">
                <a:solidFill>
                  <a:schemeClr val="tx1"/>
                </a:solidFill>
                <a:latin typeface="Calibri" pitchFamily="34" charset="0"/>
              </a:rPr>
              <a:t>ETA</a:t>
            </a:r>
            <a:r>
              <a:rPr lang="ru-RU" altLang="ru-RU" sz="1400" b="1" dirty="0">
                <a:solidFill>
                  <a:schemeClr val="tx1"/>
                </a:solidFill>
                <a:latin typeface="Calibri" pitchFamily="34" charset="0"/>
              </a:rPr>
              <a:t>)</a:t>
            </a:r>
            <a:endParaRPr lang="ru-RU" altLang="ru-RU" sz="1400" b="1" dirty="0">
              <a:solidFill>
                <a:schemeClr val="tx1"/>
              </a:solidFill>
            </a:endParaRPr>
          </a:p>
        </p:txBody>
      </p:sp>
      <p:sp>
        <p:nvSpPr>
          <p:cNvPr id="18444" name="Text Box 14"/>
          <p:cNvSpPr txBox="1">
            <a:spLocks noChangeArrowheads="1"/>
          </p:cNvSpPr>
          <p:nvPr/>
        </p:nvSpPr>
        <p:spPr bwMode="auto">
          <a:xfrm>
            <a:off x="3924300" y="2133600"/>
            <a:ext cx="2160588" cy="471488"/>
          </a:xfrm>
          <a:prstGeom prst="rect">
            <a:avLst/>
          </a:prstGeom>
          <a:solidFill>
            <a:srgbClr val="CC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90000"/>
              <a:buFont typeface="Wingdings" pitchFamily="2" charset="2"/>
              <a:buChar char="n"/>
              <a:defRPr sz="2800">
                <a:solidFill>
                  <a:srgbClr val="0000CC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CC99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>
                <a:solidFill>
                  <a:schemeClr val="tx1"/>
                </a:solidFill>
                <a:latin typeface="Calibri" pitchFamily="34" charset="0"/>
              </a:rPr>
              <a:t>11 стандартов </a:t>
            </a:r>
            <a:r>
              <a:rPr lang="en-US" altLang="ru-RU" sz="1400" b="1" dirty="0">
                <a:solidFill>
                  <a:schemeClr val="tx1"/>
                </a:solidFill>
                <a:latin typeface="Calibri" pitchFamily="34" charset="0"/>
              </a:rPr>
              <a:t>EN</a:t>
            </a:r>
            <a:r>
              <a:rPr lang="ru-RU" altLang="ru-RU" sz="1400" b="1" dirty="0">
                <a:solidFill>
                  <a:schemeClr val="tx1"/>
                </a:solidFill>
                <a:latin typeface="Calibri" pitchFamily="34" charset="0"/>
              </a:rPr>
              <a:t>/</a:t>
            </a:r>
            <a:r>
              <a:rPr lang="en-US" altLang="ru-RU" sz="1400" b="1" dirty="0">
                <a:solidFill>
                  <a:schemeClr val="tx1"/>
                </a:solidFill>
                <a:latin typeface="Calibri" pitchFamily="34" charset="0"/>
              </a:rPr>
              <a:t>ISO</a:t>
            </a:r>
            <a:r>
              <a:rPr lang="ru-RU" altLang="ru-RU" sz="1400" b="1" dirty="0">
                <a:solidFill>
                  <a:schemeClr val="tx1"/>
                </a:solidFill>
                <a:latin typeface="Calibri" pitchFamily="34" charset="0"/>
              </a:rPr>
              <a:t> на термины и определения</a:t>
            </a:r>
            <a:endParaRPr lang="ru-RU" altLang="ru-RU" sz="1400" b="1" dirty="0">
              <a:solidFill>
                <a:schemeClr val="tx1"/>
              </a:solidFill>
            </a:endParaRPr>
          </a:p>
        </p:txBody>
      </p:sp>
      <p:sp>
        <p:nvSpPr>
          <p:cNvPr id="18445" name="Text Box 11"/>
          <p:cNvSpPr txBox="1">
            <a:spLocks noChangeArrowheads="1"/>
          </p:cNvSpPr>
          <p:nvPr/>
        </p:nvSpPr>
        <p:spPr bwMode="auto">
          <a:xfrm>
            <a:off x="250825" y="1412875"/>
            <a:ext cx="1152525" cy="122396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90000"/>
              <a:buFont typeface="Wingdings" pitchFamily="2" charset="2"/>
              <a:buChar char="n"/>
              <a:defRPr sz="2800">
                <a:solidFill>
                  <a:srgbClr val="0000CC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CC99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chemeClr val="tx1"/>
                </a:solidFill>
              </a:rPr>
              <a:t>27 ссылок </a:t>
            </a:r>
            <a:br>
              <a:rPr lang="ru-RU" altLang="ru-RU" sz="1800" b="1">
                <a:solidFill>
                  <a:schemeClr val="tx1"/>
                </a:solidFill>
              </a:rPr>
            </a:br>
            <a:r>
              <a:rPr lang="ru-RU" altLang="ru-RU" sz="1800" b="1">
                <a:solidFill>
                  <a:schemeClr val="tx1"/>
                </a:solidFill>
              </a:rPr>
              <a:t>1-го уровня</a:t>
            </a:r>
          </a:p>
        </p:txBody>
      </p:sp>
      <p:sp>
        <p:nvSpPr>
          <p:cNvPr id="18446" name="Text Box 11"/>
          <p:cNvSpPr txBox="1">
            <a:spLocks noChangeArrowheads="1"/>
          </p:cNvSpPr>
          <p:nvPr/>
        </p:nvSpPr>
        <p:spPr bwMode="auto">
          <a:xfrm>
            <a:off x="250825" y="2781300"/>
            <a:ext cx="1152525" cy="1223963"/>
          </a:xfrm>
          <a:prstGeom prst="rect">
            <a:avLst/>
          </a:prstGeom>
          <a:solidFill>
            <a:schemeClr val="accent5">
              <a:lumMod val="40000"/>
              <a:lumOff val="60000"/>
              <a:alpha val="0"/>
            </a:schemeClr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90000"/>
              <a:buFont typeface="Wingdings" pitchFamily="2" charset="2"/>
              <a:buChar char="n"/>
              <a:defRPr sz="2800">
                <a:solidFill>
                  <a:srgbClr val="0000CC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CC99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chemeClr val="tx1"/>
                </a:solidFill>
              </a:rPr>
              <a:t>91 ссылка </a:t>
            </a:r>
            <a:br>
              <a:rPr lang="ru-RU" altLang="ru-RU" sz="1800" b="1">
                <a:solidFill>
                  <a:schemeClr val="tx1"/>
                </a:solidFill>
              </a:rPr>
            </a:br>
            <a:r>
              <a:rPr lang="ru-RU" altLang="ru-RU" sz="1800" b="1">
                <a:solidFill>
                  <a:schemeClr val="tx1"/>
                </a:solidFill>
              </a:rPr>
              <a:t>2-го уровня</a:t>
            </a:r>
          </a:p>
        </p:txBody>
      </p:sp>
      <p:sp>
        <p:nvSpPr>
          <p:cNvPr id="18447" name="Text Box 11"/>
          <p:cNvSpPr txBox="1">
            <a:spLocks noChangeArrowheads="1"/>
          </p:cNvSpPr>
          <p:nvPr/>
        </p:nvSpPr>
        <p:spPr bwMode="auto">
          <a:xfrm>
            <a:off x="6372225" y="2852738"/>
            <a:ext cx="2303463" cy="471487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90000"/>
              <a:buFont typeface="Wingdings" pitchFamily="2" charset="2"/>
              <a:buChar char="n"/>
              <a:defRPr sz="2800">
                <a:solidFill>
                  <a:srgbClr val="0000CC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CC99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400" b="1">
                <a:solidFill>
                  <a:schemeClr val="tx1"/>
                </a:solidFill>
              </a:rPr>
              <a:t>22</a:t>
            </a:r>
            <a:r>
              <a:rPr lang="ru-RU" altLang="ru-RU" sz="1400" b="1">
                <a:solidFill>
                  <a:schemeClr val="tx1"/>
                </a:solidFill>
              </a:rPr>
              <a:t> стандарта </a:t>
            </a:r>
            <a:r>
              <a:rPr lang="en-US" altLang="ru-RU" sz="1400" b="1">
                <a:solidFill>
                  <a:schemeClr val="tx1"/>
                </a:solidFill>
              </a:rPr>
              <a:t>EN</a:t>
            </a:r>
            <a:r>
              <a:rPr lang="ru-RU" altLang="ru-RU" sz="1400" b="1">
                <a:solidFill>
                  <a:schemeClr val="tx1"/>
                </a:solidFill>
              </a:rPr>
              <a:t>/</a:t>
            </a:r>
            <a:r>
              <a:rPr lang="en-US" altLang="ru-RU" sz="1400" b="1">
                <a:solidFill>
                  <a:schemeClr val="tx1"/>
                </a:solidFill>
              </a:rPr>
              <a:t>ISO</a:t>
            </a:r>
            <a:endParaRPr lang="ru-RU" altLang="ru-RU" sz="1400" b="1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solidFill>
                  <a:schemeClr val="tx1"/>
                </a:solidFill>
              </a:rPr>
              <a:t>на материалы</a:t>
            </a:r>
          </a:p>
        </p:txBody>
      </p:sp>
      <p:sp>
        <p:nvSpPr>
          <p:cNvPr id="18448" name="Text Box 14"/>
          <p:cNvSpPr txBox="1">
            <a:spLocks noChangeArrowheads="1"/>
          </p:cNvSpPr>
          <p:nvPr/>
        </p:nvSpPr>
        <p:spPr bwMode="auto">
          <a:xfrm>
            <a:off x="1692275" y="2852738"/>
            <a:ext cx="2016125" cy="471487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90000"/>
              <a:buFont typeface="Wingdings" pitchFamily="2" charset="2"/>
              <a:buChar char="n"/>
              <a:defRPr sz="2800">
                <a:solidFill>
                  <a:srgbClr val="0000CC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CC99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solidFill>
                  <a:schemeClr val="tx1"/>
                </a:solidFill>
                <a:latin typeface="Calibri" pitchFamily="34" charset="0"/>
              </a:rPr>
              <a:t>12 стандартов </a:t>
            </a:r>
            <a:r>
              <a:rPr lang="en-US" altLang="ru-RU" sz="1400" b="1">
                <a:solidFill>
                  <a:schemeClr val="tx1"/>
                </a:solidFill>
                <a:latin typeface="Calibri" pitchFamily="34" charset="0"/>
              </a:rPr>
              <a:t>EN</a:t>
            </a:r>
            <a:r>
              <a:rPr lang="ru-RU" altLang="ru-RU" sz="1400" b="1">
                <a:solidFill>
                  <a:schemeClr val="tx1"/>
                </a:solidFill>
                <a:latin typeface="Calibri" pitchFamily="34" charset="0"/>
              </a:rPr>
              <a:t>/</a:t>
            </a:r>
            <a:r>
              <a:rPr lang="en-US" altLang="ru-RU" sz="1400" b="1">
                <a:solidFill>
                  <a:schemeClr val="tx1"/>
                </a:solidFill>
                <a:latin typeface="Calibri" pitchFamily="34" charset="0"/>
              </a:rPr>
              <a:t>ISO</a:t>
            </a:r>
            <a:r>
              <a:rPr lang="ru-RU" altLang="ru-RU" sz="1400" b="1">
                <a:solidFill>
                  <a:schemeClr val="tx1"/>
                </a:solidFill>
                <a:latin typeface="Calibri" pitchFamily="34" charset="0"/>
              </a:rPr>
              <a:t> на производство работ</a:t>
            </a:r>
            <a:endParaRPr lang="ru-RU" altLang="ru-RU" sz="1400" b="1">
              <a:solidFill>
                <a:schemeClr val="tx1"/>
              </a:solidFill>
            </a:endParaRPr>
          </a:p>
        </p:txBody>
      </p:sp>
      <p:sp>
        <p:nvSpPr>
          <p:cNvPr id="18449" name="Text Box 12"/>
          <p:cNvSpPr txBox="1">
            <a:spLocks noChangeArrowheads="1"/>
          </p:cNvSpPr>
          <p:nvPr/>
        </p:nvSpPr>
        <p:spPr bwMode="auto">
          <a:xfrm>
            <a:off x="3924300" y="2852738"/>
            <a:ext cx="2232025" cy="471487"/>
          </a:xfrm>
          <a:prstGeom prst="rect">
            <a:avLst/>
          </a:prstGeom>
          <a:solidFill>
            <a:srgbClr val="99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90000"/>
              <a:buFont typeface="Wingdings" pitchFamily="2" charset="2"/>
              <a:buChar char="n"/>
              <a:defRPr sz="2800">
                <a:solidFill>
                  <a:srgbClr val="0000CC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CC99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400" b="1" dirty="0">
                <a:solidFill>
                  <a:schemeClr val="tx1"/>
                </a:solidFill>
              </a:rPr>
              <a:t>56</a:t>
            </a:r>
            <a:r>
              <a:rPr lang="ru-RU" altLang="ru-RU" sz="1400" b="1" dirty="0">
                <a:solidFill>
                  <a:schemeClr val="tx1"/>
                </a:solidFill>
              </a:rPr>
              <a:t> стандартов </a:t>
            </a:r>
            <a:r>
              <a:rPr lang="en-US" altLang="ru-RU" sz="1400" b="1" dirty="0">
                <a:solidFill>
                  <a:schemeClr val="tx1"/>
                </a:solidFill>
              </a:rPr>
              <a:t>EN</a:t>
            </a:r>
            <a:r>
              <a:rPr lang="ru-RU" altLang="ru-RU" sz="1400" b="1" dirty="0">
                <a:solidFill>
                  <a:schemeClr val="tx1"/>
                </a:solidFill>
              </a:rPr>
              <a:t>/</a:t>
            </a:r>
            <a:r>
              <a:rPr lang="en-US" altLang="ru-RU" sz="1400" b="1" dirty="0">
                <a:solidFill>
                  <a:schemeClr val="tx1"/>
                </a:solidFill>
              </a:rPr>
              <a:t>ISO</a:t>
            </a:r>
            <a:endParaRPr lang="ru-RU" altLang="ru-RU" sz="1400" b="1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>
                <a:solidFill>
                  <a:schemeClr val="tx1"/>
                </a:solidFill>
              </a:rPr>
              <a:t>на методы испытаний</a:t>
            </a:r>
          </a:p>
        </p:txBody>
      </p:sp>
      <p:sp>
        <p:nvSpPr>
          <p:cNvPr id="18450" name="Text Box 10"/>
          <p:cNvSpPr txBox="1">
            <a:spLocks noChangeArrowheads="1"/>
          </p:cNvSpPr>
          <p:nvPr/>
        </p:nvSpPr>
        <p:spPr bwMode="auto">
          <a:xfrm>
            <a:off x="3924300" y="3429000"/>
            <a:ext cx="2232025" cy="4714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90000"/>
              <a:buFont typeface="Wingdings" pitchFamily="2" charset="2"/>
              <a:buChar char="n"/>
              <a:defRPr sz="2800">
                <a:solidFill>
                  <a:srgbClr val="0000CC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CC99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400" b="1">
                <a:solidFill>
                  <a:schemeClr val="tx1"/>
                </a:solidFill>
                <a:latin typeface="Calibri" pitchFamily="34" charset="0"/>
              </a:rPr>
              <a:t>1</a:t>
            </a:r>
            <a:r>
              <a:rPr lang="ru-RU" altLang="ru-RU" sz="1400" b="1">
                <a:solidFill>
                  <a:schemeClr val="tx1"/>
                </a:solidFill>
                <a:latin typeface="Calibri" pitchFamily="34" charset="0"/>
              </a:rPr>
              <a:t> стандарт </a:t>
            </a:r>
            <a:r>
              <a:rPr lang="en-US" altLang="ru-RU" sz="1400" b="1">
                <a:solidFill>
                  <a:schemeClr val="tx1"/>
                </a:solidFill>
                <a:latin typeface="Calibri" pitchFamily="34" charset="0"/>
              </a:rPr>
              <a:t>EN</a:t>
            </a:r>
            <a:r>
              <a:rPr lang="ru-RU" altLang="ru-RU" sz="1400" b="1">
                <a:solidFill>
                  <a:schemeClr val="tx1"/>
                </a:solidFill>
                <a:latin typeface="Calibri" pitchFamily="34" charset="0"/>
              </a:rPr>
              <a:t> </a:t>
            </a:r>
            <a:br>
              <a:rPr lang="ru-RU" altLang="ru-RU" sz="1400" b="1">
                <a:solidFill>
                  <a:schemeClr val="tx1"/>
                </a:solidFill>
                <a:latin typeface="Calibri" pitchFamily="34" charset="0"/>
              </a:rPr>
            </a:br>
            <a:r>
              <a:rPr lang="ru-RU" altLang="ru-RU" sz="1400" b="1">
                <a:solidFill>
                  <a:schemeClr val="tx1"/>
                </a:solidFill>
                <a:latin typeface="Calibri" pitchFamily="34" charset="0"/>
              </a:rPr>
              <a:t>на проектирование</a:t>
            </a:r>
            <a:endParaRPr lang="ru-RU" altLang="ru-RU" sz="1400" b="1">
              <a:solidFill>
                <a:schemeClr val="tx1"/>
              </a:solidFill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0" y="4005263"/>
            <a:ext cx="9144000" cy="2852737"/>
          </a:xfrm>
          <a:prstGeom prst="rect">
            <a:avLst/>
          </a:prstGeom>
          <a:solidFill>
            <a:srgbClr val="F9FEE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ИТОГО: </a:t>
            </a:r>
            <a:r>
              <a:rPr lang="ru-RU" sz="2000" b="1" u="sng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118 ссылочных стандартов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из которых:</a:t>
            </a:r>
          </a:p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2  -  ссылки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другие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Еврокоды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5   - ссылок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стандарты в сфере проектирования</a:t>
            </a:r>
          </a:p>
          <a:p>
            <a:pPr eaLnBrk="1" hangingPunct="1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28 -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ссылок 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стандарты на материалы</a:t>
            </a:r>
          </a:p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59 -  ссылок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стандарты на методы испытани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й</a:t>
            </a:r>
          </a:p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12 -  ссылок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стандарты на производство работ</a:t>
            </a:r>
          </a:p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11  - ссылок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стандарты на термины и определения</a:t>
            </a:r>
          </a:p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1 -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сылка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Европейские технические подтверждения (ЕТА)</a:t>
            </a:r>
          </a:p>
          <a:p>
            <a:pPr eaLnBrk="1" hangingPunct="1">
              <a:buFontTx/>
              <a:buChar char="-"/>
              <a:defRPr/>
            </a:pPr>
            <a:endParaRPr lang="ru-RU" sz="1400" b="1" dirty="0">
              <a:latin typeface="Calibri" pitchFamily="34" charset="0"/>
            </a:endParaRPr>
          </a:p>
          <a:p>
            <a:pPr eaLnBrk="1" hangingPunct="1">
              <a:buFontTx/>
              <a:buChar char="-"/>
              <a:defRPr/>
            </a:pPr>
            <a:endParaRPr lang="ru-RU" sz="1400" b="1" dirty="0">
              <a:latin typeface="Calibri" pitchFamily="34" charset="0"/>
            </a:endParaRPr>
          </a:p>
          <a:p>
            <a:pPr algn="ctr" eaLnBrk="1" hangingPunct="1">
              <a:defRPr/>
            </a:pP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246320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 </a:t>
            </a:r>
            <a:r>
              <a:rPr lang="ru-RU" sz="3100" b="1" dirty="0" smtClean="0"/>
              <a:t>Основные  достоинства </a:t>
            </a:r>
            <a:r>
              <a:rPr lang="ru-RU" sz="3100" b="1" dirty="0" err="1" smtClean="0"/>
              <a:t>Еврокодов</a:t>
            </a:r>
            <a:r>
              <a:rPr lang="ru-RU" sz="3100" b="1" dirty="0" smtClean="0"/>
              <a:t> по оценке российских экспертов-проектировщиков- это:</a:t>
            </a:r>
            <a:br>
              <a:rPr lang="ru-RU" sz="3100" b="1" dirty="0" smtClean="0"/>
            </a:br>
            <a:endParaRPr lang="ru-RU" sz="31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28945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/>
              <a:t>             Глубина </a:t>
            </a:r>
            <a:r>
              <a:rPr lang="ru-RU" sz="2000" dirty="0"/>
              <a:t>и тщательность проработки методик расчетов строительных конструкций, использование подходов «классической» строительной механики при расчетах конструкций, что обеспечивает инженерную ясность расчетов, и </a:t>
            </a:r>
            <a:r>
              <a:rPr lang="ru-RU" sz="2000" dirty="0"/>
              <a:t>удобство;</a:t>
            </a:r>
            <a:endParaRPr lang="en-US" sz="2000" dirty="0"/>
          </a:p>
          <a:p>
            <a:pPr marL="0" indent="0">
              <a:buNone/>
            </a:pPr>
            <a:r>
              <a:rPr lang="ru-RU" sz="2000" dirty="0" smtClean="0"/>
              <a:t>             ограничение свобода инженера- проектировщика </a:t>
            </a:r>
            <a:r>
              <a:rPr lang="ru-RU" sz="2000" dirty="0"/>
              <a:t>в </a:t>
            </a:r>
            <a:r>
              <a:rPr lang="ru-RU" sz="2000" dirty="0" err="1"/>
              <a:t>Еврокодах</a:t>
            </a:r>
            <a:r>
              <a:rPr lang="ru-RU" sz="2000" dirty="0"/>
              <a:t> </a:t>
            </a:r>
            <a:r>
              <a:rPr lang="ru-RU" sz="2000" dirty="0" smtClean="0"/>
              <a:t> необходимостью </a:t>
            </a:r>
            <a:r>
              <a:rPr lang="ru-RU" sz="2000" dirty="0"/>
              <a:t>применения </a:t>
            </a:r>
            <a:r>
              <a:rPr lang="ru-RU" sz="2000" b="1" dirty="0"/>
              <a:t>принципов и правил</a:t>
            </a:r>
            <a:r>
              <a:rPr lang="ru-RU" sz="2000" b="1" dirty="0" smtClean="0"/>
              <a:t>.</a:t>
            </a:r>
            <a:endParaRPr lang="en-US" sz="2000" b="1" dirty="0" smtClean="0"/>
          </a:p>
          <a:p>
            <a:pPr marL="0" indent="0">
              <a:buNone/>
            </a:pPr>
            <a:r>
              <a:rPr lang="ru-RU" sz="2000" b="1" dirty="0" smtClean="0"/>
              <a:t>             Принципы </a:t>
            </a:r>
            <a:r>
              <a:rPr lang="ru-RU" sz="2000" dirty="0"/>
              <a:t>включают в себя общие требования и обязательны для исполнения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pPr marL="0" indent="0">
              <a:buNone/>
            </a:pPr>
            <a:r>
              <a:rPr lang="ru-RU" sz="2000" b="1" dirty="0" smtClean="0"/>
              <a:t>             Правила </a:t>
            </a:r>
            <a:r>
              <a:rPr lang="ru-RU" sz="2000" b="1" dirty="0"/>
              <a:t>применения </a:t>
            </a:r>
            <a:r>
              <a:rPr lang="ru-RU" sz="2000" dirty="0"/>
              <a:t>– это общепризнанные методики, которые дополняют и поясняют принципы. Допускается применение альтернативных методик, если они соответствуют основным принципам, и если результаты расчета, как минимум, равнозначны, выполненным по </a:t>
            </a:r>
            <a:r>
              <a:rPr lang="ru-RU" sz="2000" dirty="0" err="1"/>
              <a:t>Еврокодам</a:t>
            </a:r>
            <a:r>
              <a:rPr lang="ru-RU" sz="2000" dirty="0"/>
              <a:t>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Допускается </a:t>
            </a:r>
            <a:r>
              <a:rPr lang="ru-RU" sz="2000" dirty="0"/>
              <a:t>применение инновационных методик в каждой стране, но до их утверждения в СЕН они не будут соответствовать </a:t>
            </a:r>
            <a:r>
              <a:rPr lang="ru-RU" sz="2000" dirty="0" err="1"/>
              <a:t>Еврокодам</a:t>
            </a:r>
            <a:r>
              <a:rPr lang="ru-RU" sz="2000" dirty="0"/>
              <a:t>.  </a:t>
            </a:r>
          </a:p>
          <a:p>
            <a:pPr marL="0" indent="0">
              <a:buNone/>
            </a:pPr>
            <a:r>
              <a:rPr lang="ru-RU" sz="2800" dirty="0"/>
              <a:t> 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15194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Проблемы на пути внедрения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Еврокодов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7950" y="908050"/>
            <a:ext cx="8928100" cy="56165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990033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latin typeface="+mn-lt"/>
                <a:cs typeface="Times New Roman" pitchFamily="18" charset="0"/>
              </a:rPr>
              <a:t>климатические и геологические отличия </a:t>
            </a:r>
            <a:r>
              <a:rPr lang="ru-RU" sz="2400" dirty="0" smtClean="0">
                <a:latin typeface="+mn-lt"/>
                <a:cs typeface="Times New Roman" pitchFamily="18" charset="0"/>
              </a:rPr>
              <a:t>территории </a:t>
            </a:r>
            <a:r>
              <a:rPr lang="ru-RU" sz="2400" dirty="0" smtClean="0">
                <a:latin typeface="+mn-lt"/>
                <a:cs typeface="Times New Roman" pitchFamily="18" charset="0"/>
              </a:rPr>
              <a:t>России от территорий стран ЕС;</a:t>
            </a:r>
            <a:endParaRPr lang="ru-RU" sz="2400" dirty="0" smtClean="0">
              <a:latin typeface="+mn-lt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990033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latin typeface="+mn-lt"/>
                <a:cs typeface="Times New Roman" pitchFamily="18" charset="0"/>
              </a:rPr>
              <a:t>отсутствие значительного количества стандартов </a:t>
            </a:r>
            <a:r>
              <a:rPr lang="en-US" sz="2400" dirty="0" smtClean="0">
                <a:latin typeface="+mn-lt"/>
                <a:cs typeface="Times New Roman" pitchFamily="18" charset="0"/>
              </a:rPr>
              <a:t>EN</a:t>
            </a:r>
            <a:r>
              <a:rPr lang="ru-RU" sz="2400" dirty="0" smtClean="0">
                <a:latin typeface="+mn-lt"/>
                <a:cs typeface="Times New Roman" pitchFamily="18" charset="0"/>
              </a:rPr>
              <a:t> на материалы, испытания, измерения</a:t>
            </a:r>
            <a:r>
              <a:rPr lang="en-US" sz="2400" dirty="0" smtClean="0">
                <a:latin typeface="+mn-lt"/>
                <a:cs typeface="Times New Roman" pitchFamily="18" charset="0"/>
              </a:rPr>
              <a:t> (</a:t>
            </a:r>
            <a:r>
              <a:rPr lang="ru-RU" sz="2400" u="sng" dirty="0" smtClean="0">
                <a:latin typeface="+mn-lt"/>
                <a:cs typeface="Times New Roman" pitchFamily="18" charset="0"/>
              </a:rPr>
              <a:t>не все будут применимы</a:t>
            </a:r>
            <a:r>
              <a:rPr lang="ru-RU" sz="2400" u="sng" dirty="0" smtClean="0">
                <a:latin typeface="+mn-lt"/>
                <a:cs typeface="Times New Roman" pitchFamily="18" charset="0"/>
              </a:rPr>
              <a:t>!</a:t>
            </a:r>
            <a:r>
              <a:rPr lang="ru-RU" sz="2400" dirty="0" smtClean="0">
                <a:latin typeface="+mn-lt"/>
                <a:cs typeface="Times New Roman" pitchFamily="18" charset="0"/>
              </a:rPr>
              <a:t>) и гармонизированных стандартов;</a:t>
            </a:r>
            <a:endParaRPr lang="ru-RU" sz="2400" dirty="0" smtClean="0">
              <a:latin typeface="+mn-lt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990033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latin typeface="+mn-lt"/>
                <a:cs typeface="Times New Roman" pitchFamily="18" charset="0"/>
              </a:rPr>
              <a:t> отсутствие современной испытательной  базы ;</a:t>
            </a:r>
            <a:endParaRPr lang="ru-RU" sz="2400" dirty="0" smtClean="0">
              <a:latin typeface="+mn-lt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990033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latin typeface="+mn-lt"/>
                <a:cs typeface="Times New Roman" pitchFamily="18" charset="0"/>
              </a:rPr>
              <a:t>отсутствие программ для массового обучения </a:t>
            </a:r>
            <a:r>
              <a:rPr lang="ru-RU" sz="2400" dirty="0" smtClean="0">
                <a:latin typeface="+mn-lt"/>
                <a:cs typeface="Times New Roman" pitchFamily="18" charset="0"/>
              </a:rPr>
              <a:t>экспертов и студентов</a:t>
            </a:r>
            <a:r>
              <a:rPr lang="ru-RU" sz="2400" dirty="0" smtClean="0">
                <a:latin typeface="+mn-lt"/>
                <a:cs typeface="Times New Roman" pitchFamily="18" charset="0"/>
              </a:rPr>
              <a:t>; </a:t>
            </a:r>
            <a:r>
              <a:rPr lang="ru-RU" dirty="0" smtClean="0">
                <a:latin typeface="+mn-lt"/>
                <a:cs typeface="Times New Roman" pitchFamily="18" charset="0"/>
              </a:rPr>
              <a:t>(МГСУ и </a:t>
            </a:r>
            <a:r>
              <a:rPr lang="ru-RU" dirty="0" smtClean="0"/>
              <a:t>Ассоциация </a:t>
            </a:r>
            <a:r>
              <a:rPr lang="ru-RU" dirty="0"/>
              <a:t>«СРО «Кузбасский проектно-научный центр» (г. Новокузнецк</a:t>
            </a:r>
            <a:r>
              <a:rPr lang="ru-RU" dirty="0" smtClean="0"/>
              <a:t>);</a:t>
            </a:r>
            <a:r>
              <a:rPr lang="ru-RU" dirty="0"/>
              <a:t> 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990033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latin typeface="+mn-lt"/>
                <a:cs typeface="Times New Roman" pitchFamily="18" charset="0"/>
              </a:rPr>
              <a:t>необходимость </a:t>
            </a:r>
            <a:r>
              <a:rPr lang="ru-RU" sz="2400" dirty="0" smtClean="0">
                <a:latin typeface="+mn-lt"/>
                <a:cs typeface="Times New Roman" pitchFamily="18" charset="0"/>
              </a:rPr>
              <a:t>обеспечения принятия </a:t>
            </a:r>
            <a:r>
              <a:rPr lang="ru-RU" sz="2400" dirty="0" err="1" smtClean="0">
                <a:latin typeface="+mn-lt"/>
                <a:cs typeface="Times New Roman" pitchFamily="18" charset="0"/>
              </a:rPr>
              <a:t>Еврокодов</a:t>
            </a:r>
            <a:r>
              <a:rPr lang="ru-RU" sz="2400" dirty="0" smtClean="0">
                <a:latin typeface="+mn-lt"/>
                <a:cs typeface="Times New Roman" pitchFamily="18" charset="0"/>
              </a:rPr>
              <a:t> органами надзора и </a:t>
            </a:r>
            <a:r>
              <a:rPr lang="ru-RU" sz="2400" dirty="0" smtClean="0">
                <a:latin typeface="+mn-lt"/>
                <a:cs typeface="Times New Roman" pitchFamily="18" charset="0"/>
              </a:rPr>
              <a:t>экспертизы;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990033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latin typeface="+mn-lt"/>
                <a:cs typeface="Times New Roman" pitchFamily="18" charset="0"/>
              </a:rPr>
              <a:t>нерешенность финансовых и организационных вопросов на национальном и межрегиональном уровне ( </a:t>
            </a:r>
            <a:r>
              <a:rPr lang="ru-RU" sz="2400" dirty="0" err="1" smtClean="0">
                <a:latin typeface="+mn-lt"/>
                <a:cs typeface="Times New Roman" pitchFamily="18" charset="0"/>
              </a:rPr>
              <a:t>Росстандарт</a:t>
            </a:r>
            <a:r>
              <a:rPr lang="ru-RU" sz="2400" dirty="0" smtClean="0">
                <a:latin typeface="+mn-lt"/>
                <a:cs typeface="Times New Roman" pitchFamily="18" charset="0"/>
              </a:rPr>
              <a:t>-СЕН/СЕНЕЛЕК);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990033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latin typeface="+mn-lt"/>
                <a:cs typeface="Times New Roman" pitchFamily="18" charset="0"/>
              </a:rPr>
              <a:t>значительные финансовые затраты</a:t>
            </a:r>
            <a:endParaRPr lang="ru-RU" sz="2400" dirty="0" smtClean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365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ВЫВОДЫ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544616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Прежде чем принимать решение о внедрении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Еврокодов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оценить необходимость и целесообразность   этого процесса, а также имеющийся финансовый,  временной и профессиональный потенциал.      </a:t>
            </a:r>
          </a:p>
          <a:p>
            <a:pPr lvl="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Внедрение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Еврокодов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позволит  совершенствовать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российские     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нормативные технические документы, гармонизировать их с европейскими и создать альтернативную систему нормирования в проектировании.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Внедрение 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Еврокодов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должно проходить  только комплексно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 поэтапным планом внедрения (Дорожной картой), аналогичном принятому в 2010 году, определением источника финансирования ,  исполнителей, координаторов  и достаточного временного периода;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Принятие Национальных приложений на основе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Еврокодов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возможно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национальных стандартов или сводов правил в рамках процедур, предусмотренных Федеральным законом «О техническом регулировании» и Руководством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«Внедрение и использование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Еврокодов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Национальных приложений на основе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Еврокодов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национальных стандартов и (или) сводов правил их можно включить в перечень национальных стандартов и сводов правил, в результате применения которых  на обязательной основе обеспечивается соблюдение требований Федерального закона «Технический регламент о безопасности зданий и сооружений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Допустимость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 в рамках данного перечня альтернативных друг другу документов по одному предмету предусмотрена частью 3 статьи 6 </a:t>
            </a:r>
          </a:p>
        </p:txBody>
      </p:sp>
    </p:spTree>
    <p:extLst>
      <p:ext uri="{BB962C8B-B14F-4D97-AF65-F5344CB8AC3E}">
        <p14:creationId xmlns:p14="http://schemas.microsoft.com/office/powerpoint/2010/main" val="890827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ChangeArrowheads="1"/>
          </p:cNvSpPr>
          <p:nvPr/>
        </p:nvSpPr>
        <p:spPr bwMode="auto">
          <a:xfrm>
            <a:off x="352425" y="1857375"/>
            <a:ext cx="8218488" cy="171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dirty="0"/>
              <a:t>Благодарю </a:t>
            </a:r>
            <a:r>
              <a:rPr lang="ru-RU" sz="4000" b="1" dirty="0" smtClean="0"/>
              <a:t> за внимание </a:t>
            </a:r>
            <a:endParaRPr lang="ru-RU" sz="4000" b="1" dirty="0"/>
          </a:p>
        </p:txBody>
      </p:sp>
      <p:sp>
        <p:nvSpPr>
          <p:cNvPr id="148483" name="Rectangle 2"/>
          <p:cNvSpPr>
            <a:spLocks noChangeArrowheads="1"/>
          </p:cNvSpPr>
          <p:nvPr/>
        </p:nvSpPr>
        <p:spPr bwMode="auto">
          <a:xfrm>
            <a:off x="3200400" y="3929063"/>
            <a:ext cx="5692775" cy="200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rgbClr val="800000"/>
                </a:solidFill>
              </a:rPr>
              <a:t> </a:t>
            </a:r>
            <a:endParaRPr lang="ru-RU" sz="24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25538"/>
            <a:ext cx="9144000" cy="50323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628775"/>
            <a:ext cx="2987675" cy="5229225"/>
          </a:xfrm>
          <a:prstGeom prst="rect">
            <a:avLst/>
          </a:prstGeom>
          <a:solidFill>
            <a:srgbClr val="FFFF99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68288" indent="-176213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268288" algn="l"/>
              </a:tabLst>
              <a:defRPr/>
            </a:pPr>
            <a:r>
              <a:rPr lang="ru-RU" b="1" dirty="0">
                <a:solidFill>
                  <a:schemeClr val="tx1"/>
                </a:solidFill>
              </a:rPr>
              <a:t>Перевод Еврокодов </a:t>
            </a:r>
            <a:r>
              <a:rPr lang="ru-RU" b="1" dirty="0">
                <a:solidFill>
                  <a:srgbClr val="FF0000"/>
                </a:solidFill>
              </a:rPr>
              <a:t>(42 части)</a:t>
            </a:r>
          </a:p>
          <a:p>
            <a:pPr marL="268288" indent="-176213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268288" algn="l"/>
              </a:tabLst>
              <a:defRPr/>
            </a:pPr>
            <a:r>
              <a:rPr lang="ru-RU" b="1" dirty="0">
                <a:solidFill>
                  <a:schemeClr val="tx1"/>
                </a:solidFill>
              </a:rPr>
              <a:t>Техническое редактирование 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(42 части)</a:t>
            </a:r>
          </a:p>
          <a:p>
            <a:pPr marL="268288" indent="-176213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268288" algn="l"/>
              </a:tabLst>
              <a:defRPr/>
            </a:pPr>
            <a:r>
              <a:rPr lang="ru-RU" b="1" dirty="0">
                <a:solidFill>
                  <a:schemeClr val="tx1"/>
                </a:solidFill>
              </a:rPr>
              <a:t>Сопоставительный анализ 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(42 части)</a:t>
            </a:r>
            <a:endParaRPr lang="ru-RU" b="1" dirty="0">
              <a:solidFill>
                <a:schemeClr val="tx1"/>
              </a:solidFill>
            </a:endParaRPr>
          </a:p>
          <a:p>
            <a:pPr marL="268288" indent="-176213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268288" algn="l"/>
              </a:tabLst>
              <a:defRPr/>
            </a:pPr>
            <a:r>
              <a:rPr lang="ru-RU" b="1" dirty="0">
                <a:solidFill>
                  <a:schemeClr val="tx1"/>
                </a:solidFill>
              </a:rPr>
              <a:t>Разработка национальных приложений 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(33 части)</a:t>
            </a:r>
            <a:endParaRPr lang="ru-RU" b="1" dirty="0">
              <a:solidFill>
                <a:schemeClr val="tx1"/>
              </a:solidFill>
            </a:endParaRPr>
          </a:p>
          <a:p>
            <a:pPr marL="268288" indent="-176213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268288" algn="l"/>
              </a:tabLst>
              <a:defRPr/>
            </a:pPr>
            <a:endParaRPr lang="ru-RU" b="1" dirty="0">
              <a:solidFill>
                <a:schemeClr val="tx1"/>
              </a:solidFill>
            </a:endParaRPr>
          </a:p>
          <a:p>
            <a:pPr algn="ctr">
              <a:buFontTx/>
              <a:buChar char="-"/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buFontTx/>
              <a:buChar char="-"/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0900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800" b="1" dirty="0" smtClean="0"/>
              <a:t>Программ</a:t>
            </a:r>
            <a:r>
              <a:rPr lang="ru-RU" sz="2800" b="1" dirty="0"/>
              <a:t>а</a:t>
            </a:r>
            <a:r>
              <a:rPr lang="ru-RU" sz="2800" b="1" dirty="0" smtClean="0"/>
              <a:t> </a:t>
            </a:r>
            <a:r>
              <a:rPr lang="ru-RU" sz="2800" b="1" dirty="0"/>
              <a:t>внедрения </a:t>
            </a:r>
            <a:r>
              <a:rPr lang="ru-RU" sz="2800" b="1" dirty="0" err="1"/>
              <a:t>Еврокодов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87675" y="1628775"/>
            <a:ext cx="3024188" cy="5229225"/>
          </a:xfrm>
          <a:prstGeom prst="rect">
            <a:avLst/>
          </a:prstGeom>
          <a:solidFill>
            <a:srgbClr val="FFFF99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68288" indent="-176213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268288" algn="l"/>
              </a:tabLst>
              <a:defRPr/>
            </a:pPr>
            <a:r>
              <a:rPr lang="ru-RU" b="1" dirty="0">
                <a:solidFill>
                  <a:schemeClr val="tx1"/>
                </a:solidFill>
              </a:rPr>
              <a:t>Перевод Еврокодов </a:t>
            </a:r>
            <a:r>
              <a:rPr lang="ru-RU" b="1" dirty="0">
                <a:solidFill>
                  <a:srgbClr val="FF0000"/>
                </a:solidFill>
              </a:rPr>
              <a:t>(16 частей)</a:t>
            </a:r>
          </a:p>
          <a:p>
            <a:pPr marL="268288" indent="-176213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268288" algn="l"/>
              </a:tabLst>
              <a:defRPr/>
            </a:pPr>
            <a:r>
              <a:rPr lang="ru-RU" b="1" dirty="0">
                <a:solidFill>
                  <a:schemeClr val="tx1"/>
                </a:solidFill>
              </a:rPr>
              <a:t>Техническое редактирование 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(16 частей)</a:t>
            </a:r>
          </a:p>
          <a:p>
            <a:pPr marL="268288" indent="-176213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268288" algn="l"/>
              </a:tabLst>
              <a:defRPr/>
            </a:pPr>
            <a:r>
              <a:rPr lang="ru-RU" b="1" dirty="0">
                <a:solidFill>
                  <a:schemeClr val="tx1"/>
                </a:solidFill>
              </a:rPr>
              <a:t>Сопоставительный анализ 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(16 частей)</a:t>
            </a:r>
          </a:p>
          <a:p>
            <a:pPr marL="268288" indent="-176213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268288" algn="l"/>
              </a:tabLst>
              <a:defRPr/>
            </a:pPr>
            <a:r>
              <a:rPr lang="ru-RU" b="1" dirty="0">
                <a:solidFill>
                  <a:schemeClr val="tx1"/>
                </a:solidFill>
              </a:rPr>
              <a:t>Разработка национальных приложений 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(25 частей)</a:t>
            </a:r>
          </a:p>
          <a:p>
            <a:pPr marL="268288" indent="-176213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268288" algn="l"/>
              </a:tabLst>
              <a:defRPr/>
            </a:pPr>
            <a:r>
              <a:rPr lang="ru-RU" b="1" dirty="0">
                <a:solidFill>
                  <a:schemeClr val="tx1"/>
                </a:solidFill>
              </a:rPr>
              <a:t>Проведение сопоставительных расчетов для объектов 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(8 объектов)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0902" name="TextBox 32"/>
          <p:cNvSpPr txBox="1">
            <a:spLocks noChangeArrowheads="1"/>
          </p:cNvSpPr>
          <p:nvPr/>
        </p:nvSpPr>
        <p:spPr bwMode="auto">
          <a:xfrm>
            <a:off x="250825" y="1125538"/>
            <a:ext cx="2305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400" b="1" dirty="0"/>
              <a:t>2010 – 2011 г.</a:t>
            </a:r>
          </a:p>
        </p:txBody>
      </p:sp>
      <p:sp>
        <p:nvSpPr>
          <p:cNvPr id="80903" name="TextBox 33"/>
          <p:cNvSpPr txBox="1">
            <a:spLocks noChangeArrowheads="1"/>
          </p:cNvSpPr>
          <p:nvPr/>
        </p:nvSpPr>
        <p:spPr bwMode="auto">
          <a:xfrm>
            <a:off x="3563938" y="1125538"/>
            <a:ext cx="1295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400" b="1" dirty="0"/>
              <a:t>2012 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11863" y="1628775"/>
            <a:ext cx="3132137" cy="5229225"/>
          </a:xfrm>
          <a:prstGeom prst="rect">
            <a:avLst/>
          </a:prstGeom>
          <a:solidFill>
            <a:srgbClr val="FFFF99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68288" indent="-176213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268288" algn="l"/>
              </a:tabLst>
              <a:defRPr/>
            </a:pPr>
            <a:r>
              <a:rPr lang="ru-RU" b="1" dirty="0">
                <a:solidFill>
                  <a:schemeClr val="tx1"/>
                </a:solidFill>
              </a:rPr>
              <a:t>Перевод, техническое редактирование и принятие поддерживающих стандартов </a:t>
            </a:r>
            <a:r>
              <a:rPr lang="en-US" b="1" dirty="0">
                <a:solidFill>
                  <a:schemeClr val="tx1"/>
                </a:solidFill>
              </a:rPr>
              <a:t>EN</a:t>
            </a:r>
            <a:endParaRPr lang="ru-RU" b="1" dirty="0">
              <a:solidFill>
                <a:schemeClr val="tx1"/>
              </a:solidFill>
            </a:endParaRPr>
          </a:p>
          <a:p>
            <a:pPr marL="268288" indent="-176213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268288" algn="l"/>
              </a:tabLst>
              <a:defRPr/>
            </a:pPr>
            <a:r>
              <a:rPr lang="ru-RU" b="1" dirty="0">
                <a:solidFill>
                  <a:schemeClr val="tx1"/>
                </a:solidFill>
              </a:rPr>
              <a:t>Внедрение учебных программ</a:t>
            </a:r>
          </a:p>
          <a:p>
            <a:pPr marL="268288" indent="-176213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268288" algn="l"/>
              </a:tabLst>
              <a:defRPr/>
            </a:pPr>
            <a:r>
              <a:rPr lang="ru-RU" b="1" dirty="0">
                <a:solidFill>
                  <a:schemeClr val="tx1"/>
                </a:solidFill>
              </a:rPr>
              <a:t>Модернизация испытательной базы</a:t>
            </a:r>
          </a:p>
          <a:p>
            <a:pPr marL="268288" indent="-176213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268288" algn="l"/>
              </a:tabLst>
              <a:defRPr/>
            </a:pPr>
            <a:r>
              <a:rPr lang="ru-RU" b="1" dirty="0">
                <a:solidFill>
                  <a:schemeClr val="tx1"/>
                </a:solidFill>
              </a:rPr>
              <a:t>Проведение сопоставительных расчетов для объектов</a:t>
            </a:r>
          </a:p>
          <a:p>
            <a:pPr marL="268288" indent="-176213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268288" algn="l"/>
              </a:tabLst>
              <a:defRPr/>
            </a:pPr>
            <a:r>
              <a:rPr lang="ru-RU" b="1" dirty="0">
                <a:solidFill>
                  <a:schemeClr val="tx1"/>
                </a:solidFill>
              </a:rPr>
              <a:t>Принятие Еврокодов в виде российских Сводов Правил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2987675" y="1125538"/>
            <a:ext cx="0" cy="57324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6011863" y="1125538"/>
            <a:ext cx="0" cy="57324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908" name="TextBox 49"/>
          <p:cNvSpPr txBox="1">
            <a:spLocks noChangeArrowheads="1"/>
          </p:cNvSpPr>
          <p:nvPr/>
        </p:nvSpPr>
        <p:spPr bwMode="auto">
          <a:xfrm>
            <a:off x="6372225" y="1125538"/>
            <a:ext cx="23034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400" b="1" dirty="0"/>
              <a:t>2013 – 2014 г.</a:t>
            </a:r>
          </a:p>
        </p:txBody>
      </p:sp>
    </p:spTree>
    <p:extLst>
      <p:ext uri="{BB962C8B-B14F-4D97-AF65-F5344CB8AC3E}">
        <p14:creationId xmlns:p14="http://schemas.microsoft.com/office/powerpoint/2010/main" val="118901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913"/>
            <a:ext cx="9144000" cy="5476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Методические документы по гармонизации европейской и российской систем технического регулирования в строительстве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3971" name="Рисунок 3" descr="[без имени]_030820121125430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7338"/>
            <a:ext cx="272097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Рисунок 5" descr="[без имени]_03082012112608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557338"/>
            <a:ext cx="2808287" cy="39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Рисунок 6" descr="[без имени]_030820121126360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557338"/>
            <a:ext cx="28146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1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5492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Переводы учебных пособий по Еврокодам, изданные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Московским государственным строительным университетом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601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1755775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076700"/>
            <a:ext cx="17367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196975"/>
            <a:ext cx="1728787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196975"/>
            <a:ext cx="1728788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3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076700"/>
            <a:ext cx="1728788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196975"/>
            <a:ext cx="17272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076700"/>
            <a:ext cx="17272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04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</a:t>
            </a:r>
            <a:r>
              <a:rPr lang="ru-RU" dirty="0" err="1" smtClean="0"/>
              <a:t>Еврокоды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Система </a:t>
            </a:r>
            <a:r>
              <a:rPr lang="ru-RU" dirty="0" err="1"/>
              <a:t>Еврокодов</a:t>
            </a:r>
            <a:r>
              <a:rPr lang="ru-RU" dirty="0"/>
              <a:t> — это комплекс европейских стандартов (EN) для проектирования зданий и сооружений, и строительной продукции, разработанных европейской организацией по стандартизации CEН</a:t>
            </a:r>
            <a:r>
              <a:rPr lang="ru-RU" dirty="0" smtClean="0"/>
              <a:t>.</a:t>
            </a:r>
          </a:p>
          <a:p>
            <a:r>
              <a:rPr lang="ru-RU" dirty="0"/>
              <a:t>В основу </a:t>
            </a:r>
            <a:r>
              <a:rPr lang="ru-RU" dirty="0" err="1"/>
              <a:t>Еврокодов</a:t>
            </a:r>
            <a:r>
              <a:rPr lang="ru-RU" dirty="0"/>
              <a:t> положен и усовершенствован метод расчета конструкций по предельным состояниям, разработанный в 50-е годы в СССР и применяемый в настоящее время в Российской Федерации и странах Таможенного союза.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995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n numeron paikkamerkki 4"/>
          <p:cNvSpPr txBox="1">
            <a:spLocks noGrp="1"/>
          </p:cNvSpPr>
          <p:nvPr/>
        </p:nvSpPr>
        <p:spPr bwMode="auto">
          <a:xfrm>
            <a:off x="8172450" y="6211888"/>
            <a:ext cx="514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90000"/>
              <a:buFont typeface="Wingdings" pitchFamily="2" charset="2"/>
              <a:buChar char="n"/>
              <a:defRPr sz="2800">
                <a:solidFill>
                  <a:srgbClr val="0000CC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CC99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BA48E09A-0450-45D5-86BE-DD28D0124727}" type="slidenum">
              <a:rPr lang="en-GB" altLang="ru-RU" sz="10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GB" altLang="ru-RU" sz="100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27529" y="0"/>
            <a:ext cx="82296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3200" b="1" kern="0" dirty="0" smtClean="0">
                <a:latin typeface="+mj-lt"/>
                <a:ea typeface="+mj-ea"/>
                <a:cs typeface="+mj-cs"/>
              </a:rPr>
              <a:t>Преимущества </a:t>
            </a:r>
            <a:r>
              <a:rPr lang="ru-RU" sz="3200" b="1" kern="0" dirty="0" err="1" smtClean="0">
                <a:latin typeface="+mj-lt"/>
                <a:ea typeface="+mj-ea"/>
                <a:cs typeface="+mj-cs"/>
              </a:rPr>
              <a:t>Еврокодов</a:t>
            </a:r>
            <a:endParaRPr lang="en-US" sz="32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11560" y="1124744"/>
            <a:ext cx="8086353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/>
            <a:r>
              <a:rPr lang="ru-RU" sz="2000" dirty="0">
                <a:cs typeface="Times New Roman" panose="02020603050405020304" pitchFamily="18" charset="0"/>
              </a:rPr>
              <a:t>Еврокомиссией были определены следующие преимущества создания </a:t>
            </a:r>
            <a:r>
              <a:rPr lang="ru-RU" sz="2000" dirty="0" err="1">
                <a:cs typeface="Times New Roman" panose="02020603050405020304" pitchFamily="18" charset="0"/>
              </a:rPr>
              <a:t>Еврокодов</a:t>
            </a:r>
            <a:r>
              <a:rPr lang="ru-RU" sz="2000" dirty="0">
                <a:cs typeface="Times New Roman" panose="02020603050405020304" pitchFamily="18" charset="0"/>
              </a:rPr>
              <a:t>:</a:t>
            </a:r>
            <a:r>
              <a:rPr lang="ru-RU" sz="2000" b="1" dirty="0">
                <a:cs typeface="Times New Roman" panose="02020603050405020304" pitchFamily="18" charset="0"/>
              </a:rPr>
              <a:t> </a:t>
            </a:r>
            <a:endParaRPr lang="ru-RU" sz="2000" b="1" dirty="0" smtClean="0">
              <a:cs typeface="Times New Roman" panose="02020603050405020304" pitchFamily="18" charset="0"/>
            </a:endParaRPr>
          </a:p>
          <a:p>
            <a:pPr fontAlgn="base"/>
            <a:endParaRPr lang="ru-RU" sz="2000" b="1" dirty="0" smtClean="0">
              <a:cs typeface="Times New Roman" panose="02020603050405020304" pitchFamily="18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000" dirty="0" smtClean="0">
                <a:cs typeface="Times New Roman" panose="02020603050405020304" pitchFamily="18" charset="0"/>
              </a:rPr>
              <a:t>установление </a:t>
            </a:r>
            <a:r>
              <a:rPr lang="ru-RU" sz="2000" dirty="0">
                <a:cs typeface="Times New Roman" panose="02020603050405020304" pitchFamily="18" charset="0"/>
              </a:rPr>
              <a:t>общих критериев и методов, позволяющих выполнить требования </a:t>
            </a:r>
            <a:r>
              <a:rPr lang="ru-RU" sz="2000" b="1" dirty="0">
                <a:cs typeface="Times New Roman" panose="02020603050405020304" pitchFamily="18" charset="0"/>
              </a:rPr>
              <a:t>по механической прочности, устойчивости и защите от огня с учетом вопросов долговечности и экономии</a:t>
            </a:r>
            <a:r>
              <a:rPr lang="ru-RU" sz="2000" b="1" dirty="0" smtClean="0">
                <a:cs typeface="Times New Roman" panose="02020603050405020304" pitchFamily="18" charset="0"/>
              </a:rPr>
              <a:t>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000" b="1" dirty="0" smtClean="0">
                <a:cs typeface="Times New Roman" panose="02020603050405020304" pitchFamily="18" charset="0"/>
              </a:rPr>
              <a:t> </a:t>
            </a:r>
            <a:r>
              <a:rPr lang="ru-RU" sz="2000" dirty="0">
                <a:cs typeface="Times New Roman" panose="02020603050405020304" pitchFamily="18" charset="0"/>
              </a:rPr>
              <a:t>установление единого подхода в понимании вопросов проектирования элементов зданий и сооружений между участниками строительного рынка;</a:t>
            </a:r>
            <a:r>
              <a:rPr lang="ru-RU" sz="2000" b="1" dirty="0">
                <a:cs typeface="Times New Roman" panose="02020603050405020304" pitchFamily="18" charset="0"/>
              </a:rPr>
              <a:t> </a:t>
            </a:r>
            <a:endParaRPr lang="ru-RU" sz="2000" b="1" dirty="0" smtClean="0">
              <a:cs typeface="Times New Roman" panose="02020603050405020304" pitchFamily="18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000" dirty="0" smtClean="0">
                <a:cs typeface="Times New Roman" panose="02020603050405020304" pitchFamily="18" charset="0"/>
              </a:rPr>
              <a:t>стимулирование </a:t>
            </a:r>
            <a:r>
              <a:rPr lang="ru-RU" sz="2000" dirty="0">
                <a:cs typeface="Times New Roman" panose="02020603050405020304" pitchFamily="18" charset="0"/>
              </a:rPr>
              <a:t>развития рынка строительных услуг между странами - участницами ЕС;</a:t>
            </a:r>
            <a:r>
              <a:rPr lang="ru-RU" sz="2000" b="1" dirty="0">
                <a:cs typeface="Times New Roman" panose="02020603050405020304" pitchFamily="18" charset="0"/>
              </a:rPr>
              <a:t> </a:t>
            </a:r>
            <a:endParaRPr lang="ru-RU" sz="2000" b="1" dirty="0" smtClean="0">
              <a:cs typeface="Times New Roman" panose="02020603050405020304" pitchFamily="18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000" dirty="0" smtClean="0">
                <a:cs typeface="Times New Roman" panose="02020603050405020304" pitchFamily="18" charset="0"/>
              </a:rPr>
              <a:t>возможность </a:t>
            </a:r>
            <a:r>
              <a:rPr lang="ru-RU" sz="2000" dirty="0">
                <a:cs typeface="Times New Roman" panose="02020603050405020304" pitchFamily="18" charset="0"/>
              </a:rPr>
              <a:t>подготовки общих пособий по проектированию, а также программного обеспечения;</a:t>
            </a:r>
            <a:r>
              <a:rPr lang="ru-RU" sz="2000" b="1" dirty="0">
                <a:cs typeface="Times New Roman" panose="02020603050405020304" pitchFamily="18" charset="0"/>
              </a:rPr>
              <a:t> </a:t>
            </a:r>
            <a:endParaRPr lang="ru-RU" sz="2000" b="1" dirty="0" smtClean="0">
              <a:cs typeface="Times New Roman" panose="02020603050405020304" pitchFamily="18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000" dirty="0" smtClean="0">
                <a:cs typeface="Times New Roman" panose="02020603050405020304" pitchFamily="18" charset="0"/>
              </a:rPr>
              <a:t>увеличение </a:t>
            </a:r>
            <a:r>
              <a:rPr lang="ru-RU" sz="2000" dirty="0">
                <a:cs typeface="Times New Roman" panose="02020603050405020304" pitchFamily="18" charset="0"/>
              </a:rPr>
              <a:t>уровня конкуренции между проектными организациями, подрядчиками и производителями строительных материалов и изделий на международном рынке. </a:t>
            </a:r>
          </a:p>
        </p:txBody>
      </p:sp>
    </p:spTree>
    <p:extLst>
      <p:ext uri="{BB962C8B-B14F-4D97-AF65-F5344CB8AC3E}">
        <p14:creationId xmlns:p14="http://schemas.microsoft.com/office/powerpoint/2010/main" val="1371950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10 </a:t>
            </a:r>
            <a:r>
              <a:rPr lang="ru-RU" dirty="0" err="1" smtClean="0"/>
              <a:t>Еврокодов</a:t>
            </a:r>
            <a:r>
              <a:rPr lang="ru-RU" dirty="0" smtClean="0"/>
              <a:t> содержат 58 частей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EN 1990 основы строительного проектирования;</a:t>
            </a:r>
          </a:p>
          <a:p>
            <a:r>
              <a:rPr lang="ru-RU" dirty="0"/>
              <a:t>EN 1991 нагрузки на строительные конструкции;</a:t>
            </a:r>
          </a:p>
          <a:p>
            <a:r>
              <a:rPr lang="ru-RU" dirty="0"/>
              <a:t>EN 1992 проектирование бетонных строительных конструкций;</a:t>
            </a:r>
          </a:p>
          <a:p>
            <a:r>
              <a:rPr lang="ru-RU" dirty="0"/>
              <a:t>EN 1993 проектирование стальных конструкций;</a:t>
            </a:r>
          </a:p>
          <a:p>
            <a:r>
              <a:rPr lang="ru-RU" dirty="0"/>
              <a:t>EN 1994 проектирование железобетонных конструкций;</a:t>
            </a:r>
          </a:p>
          <a:p>
            <a:r>
              <a:rPr lang="ru-RU" dirty="0"/>
              <a:t>EN 1995 проектирование деревянных конструкций;</a:t>
            </a:r>
          </a:p>
          <a:p>
            <a:r>
              <a:rPr lang="ru-RU" dirty="0"/>
              <a:t>EN 1996 проектирование кирпичных и каменных конструкций;</a:t>
            </a:r>
          </a:p>
          <a:p>
            <a:r>
              <a:rPr lang="ru-RU" dirty="0"/>
              <a:t>EN 1997 геотехническое проектирование;</a:t>
            </a:r>
          </a:p>
          <a:p>
            <a:r>
              <a:rPr lang="ru-RU" dirty="0"/>
              <a:t>EN 1998 проектирование сейсмостойких конструкций;</a:t>
            </a:r>
          </a:p>
          <a:p>
            <a:r>
              <a:rPr lang="ru-RU" dirty="0"/>
              <a:t>EN 1999 проектирование алюминиевых конструкций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2478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 txBox="1">
            <a:spLocks/>
          </p:cNvSpPr>
          <p:nvPr/>
        </p:nvSpPr>
        <p:spPr bwMode="auto">
          <a:xfrm>
            <a:off x="352425" y="115888"/>
            <a:ext cx="821848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Система 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Еврокодов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(взаимосвязь стандартов</a:t>
            </a:r>
            <a:r>
              <a:rPr lang="ru-RU" sz="28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0419" name="Text Box 1026"/>
          <p:cNvSpPr txBox="1">
            <a:spLocks noChangeArrowheads="1"/>
          </p:cNvSpPr>
          <p:nvPr/>
        </p:nvSpPr>
        <p:spPr bwMode="auto">
          <a:xfrm>
            <a:off x="7070725" y="176688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000">
              <a:solidFill>
                <a:schemeClr val="accent2"/>
              </a:solidFill>
            </a:endParaRPr>
          </a:p>
        </p:txBody>
      </p:sp>
      <p:sp>
        <p:nvSpPr>
          <p:cNvPr id="60420" name="Rectangle 1027"/>
          <p:cNvSpPr>
            <a:spLocks noChangeArrowheads="1"/>
          </p:cNvSpPr>
          <p:nvPr/>
        </p:nvSpPr>
        <p:spPr bwMode="auto">
          <a:xfrm>
            <a:off x="2514600" y="762000"/>
            <a:ext cx="1371600" cy="6096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dirty="0"/>
              <a:t>EN 1990</a:t>
            </a:r>
          </a:p>
        </p:txBody>
      </p:sp>
      <p:sp>
        <p:nvSpPr>
          <p:cNvPr id="60421" name="Rectangle 1028"/>
          <p:cNvSpPr>
            <a:spLocks noChangeArrowheads="1"/>
          </p:cNvSpPr>
          <p:nvPr/>
        </p:nvSpPr>
        <p:spPr bwMode="auto">
          <a:xfrm>
            <a:off x="2438400" y="1828800"/>
            <a:ext cx="1371600" cy="6096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/>
              <a:t>EN 1991</a:t>
            </a:r>
          </a:p>
        </p:txBody>
      </p:sp>
      <p:sp>
        <p:nvSpPr>
          <p:cNvPr id="60422" name="Rectangle 1030"/>
          <p:cNvSpPr>
            <a:spLocks noChangeArrowheads="1"/>
          </p:cNvSpPr>
          <p:nvPr/>
        </p:nvSpPr>
        <p:spPr bwMode="auto">
          <a:xfrm>
            <a:off x="3886200" y="4267200"/>
            <a:ext cx="1143000" cy="609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dirty="0"/>
              <a:t>EN 1998</a:t>
            </a:r>
          </a:p>
        </p:txBody>
      </p:sp>
      <p:sp>
        <p:nvSpPr>
          <p:cNvPr id="60423" name="Rectangle 1029"/>
          <p:cNvSpPr>
            <a:spLocks noChangeArrowheads="1"/>
          </p:cNvSpPr>
          <p:nvPr/>
        </p:nvSpPr>
        <p:spPr bwMode="auto">
          <a:xfrm>
            <a:off x="1295400" y="2933700"/>
            <a:ext cx="3873500" cy="990600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sz="2000" dirty="0"/>
              <a:t>EN 1992     EN 1993    EN 1994</a:t>
            </a:r>
          </a:p>
          <a:p>
            <a:r>
              <a:rPr lang="en-GB" sz="2000" dirty="0"/>
              <a:t>EN 1995     EN 1996    EN 1999 </a:t>
            </a:r>
          </a:p>
        </p:txBody>
      </p:sp>
      <p:sp>
        <p:nvSpPr>
          <p:cNvPr id="60424" name="Rectangle 1031"/>
          <p:cNvSpPr>
            <a:spLocks noChangeArrowheads="1"/>
          </p:cNvSpPr>
          <p:nvPr/>
        </p:nvSpPr>
        <p:spPr bwMode="auto">
          <a:xfrm>
            <a:off x="1371600" y="4267200"/>
            <a:ext cx="1143000" cy="609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dirty="0"/>
              <a:t>EN 1997</a:t>
            </a:r>
          </a:p>
        </p:txBody>
      </p:sp>
      <p:sp>
        <p:nvSpPr>
          <p:cNvPr id="60425" name="Text Box 1032"/>
          <p:cNvSpPr txBox="1">
            <a:spLocks noChangeArrowheads="1"/>
          </p:cNvSpPr>
          <p:nvPr/>
        </p:nvSpPr>
        <p:spPr bwMode="auto">
          <a:xfrm>
            <a:off x="5643563" y="785813"/>
            <a:ext cx="3500437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latin typeface="Arial Rounded MT Bold" pitchFamily="34" charset="0"/>
              </a:rPr>
              <a:t>Безопасность</a:t>
            </a:r>
            <a:r>
              <a:rPr lang="en-GB" sz="1600" b="1" dirty="0">
                <a:latin typeface="Arial Rounded MT Bold" pitchFamily="34" charset="0"/>
              </a:rPr>
              <a:t>, </a:t>
            </a:r>
            <a:r>
              <a:rPr lang="ru-RU" sz="1600" b="1" dirty="0" err="1">
                <a:latin typeface="Arial Rounded MT Bold" pitchFamily="34" charset="0"/>
              </a:rPr>
              <a:t>эксплутационная</a:t>
            </a:r>
            <a:r>
              <a:rPr lang="ru-RU" sz="1600" b="1" dirty="0">
                <a:latin typeface="Arial Rounded MT Bold" pitchFamily="34" charset="0"/>
              </a:rPr>
              <a:t> пригодность</a:t>
            </a:r>
            <a:r>
              <a:rPr lang="en-GB" sz="1600" b="1" dirty="0">
                <a:latin typeface="Arial Rounded MT Bold" pitchFamily="34" charset="0"/>
              </a:rPr>
              <a:t> </a:t>
            </a:r>
            <a:r>
              <a:rPr lang="ru-RU" sz="1600" b="1" dirty="0">
                <a:latin typeface="Arial Rounded MT Bold" pitchFamily="34" charset="0"/>
              </a:rPr>
              <a:t>и износостойкость конструкций</a:t>
            </a:r>
            <a:endParaRPr lang="en-GB" sz="1600" b="1" dirty="0">
              <a:latin typeface="Arial Rounded MT Bold" pitchFamily="34" charset="0"/>
            </a:endParaRPr>
          </a:p>
          <a:p>
            <a:pPr>
              <a:spcBef>
                <a:spcPct val="50000"/>
              </a:spcBef>
            </a:pPr>
            <a:endParaRPr lang="en-GB" dirty="0">
              <a:solidFill>
                <a:schemeClr val="accent2"/>
              </a:solidFill>
              <a:latin typeface="Arial Rounded MT Bold" pitchFamily="34" charset="0"/>
            </a:endParaRPr>
          </a:p>
        </p:txBody>
      </p:sp>
      <p:sp>
        <p:nvSpPr>
          <p:cNvPr id="60426" name="Text Box 1033"/>
          <p:cNvSpPr txBox="1">
            <a:spLocks noChangeArrowheads="1"/>
          </p:cNvSpPr>
          <p:nvPr/>
        </p:nvSpPr>
        <p:spPr bwMode="auto">
          <a:xfrm>
            <a:off x="5791200" y="1905000"/>
            <a:ext cx="2362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latin typeface="Arial Rounded MT Bold" pitchFamily="34" charset="0"/>
              </a:rPr>
              <a:t>Воздействия на конструкции</a:t>
            </a:r>
            <a:endParaRPr lang="en-GB" sz="1600" b="1" dirty="0">
              <a:latin typeface="Arial Rounded MT Bold" pitchFamily="34" charset="0"/>
            </a:endParaRPr>
          </a:p>
        </p:txBody>
      </p:sp>
      <p:sp>
        <p:nvSpPr>
          <p:cNvPr id="60427" name="Text Box 1034"/>
          <p:cNvSpPr txBox="1">
            <a:spLocks noChangeArrowheads="1"/>
          </p:cNvSpPr>
          <p:nvPr/>
        </p:nvSpPr>
        <p:spPr bwMode="auto">
          <a:xfrm>
            <a:off x="5715000" y="3032125"/>
            <a:ext cx="274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accent2"/>
                </a:solidFill>
              </a:rPr>
              <a:t> </a:t>
            </a:r>
            <a:r>
              <a:rPr lang="ru-RU" sz="1600" b="1" dirty="0">
                <a:latin typeface="Arial Rounded MT Bold" pitchFamily="34" charset="0"/>
              </a:rPr>
              <a:t>Проектирование и составление чертежей</a:t>
            </a:r>
            <a:endParaRPr lang="en-GB" sz="1600" b="1" dirty="0">
              <a:latin typeface="Arial Rounded MT Bold" pitchFamily="34" charset="0"/>
            </a:endParaRPr>
          </a:p>
        </p:txBody>
      </p:sp>
      <p:sp>
        <p:nvSpPr>
          <p:cNvPr id="60428" name="Text Box 1035"/>
          <p:cNvSpPr txBox="1">
            <a:spLocks noChangeArrowheads="1"/>
          </p:cNvSpPr>
          <p:nvPr/>
        </p:nvSpPr>
        <p:spPr bwMode="auto">
          <a:xfrm>
            <a:off x="5943600" y="4267200"/>
            <a:ext cx="2209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latin typeface="Arial Rounded MT Bold" pitchFamily="34" charset="0"/>
              </a:rPr>
              <a:t>Геотехническое</a:t>
            </a:r>
            <a:r>
              <a:rPr lang="en-GB" sz="1600" b="1" dirty="0">
                <a:latin typeface="Arial Rounded MT Bold" pitchFamily="34" charset="0"/>
              </a:rPr>
              <a:t> </a:t>
            </a:r>
            <a:r>
              <a:rPr lang="ru-RU" sz="1600" b="1" dirty="0">
                <a:latin typeface="Arial Rounded MT Bold" pitchFamily="34" charset="0"/>
              </a:rPr>
              <a:t>и сейсмическое</a:t>
            </a:r>
            <a:r>
              <a:rPr lang="en-GB" sz="1600" b="1" dirty="0">
                <a:latin typeface="Arial Rounded MT Bold" pitchFamily="34" charset="0"/>
              </a:rPr>
              <a:t> </a:t>
            </a:r>
            <a:r>
              <a:rPr lang="ru-RU" sz="1600" b="1" dirty="0">
                <a:latin typeface="Arial Rounded MT Bold" pitchFamily="34" charset="0"/>
              </a:rPr>
              <a:t>проектирование</a:t>
            </a:r>
            <a:endParaRPr lang="en-GB" sz="1600" b="1" dirty="0">
              <a:latin typeface="Arial Rounded MT Bold" pitchFamily="34" charset="0"/>
            </a:endParaRPr>
          </a:p>
        </p:txBody>
      </p:sp>
      <p:sp>
        <p:nvSpPr>
          <p:cNvPr id="60429" name="Line 1036"/>
          <p:cNvSpPr>
            <a:spLocks noChangeShapeType="1"/>
          </p:cNvSpPr>
          <p:nvPr/>
        </p:nvSpPr>
        <p:spPr bwMode="auto">
          <a:xfrm>
            <a:off x="3124200" y="1371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30" name="Line 1037"/>
          <p:cNvSpPr>
            <a:spLocks noChangeShapeType="1"/>
          </p:cNvSpPr>
          <p:nvPr/>
        </p:nvSpPr>
        <p:spPr bwMode="auto">
          <a:xfrm>
            <a:off x="3124200" y="2514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31" name="Line 1038"/>
          <p:cNvSpPr>
            <a:spLocks noChangeShapeType="1"/>
          </p:cNvSpPr>
          <p:nvPr/>
        </p:nvSpPr>
        <p:spPr bwMode="auto">
          <a:xfrm flipH="1">
            <a:off x="914400" y="10668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32" name="Line 1039"/>
          <p:cNvSpPr>
            <a:spLocks noChangeShapeType="1"/>
          </p:cNvSpPr>
          <p:nvPr/>
        </p:nvSpPr>
        <p:spPr bwMode="auto">
          <a:xfrm>
            <a:off x="952500" y="5275446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33" name="Line 1040"/>
          <p:cNvSpPr>
            <a:spLocks noChangeShapeType="1"/>
          </p:cNvSpPr>
          <p:nvPr/>
        </p:nvSpPr>
        <p:spPr bwMode="auto">
          <a:xfrm>
            <a:off x="914399" y="1066799"/>
            <a:ext cx="1" cy="4291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34" name="Line 1041"/>
          <p:cNvSpPr>
            <a:spLocks noChangeShapeType="1"/>
          </p:cNvSpPr>
          <p:nvPr/>
        </p:nvSpPr>
        <p:spPr bwMode="auto">
          <a:xfrm>
            <a:off x="914399" y="5275446"/>
            <a:ext cx="352605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35" name="Line 1042"/>
          <p:cNvSpPr>
            <a:spLocks noChangeShapeType="1"/>
          </p:cNvSpPr>
          <p:nvPr/>
        </p:nvSpPr>
        <p:spPr bwMode="auto">
          <a:xfrm flipH="1">
            <a:off x="4440454" y="4894446"/>
            <a:ext cx="1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36" name="Line 1043"/>
          <p:cNvSpPr>
            <a:spLocks noChangeShapeType="1"/>
          </p:cNvSpPr>
          <p:nvPr/>
        </p:nvSpPr>
        <p:spPr bwMode="auto">
          <a:xfrm>
            <a:off x="3276600" y="38862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37" name="Line 1044"/>
          <p:cNvSpPr>
            <a:spLocks noChangeShapeType="1"/>
          </p:cNvSpPr>
          <p:nvPr/>
        </p:nvSpPr>
        <p:spPr bwMode="auto">
          <a:xfrm flipH="1">
            <a:off x="1981200" y="3886200"/>
            <a:ext cx="1295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38" name="Line 1045"/>
          <p:cNvSpPr>
            <a:spLocks noChangeShapeType="1"/>
          </p:cNvSpPr>
          <p:nvPr/>
        </p:nvSpPr>
        <p:spPr bwMode="auto">
          <a:xfrm>
            <a:off x="4191000" y="1066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39" name="Line 1046"/>
          <p:cNvSpPr>
            <a:spLocks noChangeShapeType="1"/>
          </p:cNvSpPr>
          <p:nvPr/>
        </p:nvSpPr>
        <p:spPr bwMode="auto">
          <a:xfrm>
            <a:off x="5181600" y="3200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40" name="Line 1047"/>
          <p:cNvSpPr>
            <a:spLocks noChangeShapeType="1"/>
          </p:cNvSpPr>
          <p:nvPr/>
        </p:nvSpPr>
        <p:spPr bwMode="auto">
          <a:xfrm>
            <a:off x="5257800" y="4648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41" name="Line 1048"/>
          <p:cNvSpPr>
            <a:spLocks noChangeShapeType="1"/>
          </p:cNvSpPr>
          <p:nvPr/>
        </p:nvSpPr>
        <p:spPr bwMode="auto">
          <a:xfrm>
            <a:off x="1905000" y="5275446"/>
            <a:ext cx="0" cy="585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42" name="Line 1049"/>
          <p:cNvSpPr>
            <a:spLocks noChangeShapeType="1"/>
          </p:cNvSpPr>
          <p:nvPr/>
        </p:nvSpPr>
        <p:spPr bwMode="auto">
          <a:xfrm>
            <a:off x="4267200" y="2133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43" name="Line 1050"/>
          <p:cNvSpPr>
            <a:spLocks noChangeShapeType="1"/>
          </p:cNvSpPr>
          <p:nvPr/>
        </p:nvSpPr>
        <p:spPr bwMode="auto">
          <a:xfrm>
            <a:off x="2514600" y="4572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14400" y="5357812"/>
            <a:ext cx="7656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Определение уровней безопасности и надежности строительства и других работ по проектированию конструкций и их частей, включая аспекты долговечности и экономии, остается в компетентности государства, внедряющего </a:t>
            </a:r>
            <a:r>
              <a:rPr lang="ru-RU" dirty="0" err="1"/>
              <a:t>Еврокоды</a:t>
            </a:r>
            <a:r>
              <a:rPr lang="ru-RU" dirty="0"/>
              <a:t>  (пункт 2.1.1 указанного Руководства).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1671</Words>
  <Application>Microsoft Office PowerPoint</Application>
  <PresentationFormat>Экран (4:3)</PresentationFormat>
  <Paragraphs>262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Могут ли ЕВРОКОДЫ стать альтернативой национальным стандартам (сводам правил)</vt:lpstr>
      <vt:lpstr>Презентация PowerPoint</vt:lpstr>
      <vt:lpstr>Презентация PowerPoint</vt:lpstr>
      <vt:lpstr>Методические документы по гармонизации европейской и российской систем технического регулирования в строительстве</vt:lpstr>
      <vt:lpstr>Переводы учебных пособий по Еврокодам, изданные  Московским государственным строительным университетом</vt:lpstr>
      <vt:lpstr>Что такое Еврокоды?</vt:lpstr>
      <vt:lpstr>Презентация PowerPoint</vt:lpstr>
      <vt:lpstr>10 Еврокодов содержат 58 частей</vt:lpstr>
      <vt:lpstr>Презентация PowerPoint</vt:lpstr>
      <vt:lpstr>Презентация PowerPoint</vt:lpstr>
      <vt:lpstr>Презентация PowerPoint</vt:lpstr>
      <vt:lpstr>Национальная публикация Еврокода</vt:lpstr>
      <vt:lpstr>Презентация PowerPoint</vt:lpstr>
      <vt:lpstr>Презентация PowerPoint</vt:lpstr>
      <vt:lpstr>Презентация PowerPoint</vt:lpstr>
      <vt:lpstr>Аргументы «против»</vt:lpstr>
      <vt:lpstr>Презентация PowerPoint</vt:lpstr>
      <vt:lpstr>Презентация PowerPoint</vt:lpstr>
      <vt:lpstr>Презентация PowerPoint</vt:lpstr>
      <vt:lpstr>Презентация PowerPoint</vt:lpstr>
      <vt:lpstr> Основные  достоинства Еврокодов по оценке российских экспертов-проектировщиков- это: </vt:lpstr>
      <vt:lpstr>Презентация PowerPoint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Баринова</dc:creator>
  <cp:lastModifiedBy>itaurus@hotmail.com</cp:lastModifiedBy>
  <cp:revision>39</cp:revision>
  <dcterms:created xsi:type="dcterms:W3CDTF">2015-04-22T18:21:21Z</dcterms:created>
  <dcterms:modified xsi:type="dcterms:W3CDTF">2021-03-16T22:48:38Z</dcterms:modified>
</cp:coreProperties>
</file>