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1" r:id="rId2"/>
    <p:sldId id="288" r:id="rId3"/>
    <p:sldId id="290" r:id="rId4"/>
    <p:sldId id="289" r:id="rId5"/>
    <p:sldId id="296" r:id="rId6"/>
    <p:sldId id="297" r:id="rId7"/>
    <p:sldId id="291" r:id="rId8"/>
    <p:sldId id="294" r:id="rId9"/>
    <p:sldId id="295" r:id="rId10"/>
    <p:sldId id="292" r:id="rId11"/>
    <p:sldId id="293" r:id="rId12"/>
    <p:sldId id="281" r:id="rId13"/>
    <p:sldId id="298" r:id="rId14"/>
    <p:sldId id="282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8"/>
  </p:normalViewPr>
  <p:slideViewPr>
    <p:cSldViewPr snapToGrid="0" snapToObjects="1">
      <p:cViewPr varScale="1">
        <p:scale>
          <a:sx n="107" d="100"/>
          <a:sy n="107" d="100"/>
        </p:scale>
        <p:origin x="-684" y="-96"/>
      </p:cViewPr>
      <p:guideLst>
        <p:guide orient="horz" pos="3543"/>
        <p:guide pos="7242"/>
        <p:guide orient="horz" pos="31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 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6D099-E1E8-4E2A-B58B-3E209E7D5EC9}" type="doc">
      <dgm:prSet loTypeId="urn:microsoft.com/office/officeart/2005/8/layout/radial2#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47A610-94F2-4756-A634-EA17BA1AE78E}">
      <dgm:prSet phldrT="[Текст]" custT="1"/>
      <dgm:spPr/>
      <dgm:t>
        <a:bodyPr/>
        <a:lstStyle/>
        <a:p>
          <a:r>
            <a:rPr lang="ru-RU" sz="1400" b="1" dirty="0"/>
            <a:t>подрядчики</a:t>
          </a:r>
        </a:p>
      </dgm:t>
    </dgm:pt>
    <dgm:pt modelId="{A95ACC61-C93C-4FE2-85A9-6AEBAAF33DE4}" type="parTrans" cxnId="{A0F0A6AA-61C0-4BCD-B796-DE897467C9E0}">
      <dgm:prSet/>
      <dgm:spPr/>
      <dgm:t>
        <a:bodyPr/>
        <a:lstStyle/>
        <a:p>
          <a:endParaRPr lang="ru-RU"/>
        </a:p>
      </dgm:t>
    </dgm:pt>
    <dgm:pt modelId="{F38FB1F5-DC20-4B2F-9AE1-4E536DF5A6BB}" type="sibTrans" cxnId="{A0F0A6AA-61C0-4BCD-B796-DE897467C9E0}">
      <dgm:prSet/>
      <dgm:spPr/>
      <dgm:t>
        <a:bodyPr/>
        <a:lstStyle/>
        <a:p>
          <a:endParaRPr lang="ru-RU"/>
        </a:p>
      </dgm:t>
    </dgm:pt>
    <dgm:pt modelId="{560613FD-21ED-4F34-B1DE-DC44B8ABE2DC}">
      <dgm:prSet phldrT="[Текст]" custT="1"/>
      <dgm:spPr/>
      <dgm:t>
        <a:bodyPr/>
        <a:lstStyle/>
        <a:p>
          <a:r>
            <a:rPr lang="ru-RU" sz="1400" b="1" dirty="0"/>
            <a:t>заказчик</a:t>
          </a:r>
        </a:p>
      </dgm:t>
    </dgm:pt>
    <dgm:pt modelId="{541924DF-1FD3-450A-ADF8-26E60DAB598C}" type="parTrans" cxnId="{671EB055-7CBB-47EA-98DB-918DC1BA5B17}">
      <dgm:prSet/>
      <dgm:spPr/>
      <dgm:t>
        <a:bodyPr/>
        <a:lstStyle/>
        <a:p>
          <a:endParaRPr lang="ru-RU"/>
        </a:p>
      </dgm:t>
    </dgm:pt>
    <dgm:pt modelId="{5AE8061A-B342-4AAA-A474-4B2E4EDDBC2F}" type="sibTrans" cxnId="{671EB055-7CBB-47EA-98DB-918DC1BA5B17}">
      <dgm:prSet/>
      <dgm:spPr/>
      <dgm:t>
        <a:bodyPr/>
        <a:lstStyle/>
        <a:p>
          <a:endParaRPr lang="ru-RU"/>
        </a:p>
      </dgm:t>
    </dgm:pt>
    <dgm:pt modelId="{68873208-6796-4641-9FE1-EBA6A8948815}">
      <dgm:prSet phldrT="[Текст]" custT="1"/>
      <dgm:spPr/>
      <dgm:t>
        <a:bodyPr/>
        <a:lstStyle/>
        <a:p>
          <a:r>
            <a:rPr lang="ru-RU" sz="1600" b="1" dirty="0"/>
            <a:t>СРО</a:t>
          </a:r>
        </a:p>
      </dgm:t>
    </dgm:pt>
    <dgm:pt modelId="{BC085CD1-41D1-4077-91C7-FE8A9BA8E26C}" type="parTrans" cxnId="{6694F022-9EC5-433C-937A-9776DC8675EF}">
      <dgm:prSet/>
      <dgm:spPr/>
      <dgm:t>
        <a:bodyPr/>
        <a:lstStyle/>
        <a:p>
          <a:endParaRPr lang="ru-RU"/>
        </a:p>
      </dgm:t>
    </dgm:pt>
    <dgm:pt modelId="{AB06F534-90CE-4C80-8936-64C996C7D8AA}" type="sibTrans" cxnId="{6694F022-9EC5-433C-937A-9776DC8675EF}">
      <dgm:prSet/>
      <dgm:spPr/>
      <dgm:t>
        <a:bodyPr/>
        <a:lstStyle/>
        <a:p>
          <a:endParaRPr lang="ru-RU"/>
        </a:p>
      </dgm:t>
    </dgm:pt>
    <dgm:pt modelId="{3C2CE815-AC69-46A8-9472-553BE0948581}">
      <dgm:prSet custT="1"/>
      <dgm:spPr/>
      <dgm:t>
        <a:bodyPr/>
        <a:lstStyle/>
        <a:p>
          <a:r>
            <a:rPr lang="ru-RU" sz="1200" b="1" dirty="0"/>
            <a:t>Государственный строительный надзор</a:t>
          </a:r>
        </a:p>
      </dgm:t>
    </dgm:pt>
    <dgm:pt modelId="{73E47B9A-AE87-4082-B900-16837237D09D}" type="parTrans" cxnId="{091BAC13-44C6-4A3B-9932-6AB9221456AB}">
      <dgm:prSet/>
      <dgm:spPr/>
      <dgm:t>
        <a:bodyPr/>
        <a:lstStyle/>
        <a:p>
          <a:endParaRPr lang="ru-RU"/>
        </a:p>
      </dgm:t>
    </dgm:pt>
    <dgm:pt modelId="{B7209529-4398-44A1-ABC9-3D71E31E8170}" type="sibTrans" cxnId="{091BAC13-44C6-4A3B-9932-6AB9221456AB}">
      <dgm:prSet/>
      <dgm:spPr/>
      <dgm:t>
        <a:bodyPr/>
        <a:lstStyle/>
        <a:p>
          <a:endParaRPr lang="ru-RU"/>
        </a:p>
      </dgm:t>
    </dgm:pt>
    <dgm:pt modelId="{F50E829E-8523-44AB-A72D-195ABC5D5AA1}">
      <dgm:prSet custT="1"/>
      <dgm:spPr/>
      <dgm:t>
        <a:bodyPr/>
        <a:lstStyle/>
        <a:p>
          <a:r>
            <a:rPr lang="ru-RU" sz="1800" b="1" dirty="0"/>
            <a:t>банки</a:t>
          </a:r>
        </a:p>
      </dgm:t>
    </dgm:pt>
    <dgm:pt modelId="{5FA9D8A8-1B8D-468A-8193-4D8FD1D9A77B}" type="parTrans" cxnId="{0AFCB24E-AE50-455F-9EC0-23BA2EC3CE50}">
      <dgm:prSet/>
      <dgm:spPr/>
      <dgm:t>
        <a:bodyPr/>
        <a:lstStyle/>
        <a:p>
          <a:endParaRPr lang="ru-RU"/>
        </a:p>
      </dgm:t>
    </dgm:pt>
    <dgm:pt modelId="{7E1FB64C-96CD-41C6-9E9D-347C8B1600FE}" type="sibTrans" cxnId="{0AFCB24E-AE50-455F-9EC0-23BA2EC3CE50}">
      <dgm:prSet/>
      <dgm:spPr/>
      <dgm:t>
        <a:bodyPr/>
        <a:lstStyle/>
        <a:p>
          <a:endParaRPr lang="ru-RU"/>
        </a:p>
      </dgm:t>
    </dgm:pt>
    <dgm:pt modelId="{22E14E5F-D026-49D8-BC6F-A1E9ABE49C0A}">
      <dgm:prSet custT="1"/>
      <dgm:spPr/>
      <dgm:t>
        <a:bodyPr/>
        <a:lstStyle/>
        <a:p>
          <a:r>
            <a:rPr lang="ru-RU" sz="1200" b="1" dirty="0"/>
            <a:t>Строительные лаборатории</a:t>
          </a:r>
        </a:p>
      </dgm:t>
    </dgm:pt>
    <dgm:pt modelId="{A6B372E3-D7B9-4DA0-8B76-8C930114DE7F}" type="parTrans" cxnId="{D89D03F1-5B39-4271-80AD-52CC81EDF52A}">
      <dgm:prSet/>
      <dgm:spPr/>
      <dgm:t>
        <a:bodyPr/>
        <a:lstStyle/>
        <a:p>
          <a:endParaRPr lang="ru-RU"/>
        </a:p>
      </dgm:t>
    </dgm:pt>
    <dgm:pt modelId="{4CFB2B9E-C514-41C9-85A9-E0CFB7E37BEF}" type="sibTrans" cxnId="{D89D03F1-5B39-4271-80AD-52CC81EDF52A}">
      <dgm:prSet/>
      <dgm:spPr/>
      <dgm:t>
        <a:bodyPr/>
        <a:lstStyle/>
        <a:p>
          <a:endParaRPr lang="ru-RU"/>
        </a:p>
      </dgm:t>
    </dgm:pt>
    <dgm:pt modelId="{EB6C55C2-3FD6-4B0C-93B7-59A85D1BE2BD}">
      <dgm:prSet custT="1"/>
      <dgm:spPr/>
      <dgm:t>
        <a:bodyPr/>
        <a:lstStyle/>
        <a:p>
          <a:r>
            <a:rPr lang="ru-RU" sz="1400" b="1" dirty="0"/>
            <a:t>экспертиза</a:t>
          </a:r>
        </a:p>
      </dgm:t>
    </dgm:pt>
    <dgm:pt modelId="{91695C6F-EB56-4507-BF56-D447B541E77C}" type="parTrans" cxnId="{97A690E9-7470-4AA3-AD78-05678E473E36}">
      <dgm:prSet/>
      <dgm:spPr/>
      <dgm:t>
        <a:bodyPr/>
        <a:lstStyle/>
        <a:p>
          <a:endParaRPr lang="ru-RU"/>
        </a:p>
      </dgm:t>
    </dgm:pt>
    <dgm:pt modelId="{9DED47AB-3F7B-4223-A0AC-FF10E5B8EEBD}" type="sibTrans" cxnId="{97A690E9-7470-4AA3-AD78-05678E473E36}">
      <dgm:prSet/>
      <dgm:spPr/>
      <dgm:t>
        <a:bodyPr/>
        <a:lstStyle/>
        <a:p>
          <a:endParaRPr lang="ru-RU"/>
        </a:p>
      </dgm:t>
    </dgm:pt>
    <dgm:pt modelId="{7E0D44DD-3EA0-4F25-A21E-744123511135}" type="pres">
      <dgm:prSet presAssocID="{88B6D099-E1E8-4E2A-B58B-3E209E7D5EC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2FF51EE-5E41-4111-8F64-2C53A1D2D0C8}" type="pres">
      <dgm:prSet presAssocID="{88B6D099-E1E8-4E2A-B58B-3E209E7D5EC9}" presName="cycle" presStyleCnt="0"/>
      <dgm:spPr/>
    </dgm:pt>
    <dgm:pt modelId="{5C43DEDB-1C38-4C17-80B0-6217B0139CCD}" type="pres">
      <dgm:prSet presAssocID="{88B6D099-E1E8-4E2A-B58B-3E209E7D5EC9}" presName="centerShape" presStyleCnt="0"/>
      <dgm:spPr/>
    </dgm:pt>
    <dgm:pt modelId="{538BE75F-DD40-4727-8CC2-2F849F38C912}" type="pres">
      <dgm:prSet presAssocID="{88B6D099-E1E8-4E2A-B58B-3E209E7D5EC9}" presName="connSite" presStyleLbl="node1" presStyleIdx="0" presStyleCnt="8"/>
      <dgm:spPr/>
    </dgm:pt>
    <dgm:pt modelId="{9C5F2088-A770-4D4F-AE40-04F37D133263}" type="pres">
      <dgm:prSet presAssocID="{88B6D099-E1E8-4E2A-B58B-3E209E7D5EC9}" presName="visible" presStyleLbl="node1" presStyleIdx="0" presStyleCnt="8" custScaleX="228676" custScaleY="225258" custLinFactNeighborX="3812" custLinFactNeighborY="51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E3F31B-7F3D-480C-82D2-7C93E06CCFFD}" type="pres">
      <dgm:prSet presAssocID="{A95ACC61-C93C-4FE2-85A9-6AEBAAF33DE4}" presName="Name25" presStyleLbl="parChTrans1D1" presStyleIdx="0" presStyleCnt="7"/>
      <dgm:spPr/>
    </dgm:pt>
    <dgm:pt modelId="{964D0554-DA07-4A20-B974-0F4BEF472647}" type="pres">
      <dgm:prSet presAssocID="{3947A610-94F2-4756-A634-EA17BA1AE78E}" presName="node" presStyleCnt="0"/>
      <dgm:spPr/>
    </dgm:pt>
    <dgm:pt modelId="{99CAA573-370D-49D2-8517-BB2DF069CE06}" type="pres">
      <dgm:prSet presAssocID="{3947A610-94F2-4756-A634-EA17BA1AE78E}" presName="parentNode" presStyleLbl="node1" presStyleIdx="1" presStyleCnt="8" custScaleX="274207" custScaleY="276965" custLinFactX="-300000" custLinFactY="100000" custLinFactNeighborX="-351379" custLinFactNeighborY="150381">
        <dgm:presLayoutVars>
          <dgm:chMax val="1"/>
          <dgm:bulletEnabled val="1"/>
        </dgm:presLayoutVars>
      </dgm:prSet>
      <dgm:spPr/>
    </dgm:pt>
    <dgm:pt modelId="{16F5274E-BB28-46AE-9BAB-54CB614C774B}" type="pres">
      <dgm:prSet presAssocID="{3947A610-94F2-4756-A634-EA17BA1AE78E}" presName="childNode" presStyleLbl="revTx" presStyleIdx="0" presStyleCnt="0">
        <dgm:presLayoutVars>
          <dgm:bulletEnabled val="1"/>
        </dgm:presLayoutVars>
      </dgm:prSet>
      <dgm:spPr/>
    </dgm:pt>
    <dgm:pt modelId="{A8AD5269-147F-46D5-AC2D-F1F47701D317}" type="pres">
      <dgm:prSet presAssocID="{541924DF-1FD3-450A-ADF8-26E60DAB598C}" presName="Name25" presStyleLbl="parChTrans1D1" presStyleIdx="1" presStyleCnt="7"/>
      <dgm:spPr/>
    </dgm:pt>
    <dgm:pt modelId="{49DF32D2-9166-4953-A333-373F48513437}" type="pres">
      <dgm:prSet presAssocID="{560613FD-21ED-4F34-B1DE-DC44B8ABE2DC}" presName="node" presStyleCnt="0"/>
      <dgm:spPr/>
    </dgm:pt>
    <dgm:pt modelId="{B2E90AFE-2AD2-4AC7-A2CE-1A6DB2E8714A}" type="pres">
      <dgm:prSet presAssocID="{560613FD-21ED-4F34-B1DE-DC44B8ABE2DC}" presName="parentNode" presStyleLbl="node1" presStyleIdx="2" presStyleCnt="8" custScaleX="216881" custScaleY="191011" custLinFactX="-200000" custLinFactNeighborX="-276716" custLinFactNeighborY="-75506">
        <dgm:presLayoutVars>
          <dgm:chMax val="1"/>
          <dgm:bulletEnabled val="1"/>
        </dgm:presLayoutVars>
      </dgm:prSet>
      <dgm:spPr/>
    </dgm:pt>
    <dgm:pt modelId="{15066420-65DF-4D52-9AA3-013D10D3087D}" type="pres">
      <dgm:prSet presAssocID="{560613FD-21ED-4F34-B1DE-DC44B8ABE2DC}" presName="childNode" presStyleLbl="revTx" presStyleIdx="0" presStyleCnt="0">
        <dgm:presLayoutVars>
          <dgm:bulletEnabled val="1"/>
        </dgm:presLayoutVars>
      </dgm:prSet>
      <dgm:spPr/>
    </dgm:pt>
    <dgm:pt modelId="{D8F7553F-7541-4FBA-A830-0624000CA19B}" type="pres">
      <dgm:prSet presAssocID="{BC085CD1-41D1-4077-91C7-FE8A9BA8E26C}" presName="Name25" presStyleLbl="parChTrans1D1" presStyleIdx="2" presStyleCnt="7"/>
      <dgm:spPr/>
    </dgm:pt>
    <dgm:pt modelId="{CE84B056-5FAC-4E00-A09C-1B834F2CCE91}" type="pres">
      <dgm:prSet presAssocID="{68873208-6796-4641-9FE1-EBA6A8948815}" presName="node" presStyleCnt="0"/>
      <dgm:spPr/>
    </dgm:pt>
    <dgm:pt modelId="{AC32835F-E75E-4F47-B00B-F2C881439DDA}" type="pres">
      <dgm:prSet presAssocID="{68873208-6796-4641-9FE1-EBA6A8948815}" presName="parentNode" presStyleLbl="node1" presStyleIdx="3" presStyleCnt="8" custScaleX="222370" custScaleY="201655" custLinFactX="-100000" custLinFactY="-88851" custLinFactNeighborX="-124288" custLinFactNeighborY="-100000">
        <dgm:presLayoutVars>
          <dgm:chMax val="1"/>
          <dgm:bulletEnabled val="1"/>
        </dgm:presLayoutVars>
      </dgm:prSet>
      <dgm:spPr/>
    </dgm:pt>
    <dgm:pt modelId="{76DCB861-AA9C-4BE0-AA79-5512FC4E920B}" type="pres">
      <dgm:prSet presAssocID="{68873208-6796-4641-9FE1-EBA6A8948815}" presName="childNode" presStyleLbl="revTx" presStyleIdx="0" presStyleCnt="0">
        <dgm:presLayoutVars>
          <dgm:bulletEnabled val="1"/>
        </dgm:presLayoutVars>
      </dgm:prSet>
      <dgm:spPr/>
    </dgm:pt>
    <dgm:pt modelId="{1A18FBA2-82FD-4CFE-86C2-F14501D39DF9}" type="pres">
      <dgm:prSet presAssocID="{73E47B9A-AE87-4082-B900-16837237D09D}" presName="Name25" presStyleLbl="parChTrans1D1" presStyleIdx="3" presStyleCnt="7"/>
      <dgm:spPr/>
    </dgm:pt>
    <dgm:pt modelId="{A583477A-5130-4871-9EBA-F78B39D7A01F}" type="pres">
      <dgm:prSet presAssocID="{3C2CE815-AC69-46A8-9472-553BE0948581}" presName="node" presStyleCnt="0"/>
      <dgm:spPr/>
    </dgm:pt>
    <dgm:pt modelId="{4EE71B92-3DA9-4C57-A5F1-2523DC1E8BB6}" type="pres">
      <dgm:prSet presAssocID="{3C2CE815-AC69-46A8-9472-553BE0948581}" presName="parentNode" presStyleLbl="node1" presStyleIdx="4" presStyleCnt="8" custScaleX="299267" custScaleY="282520" custLinFactY="-15087" custLinFactNeighborX="-24896" custLinFactNeighborY="-100000">
        <dgm:presLayoutVars>
          <dgm:chMax val="1"/>
          <dgm:bulletEnabled val="1"/>
        </dgm:presLayoutVars>
      </dgm:prSet>
      <dgm:spPr/>
    </dgm:pt>
    <dgm:pt modelId="{40E1AA93-DAA4-4B4F-8EB2-50E2BBF12244}" type="pres">
      <dgm:prSet presAssocID="{3C2CE815-AC69-46A8-9472-553BE0948581}" presName="childNode" presStyleLbl="revTx" presStyleIdx="0" presStyleCnt="0">
        <dgm:presLayoutVars>
          <dgm:bulletEnabled val="1"/>
        </dgm:presLayoutVars>
      </dgm:prSet>
      <dgm:spPr/>
    </dgm:pt>
    <dgm:pt modelId="{1F7D9B62-6835-41AC-AFCA-37336FB5CDF9}" type="pres">
      <dgm:prSet presAssocID="{5FA9D8A8-1B8D-468A-8193-4D8FD1D9A77B}" presName="Name25" presStyleLbl="parChTrans1D1" presStyleIdx="4" presStyleCnt="7"/>
      <dgm:spPr/>
    </dgm:pt>
    <dgm:pt modelId="{6BA3B8CA-432A-4F57-84CA-854C040B70F6}" type="pres">
      <dgm:prSet presAssocID="{F50E829E-8523-44AB-A72D-195ABC5D5AA1}" presName="node" presStyleCnt="0"/>
      <dgm:spPr/>
    </dgm:pt>
    <dgm:pt modelId="{4B6352F1-6FCF-445C-A412-4612D2D8DF89}" type="pres">
      <dgm:prSet presAssocID="{F50E829E-8523-44AB-A72D-195ABC5D5AA1}" presName="parentNode" presStyleLbl="node1" presStyleIdx="5" presStyleCnt="8" custScaleX="226968" custScaleY="174687" custLinFactNeighborX="1576" custLinFactNeighborY="27833">
        <dgm:presLayoutVars>
          <dgm:chMax val="1"/>
          <dgm:bulletEnabled val="1"/>
        </dgm:presLayoutVars>
      </dgm:prSet>
      <dgm:spPr/>
    </dgm:pt>
    <dgm:pt modelId="{CCA4148C-49B1-473B-90D7-D717FDE1D9DA}" type="pres">
      <dgm:prSet presAssocID="{F50E829E-8523-44AB-A72D-195ABC5D5AA1}" presName="childNode" presStyleLbl="revTx" presStyleIdx="0" presStyleCnt="0">
        <dgm:presLayoutVars>
          <dgm:bulletEnabled val="1"/>
        </dgm:presLayoutVars>
      </dgm:prSet>
      <dgm:spPr/>
    </dgm:pt>
    <dgm:pt modelId="{855120AA-60B2-4E16-9FE6-77309469EE2B}" type="pres">
      <dgm:prSet presAssocID="{A6B372E3-D7B9-4DA0-8B76-8C930114DE7F}" presName="Name25" presStyleLbl="parChTrans1D1" presStyleIdx="5" presStyleCnt="7"/>
      <dgm:spPr/>
    </dgm:pt>
    <dgm:pt modelId="{08480A9D-9DD9-4C2D-A8B3-2F50DECD644A}" type="pres">
      <dgm:prSet presAssocID="{22E14E5F-D026-49D8-BC6F-A1E9ABE49C0A}" presName="node" presStyleCnt="0"/>
      <dgm:spPr/>
    </dgm:pt>
    <dgm:pt modelId="{F6F601FF-FECB-439D-8FF1-926D2EC14634}" type="pres">
      <dgm:prSet presAssocID="{22E14E5F-D026-49D8-BC6F-A1E9ABE49C0A}" presName="parentNode" presStyleLbl="node1" presStyleIdx="6" presStyleCnt="8" custScaleX="289487" custScaleY="276463" custLinFactX="-300000" custLinFactNeighborX="-370595" custLinFactNeighborY="-17889">
        <dgm:presLayoutVars>
          <dgm:chMax val="1"/>
          <dgm:bulletEnabled val="1"/>
        </dgm:presLayoutVars>
      </dgm:prSet>
      <dgm:spPr/>
    </dgm:pt>
    <dgm:pt modelId="{4F4F3AE0-E00B-4144-9524-FB49633C2566}" type="pres">
      <dgm:prSet presAssocID="{22E14E5F-D026-49D8-BC6F-A1E9ABE49C0A}" presName="childNode" presStyleLbl="revTx" presStyleIdx="0" presStyleCnt="0">
        <dgm:presLayoutVars>
          <dgm:bulletEnabled val="1"/>
        </dgm:presLayoutVars>
      </dgm:prSet>
      <dgm:spPr/>
    </dgm:pt>
    <dgm:pt modelId="{7E07A1CD-E645-487A-84C6-091158991BD7}" type="pres">
      <dgm:prSet presAssocID="{91695C6F-EB56-4507-BF56-D447B541E77C}" presName="Name25" presStyleLbl="parChTrans1D1" presStyleIdx="6" presStyleCnt="7"/>
      <dgm:spPr/>
    </dgm:pt>
    <dgm:pt modelId="{5FC7E11D-CEB2-44D3-BBC7-EF8563A086AC}" type="pres">
      <dgm:prSet presAssocID="{EB6C55C2-3FD6-4B0C-93B7-59A85D1BE2BD}" presName="node" presStyleCnt="0"/>
      <dgm:spPr/>
    </dgm:pt>
    <dgm:pt modelId="{8C0FB5A8-9B6B-4C50-8494-C305AD9D2751}" type="pres">
      <dgm:prSet presAssocID="{EB6C55C2-3FD6-4B0C-93B7-59A85D1BE2BD}" presName="parentNode" presStyleLbl="node1" presStyleIdx="7" presStyleCnt="8" custScaleX="259418" custScaleY="206111" custLinFactX="-90668" custLinFactNeighborX="-100000" custLinFactNeighborY="-63877">
        <dgm:presLayoutVars>
          <dgm:chMax val="1"/>
          <dgm:bulletEnabled val="1"/>
        </dgm:presLayoutVars>
      </dgm:prSet>
      <dgm:spPr/>
    </dgm:pt>
    <dgm:pt modelId="{1C7E5B07-4600-4104-B609-A030AFD5952B}" type="pres">
      <dgm:prSet presAssocID="{EB6C55C2-3FD6-4B0C-93B7-59A85D1BE2B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34B0510-637E-463D-BB97-EA5F7AE63A8D}" type="presOf" srcId="{F50E829E-8523-44AB-A72D-195ABC5D5AA1}" destId="{4B6352F1-6FCF-445C-A412-4612D2D8DF89}" srcOrd="0" destOrd="0" presId="urn:microsoft.com/office/officeart/2005/8/layout/radial2#1"/>
    <dgm:cxn modelId="{091BAC13-44C6-4A3B-9932-6AB9221456AB}" srcId="{88B6D099-E1E8-4E2A-B58B-3E209E7D5EC9}" destId="{3C2CE815-AC69-46A8-9472-553BE0948581}" srcOrd="3" destOrd="0" parTransId="{73E47B9A-AE87-4082-B900-16837237D09D}" sibTransId="{B7209529-4398-44A1-ABC9-3D71E31E8170}"/>
    <dgm:cxn modelId="{FB059420-FFDD-4A43-A028-C1723932CEB8}" type="presOf" srcId="{EB6C55C2-3FD6-4B0C-93B7-59A85D1BE2BD}" destId="{8C0FB5A8-9B6B-4C50-8494-C305AD9D2751}" srcOrd="0" destOrd="0" presId="urn:microsoft.com/office/officeart/2005/8/layout/radial2#1"/>
    <dgm:cxn modelId="{6694F022-9EC5-433C-937A-9776DC8675EF}" srcId="{88B6D099-E1E8-4E2A-B58B-3E209E7D5EC9}" destId="{68873208-6796-4641-9FE1-EBA6A8948815}" srcOrd="2" destOrd="0" parTransId="{BC085CD1-41D1-4077-91C7-FE8A9BA8E26C}" sibTransId="{AB06F534-90CE-4C80-8936-64C996C7D8AA}"/>
    <dgm:cxn modelId="{C9D96E62-9E76-48EC-B9F0-B1BE566B76A2}" type="presOf" srcId="{73E47B9A-AE87-4082-B900-16837237D09D}" destId="{1A18FBA2-82FD-4CFE-86C2-F14501D39DF9}" srcOrd="0" destOrd="0" presId="urn:microsoft.com/office/officeart/2005/8/layout/radial2#1"/>
    <dgm:cxn modelId="{66DDE14B-6E04-4DEB-9051-C59D01601928}" type="presOf" srcId="{3C2CE815-AC69-46A8-9472-553BE0948581}" destId="{4EE71B92-3DA9-4C57-A5F1-2523DC1E8BB6}" srcOrd="0" destOrd="0" presId="urn:microsoft.com/office/officeart/2005/8/layout/radial2#1"/>
    <dgm:cxn modelId="{BE6CAB4D-0005-468A-B607-899FB0422945}" type="presOf" srcId="{22E14E5F-D026-49D8-BC6F-A1E9ABE49C0A}" destId="{F6F601FF-FECB-439D-8FF1-926D2EC14634}" srcOrd="0" destOrd="0" presId="urn:microsoft.com/office/officeart/2005/8/layout/radial2#1"/>
    <dgm:cxn modelId="{0AFCB24E-AE50-455F-9EC0-23BA2EC3CE50}" srcId="{88B6D099-E1E8-4E2A-B58B-3E209E7D5EC9}" destId="{F50E829E-8523-44AB-A72D-195ABC5D5AA1}" srcOrd="4" destOrd="0" parTransId="{5FA9D8A8-1B8D-468A-8193-4D8FD1D9A77B}" sibTransId="{7E1FB64C-96CD-41C6-9E9D-347C8B1600FE}"/>
    <dgm:cxn modelId="{5E8BE373-3835-42EF-A55E-39CE72C63CCD}" type="presOf" srcId="{3947A610-94F2-4756-A634-EA17BA1AE78E}" destId="{99CAA573-370D-49D2-8517-BB2DF069CE06}" srcOrd="0" destOrd="0" presId="urn:microsoft.com/office/officeart/2005/8/layout/radial2#1"/>
    <dgm:cxn modelId="{7EED6774-29B2-4C19-89B7-8D9003AFF587}" type="presOf" srcId="{91695C6F-EB56-4507-BF56-D447B541E77C}" destId="{7E07A1CD-E645-487A-84C6-091158991BD7}" srcOrd="0" destOrd="0" presId="urn:microsoft.com/office/officeart/2005/8/layout/radial2#1"/>
    <dgm:cxn modelId="{671EB055-7CBB-47EA-98DB-918DC1BA5B17}" srcId="{88B6D099-E1E8-4E2A-B58B-3E209E7D5EC9}" destId="{560613FD-21ED-4F34-B1DE-DC44B8ABE2DC}" srcOrd="1" destOrd="0" parTransId="{541924DF-1FD3-450A-ADF8-26E60DAB598C}" sibTransId="{5AE8061A-B342-4AAA-A474-4B2E4EDDBC2F}"/>
    <dgm:cxn modelId="{E172307D-9C8A-49D2-9B62-03CA83CA4CB2}" type="presOf" srcId="{88B6D099-E1E8-4E2A-B58B-3E209E7D5EC9}" destId="{7E0D44DD-3EA0-4F25-A21E-744123511135}" srcOrd="0" destOrd="0" presId="urn:microsoft.com/office/officeart/2005/8/layout/radial2#1"/>
    <dgm:cxn modelId="{9A47B582-D40F-4493-B5C8-55A9EE98F380}" type="presOf" srcId="{A6B372E3-D7B9-4DA0-8B76-8C930114DE7F}" destId="{855120AA-60B2-4E16-9FE6-77309469EE2B}" srcOrd="0" destOrd="0" presId="urn:microsoft.com/office/officeart/2005/8/layout/radial2#1"/>
    <dgm:cxn modelId="{66F26991-F3C5-47E1-96F0-F069CE9618D3}" type="presOf" srcId="{560613FD-21ED-4F34-B1DE-DC44B8ABE2DC}" destId="{B2E90AFE-2AD2-4AC7-A2CE-1A6DB2E8714A}" srcOrd="0" destOrd="0" presId="urn:microsoft.com/office/officeart/2005/8/layout/radial2#1"/>
    <dgm:cxn modelId="{EF04B297-F19C-4D44-92CA-4AAE7F027502}" type="presOf" srcId="{541924DF-1FD3-450A-ADF8-26E60DAB598C}" destId="{A8AD5269-147F-46D5-AC2D-F1F47701D317}" srcOrd="0" destOrd="0" presId="urn:microsoft.com/office/officeart/2005/8/layout/radial2#1"/>
    <dgm:cxn modelId="{53304499-1AD8-46FD-9DD9-C56D5358D123}" type="presOf" srcId="{BC085CD1-41D1-4077-91C7-FE8A9BA8E26C}" destId="{D8F7553F-7541-4FBA-A830-0624000CA19B}" srcOrd="0" destOrd="0" presId="urn:microsoft.com/office/officeart/2005/8/layout/radial2#1"/>
    <dgm:cxn modelId="{BD716D9B-AE31-4CC4-ADCD-65FEF20CDA05}" type="presOf" srcId="{A95ACC61-C93C-4FE2-85A9-6AEBAAF33DE4}" destId="{27E3F31B-7F3D-480C-82D2-7C93E06CCFFD}" srcOrd="0" destOrd="0" presId="urn:microsoft.com/office/officeart/2005/8/layout/radial2#1"/>
    <dgm:cxn modelId="{3D5C319D-FF31-46A6-9650-5E39EE169CEC}" type="presOf" srcId="{5FA9D8A8-1B8D-468A-8193-4D8FD1D9A77B}" destId="{1F7D9B62-6835-41AC-AFCA-37336FB5CDF9}" srcOrd="0" destOrd="0" presId="urn:microsoft.com/office/officeart/2005/8/layout/radial2#1"/>
    <dgm:cxn modelId="{A0F0A6AA-61C0-4BCD-B796-DE897467C9E0}" srcId="{88B6D099-E1E8-4E2A-B58B-3E209E7D5EC9}" destId="{3947A610-94F2-4756-A634-EA17BA1AE78E}" srcOrd="0" destOrd="0" parTransId="{A95ACC61-C93C-4FE2-85A9-6AEBAAF33DE4}" sibTransId="{F38FB1F5-DC20-4B2F-9AE1-4E536DF5A6BB}"/>
    <dgm:cxn modelId="{97A690E9-7470-4AA3-AD78-05678E473E36}" srcId="{88B6D099-E1E8-4E2A-B58B-3E209E7D5EC9}" destId="{EB6C55C2-3FD6-4B0C-93B7-59A85D1BE2BD}" srcOrd="6" destOrd="0" parTransId="{91695C6F-EB56-4507-BF56-D447B541E77C}" sibTransId="{9DED47AB-3F7B-4223-A0AC-FF10E5B8EEBD}"/>
    <dgm:cxn modelId="{4CA9A6F0-075A-407A-9110-BB5F870F2EE3}" type="presOf" srcId="{68873208-6796-4641-9FE1-EBA6A8948815}" destId="{AC32835F-E75E-4F47-B00B-F2C881439DDA}" srcOrd="0" destOrd="0" presId="urn:microsoft.com/office/officeart/2005/8/layout/radial2#1"/>
    <dgm:cxn modelId="{D89D03F1-5B39-4271-80AD-52CC81EDF52A}" srcId="{88B6D099-E1E8-4E2A-B58B-3E209E7D5EC9}" destId="{22E14E5F-D026-49D8-BC6F-A1E9ABE49C0A}" srcOrd="5" destOrd="0" parTransId="{A6B372E3-D7B9-4DA0-8B76-8C930114DE7F}" sibTransId="{4CFB2B9E-C514-41C9-85A9-E0CFB7E37BEF}"/>
    <dgm:cxn modelId="{4C766ADB-56F8-40D1-9783-71F2D3167D03}" type="presParOf" srcId="{7E0D44DD-3EA0-4F25-A21E-744123511135}" destId="{C2FF51EE-5E41-4111-8F64-2C53A1D2D0C8}" srcOrd="0" destOrd="0" presId="urn:microsoft.com/office/officeart/2005/8/layout/radial2#1"/>
    <dgm:cxn modelId="{EBCF2640-2740-45B4-AEE5-996C58C8F6B1}" type="presParOf" srcId="{C2FF51EE-5E41-4111-8F64-2C53A1D2D0C8}" destId="{5C43DEDB-1C38-4C17-80B0-6217B0139CCD}" srcOrd="0" destOrd="0" presId="urn:microsoft.com/office/officeart/2005/8/layout/radial2#1"/>
    <dgm:cxn modelId="{42EE9FF5-0F62-4725-A43F-861631DB0572}" type="presParOf" srcId="{5C43DEDB-1C38-4C17-80B0-6217B0139CCD}" destId="{538BE75F-DD40-4727-8CC2-2F849F38C912}" srcOrd="0" destOrd="0" presId="urn:microsoft.com/office/officeart/2005/8/layout/radial2#1"/>
    <dgm:cxn modelId="{FF70A6B2-0698-4F05-9D32-0668556CBBB0}" type="presParOf" srcId="{5C43DEDB-1C38-4C17-80B0-6217B0139CCD}" destId="{9C5F2088-A770-4D4F-AE40-04F37D133263}" srcOrd="1" destOrd="0" presId="urn:microsoft.com/office/officeart/2005/8/layout/radial2#1"/>
    <dgm:cxn modelId="{21E21D21-704B-49BA-95A3-394A6EF1C647}" type="presParOf" srcId="{C2FF51EE-5E41-4111-8F64-2C53A1D2D0C8}" destId="{27E3F31B-7F3D-480C-82D2-7C93E06CCFFD}" srcOrd="1" destOrd="0" presId="urn:microsoft.com/office/officeart/2005/8/layout/radial2#1"/>
    <dgm:cxn modelId="{6B686422-4387-46BF-9368-BBB58A0CEFC5}" type="presParOf" srcId="{C2FF51EE-5E41-4111-8F64-2C53A1D2D0C8}" destId="{964D0554-DA07-4A20-B974-0F4BEF472647}" srcOrd="2" destOrd="0" presId="urn:microsoft.com/office/officeart/2005/8/layout/radial2#1"/>
    <dgm:cxn modelId="{9B1D06C3-5B4F-4521-9CEF-4D404C7C2BA7}" type="presParOf" srcId="{964D0554-DA07-4A20-B974-0F4BEF472647}" destId="{99CAA573-370D-49D2-8517-BB2DF069CE06}" srcOrd="0" destOrd="0" presId="urn:microsoft.com/office/officeart/2005/8/layout/radial2#1"/>
    <dgm:cxn modelId="{BCE90947-286A-45F4-83B5-8893EF5BF2C4}" type="presParOf" srcId="{964D0554-DA07-4A20-B974-0F4BEF472647}" destId="{16F5274E-BB28-46AE-9BAB-54CB614C774B}" srcOrd="1" destOrd="0" presId="urn:microsoft.com/office/officeart/2005/8/layout/radial2#1"/>
    <dgm:cxn modelId="{B015C27C-9F35-41CB-9A8C-E9450434D93D}" type="presParOf" srcId="{C2FF51EE-5E41-4111-8F64-2C53A1D2D0C8}" destId="{A8AD5269-147F-46D5-AC2D-F1F47701D317}" srcOrd="3" destOrd="0" presId="urn:microsoft.com/office/officeart/2005/8/layout/radial2#1"/>
    <dgm:cxn modelId="{A0E99A30-C3B0-4DE0-BBC9-EEED4A6ED6B6}" type="presParOf" srcId="{C2FF51EE-5E41-4111-8F64-2C53A1D2D0C8}" destId="{49DF32D2-9166-4953-A333-373F48513437}" srcOrd="4" destOrd="0" presId="urn:microsoft.com/office/officeart/2005/8/layout/radial2#1"/>
    <dgm:cxn modelId="{8E99523E-6393-40CF-80FF-24F904D26E21}" type="presParOf" srcId="{49DF32D2-9166-4953-A333-373F48513437}" destId="{B2E90AFE-2AD2-4AC7-A2CE-1A6DB2E8714A}" srcOrd="0" destOrd="0" presId="urn:microsoft.com/office/officeart/2005/8/layout/radial2#1"/>
    <dgm:cxn modelId="{98AE444F-5A69-40F9-8001-1B34A0BE6CA4}" type="presParOf" srcId="{49DF32D2-9166-4953-A333-373F48513437}" destId="{15066420-65DF-4D52-9AA3-013D10D3087D}" srcOrd="1" destOrd="0" presId="urn:microsoft.com/office/officeart/2005/8/layout/radial2#1"/>
    <dgm:cxn modelId="{93F3E54A-1E6A-4943-A1F3-A8EF8933BAAC}" type="presParOf" srcId="{C2FF51EE-5E41-4111-8F64-2C53A1D2D0C8}" destId="{D8F7553F-7541-4FBA-A830-0624000CA19B}" srcOrd="5" destOrd="0" presId="urn:microsoft.com/office/officeart/2005/8/layout/radial2#1"/>
    <dgm:cxn modelId="{AEDD64D1-F315-40C5-9641-6F6DA190E91C}" type="presParOf" srcId="{C2FF51EE-5E41-4111-8F64-2C53A1D2D0C8}" destId="{CE84B056-5FAC-4E00-A09C-1B834F2CCE91}" srcOrd="6" destOrd="0" presId="urn:microsoft.com/office/officeart/2005/8/layout/radial2#1"/>
    <dgm:cxn modelId="{7A94F91A-E99E-4106-AA4A-3FF2F0500069}" type="presParOf" srcId="{CE84B056-5FAC-4E00-A09C-1B834F2CCE91}" destId="{AC32835F-E75E-4F47-B00B-F2C881439DDA}" srcOrd="0" destOrd="0" presId="urn:microsoft.com/office/officeart/2005/8/layout/radial2#1"/>
    <dgm:cxn modelId="{DCC433F0-A6BB-4AD4-B38E-B89CB5D4A1D2}" type="presParOf" srcId="{CE84B056-5FAC-4E00-A09C-1B834F2CCE91}" destId="{76DCB861-AA9C-4BE0-AA79-5512FC4E920B}" srcOrd="1" destOrd="0" presId="urn:microsoft.com/office/officeart/2005/8/layout/radial2#1"/>
    <dgm:cxn modelId="{88D8D05D-A732-4569-8ED0-F2B3F4F0B74D}" type="presParOf" srcId="{C2FF51EE-5E41-4111-8F64-2C53A1D2D0C8}" destId="{1A18FBA2-82FD-4CFE-86C2-F14501D39DF9}" srcOrd="7" destOrd="0" presId="urn:microsoft.com/office/officeart/2005/8/layout/radial2#1"/>
    <dgm:cxn modelId="{19AE6AA6-799F-49A7-8969-25A1BD95F34D}" type="presParOf" srcId="{C2FF51EE-5E41-4111-8F64-2C53A1D2D0C8}" destId="{A583477A-5130-4871-9EBA-F78B39D7A01F}" srcOrd="8" destOrd="0" presId="urn:microsoft.com/office/officeart/2005/8/layout/radial2#1"/>
    <dgm:cxn modelId="{CF11F8D7-B141-4D2C-8B59-977DEC01D4A2}" type="presParOf" srcId="{A583477A-5130-4871-9EBA-F78B39D7A01F}" destId="{4EE71B92-3DA9-4C57-A5F1-2523DC1E8BB6}" srcOrd="0" destOrd="0" presId="urn:microsoft.com/office/officeart/2005/8/layout/radial2#1"/>
    <dgm:cxn modelId="{06AA3154-D6E3-47F2-8D74-8F351C4FBDBD}" type="presParOf" srcId="{A583477A-5130-4871-9EBA-F78B39D7A01F}" destId="{40E1AA93-DAA4-4B4F-8EB2-50E2BBF12244}" srcOrd="1" destOrd="0" presId="urn:microsoft.com/office/officeart/2005/8/layout/radial2#1"/>
    <dgm:cxn modelId="{516FF056-DD79-45B6-A395-17FF12D36BA0}" type="presParOf" srcId="{C2FF51EE-5E41-4111-8F64-2C53A1D2D0C8}" destId="{1F7D9B62-6835-41AC-AFCA-37336FB5CDF9}" srcOrd="9" destOrd="0" presId="urn:microsoft.com/office/officeart/2005/8/layout/radial2#1"/>
    <dgm:cxn modelId="{B392BEED-95D7-4935-8779-B3B8446EA85F}" type="presParOf" srcId="{C2FF51EE-5E41-4111-8F64-2C53A1D2D0C8}" destId="{6BA3B8CA-432A-4F57-84CA-854C040B70F6}" srcOrd="10" destOrd="0" presId="urn:microsoft.com/office/officeart/2005/8/layout/radial2#1"/>
    <dgm:cxn modelId="{E64FFCFD-DB17-49A3-A044-6094EF608242}" type="presParOf" srcId="{6BA3B8CA-432A-4F57-84CA-854C040B70F6}" destId="{4B6352F1-6FCF-445C-A412-4612D2D8DF89}" srcOrd="0" destOrd="0" presId="urn:microsoft.com/office/officeart/2005/8/layout/radial2#1"/>
    <dgm:cxn modelId="{161E4E98-8592-49A3-97F4-43C774CAADF1}" type="presParOf" srcId="{6BA3B8CA-432A-4F57-84CA-854C040B70F6}" destId="{CCA4148C-49B1-473B-90D7-D717FDE1D9DA}" srcOrd="1" destOrd="0" presId="urn:microsoft.com/office/officeart/2005/8/layout/radial2#1"/>
    <dgm:cxn modelId="{4F7F00AE-7D71-41D0-99B9-98C444ECC0AC}" type="presParOf" srcId="{C2FF51EE-5E41-4111-8F64-2C53A1D2D0C8}" destId="{855120AA-60B2-4E16-9FE6-77309469EE2B}" srcOrd="11" destOrd="0" presId="urn:microsoft.com/office/officeart/2005/8/layout/radial2#1"/>
    <dgm:cxn modelId="{5AFFD7BA-2639-4F92-828B-A84ABE0AEA5E}" type="presParOf" srcId="{C2FF51EE-5E41-4111-8F64-2C53A1D2D0C8}" destId="{08480A9D-9DD9-4C2D-A8B3-2F50DECD644A}" srcOrd="12" destOrd="0" presId="urn:microsoft.com/office/officeart/2005/8/layout/radial2#1"/>
    <dgm:cxn modelId="{656DEDDD-18DD-4A6F-B932-B0D1423EC7E7}" type="presParOf" srcId="{08480A9D-9DD9-4C2D-A8B3-2F50DECD644A}" destId="{F6F601FF-FECB-439D-8FF1-926D2EC14634}" srcOrd="0" destOrd="0" presId="urn:microsoft.com/office/officeart/2005/8/layout/radial2#1"/>
    <dgm:cxn modelId="{6DC0441A-2B76-47DE-B511-ECA39D29405A}" type="presParOf" srcId="{08480A9D-9DD9-4C2D-A8B3-2F50DECD644A}" destId="{4F4F3AE0-E00B-4144-9524-FB49633C2566}" srcOrd="1" destOrd="0" presId="urn:microsoft.com/office/officeart/2005/8/layout/radial2#1"/>
    <dgm:cxn modelId="{E734CADA-F10B-48C3-A4A3-317768DC23AB}" type="presParOf" srcId="{C2FF51EE-5E41-4111-8F64-2C53A1D2D0C8}" destId="{7E07A1CD-E645-487A-84C6-091158991BD7}" srcOrd="13" destOrd="0" presId="urn:microsoft.com/office/officeart/2005/8/layout/radial2#1"/>
    <dgm:cxn modelId="{46FF8314-CC29-4EDC-AE2A-318C3CD84078}" type="presParOf" srcId="{C2FF51EE-5E41-4111-8F64-2C53A1D2D0C8}" destId="{5FC7E11D-CEB2-44D3-BBC7-EF8563A086AC}" srcOrd="14" destOrd="0" presId="urn:microsoft.com/office/officeart/2005/8/layout/radial2#1"/>
    <dgm:cxn modelId="{9CB408BA-021D-49ED-A77C-BEBFD0E504AE}" type="presParOf" srcId="{5FC7E11D-CEB2-44D3-BBC7-EF8563A086AC}" destId="{8C0FB5A8-9B6B-4C50-8494-C305AD9D2751}" srcOrd="0" destOrd="0" presId="urn:microsoft.com/office/officeart/2005/8/layout/radial2#1"/>
    <dgm:cxn modelId="{2B45E3BE-9053-4B4D-9A9A-7B2B7BB9C76B}" type="presParOf" srcId="{5FC7E11D-CEB2-44D3-BBC7-EF8563A086AC}" destId="{1C7E5B07-4600-4104-B609-A030AFD5952B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7A1CD-E645-487A-84C6-091158991BD7}">
      <dsp:nvSpPr>
        <dsp:cNvPr id="0" name=""/>
        <dsp:cNvSpPr/>
      </dsp:nvSpPr>
      <dsp:spPr>
        <a:xfrm rot="4466008">
          <a:off x="3081790" y="3271103"/>
          <a:ext cx="908696" cy="16875"/>
        </a:xfrm>
        <a:custGeom>
          <a:avLst/>
          <a:gdLst/>
          <a:ahLst/>
          <a:cxnLst/>
          <a:rect l="0" t="0" r="0" b="0"/>
          <a:pathLst>
            <a:path>
              <a:moveTo>
                <a:pt x="0" y="8437"/>
              </a:moveTo>
              <a:lnTo>
                <a:pt x="908696" y="8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120AA-60B2-4E16-9FE6-77309469EE2B}">
      <dsp:nvSpPr>
        <dsp:cNvPr id="0" name=""/>
        <dsp:cNvSpPr/>
      </dsp:nvSpPr>
      <dsp:spPr>
        <a:xfrm rot="8476545">
          <a:off x="2080939" y="3089077"/>
          <a:ext cx="1025638" cy="16875"/>
        </a:xfrm>
        <a:custGeom>
          <a:avLst/>
          <a:gdLst/>
          <a:ahLst/>
          <a:cxnLst/>
          <a:rect l="0" t="0" r="0" b="0"/>
          <a:pathLst>
            <a:path>
              <a:moveTo>
                <a:pt x="0" y="8437"/>
              </a:moveTo>
              <a:lnTo>
                <a:pt x="1025638" y="8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9B62-6835-41AC-AFCA-37336FB5CDF9}">
      <dsp:nvSpPr>
        <dsp:cNvPr id="0" name=""/>
        <dsp:cNvSpPr/>
      </dsp:nvSpPr>
      <dsp:spPr>
        <a:xfrm rot="1289375">
          <a:off x="3596052" y="2925755"/>
          <a:ext cx="1592399" cy="16875"/>
        </a:xfrm>
        <a:custGeom>
          <a:avLst/>
          <a:gdLst/>
          <a:ahLst/>
          <a:cxnLst/>
          <a:rect l="0" t="0" r="0" b="0"/>
          <a:pathLst>
            <a:path>
              <a:moveTo>
                <a:pt x="0" y="8437"/>
              </a:moveTo>
              <a:lnTo>
                <a:pt x="1592399" y="8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8FBA2-82FD-4CFE-86C2-F14501D39DF9}">
      <dsp:nvSpPr>
        <dsp:cNvPr id="0" name=""/>
        <dsp:cNvSpPr/>
      </dsp:nvSpPr>
      <dsp:spPr>
        <a:xfrm rot="20648131">
          <a:off x="3628709" y="2248347"/>
          <a:ext cx="1191526" cy="16875"/>
        </a:xfrm>
        <a:custGeom>
          <a:avLst/>
          <a:gdLst/>
          <a:ahLst/>
          <a:cxnLst/>
          <a:rect l="0" t="0" r="0" b="0"/>
          <a:pathLst>
            <a:path>
              <a:moveTo>
                <a:pt x="0" y="8437"/>
              </a:moveTo>
              <a:lnTo>
                <a:pt x="1191526" y="8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7553F-7541-4FBA-A830-0624000CA19B}">
      <dsp:nvSpPr>
        <dsp:cNvPr id="0" name=""/>
        <dsp:cNvSpPr/>
      </dsp:nvSpPr>
      <dsp:spPr>
        <a:xfrm rot="18062537">
          <a:off x="3233081" y="1667408"/>
          <a:ext cx="1186885" cy="16875"/>
        </a:xfrm>
        <a:custGeom>
          <a:avLst/>
          <a:gdLst/>
          <a:ahLst/>
          <a:cxnLst/>
          <a:rect l="0" t="0" r="0" b="0"/>
          <a:pathLst>
            <a:path>
              <a:moveTo>
                <a:pt x="0" y="8437"/>
              </a:moveTo>
              <a:lnTo>
                <a:pt x="1186885" y="8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D5269-147F-46D5-AC2D-F1F47701D317}">
      <dsp:nvSpPr>
        <dsp:cNvPr id="0" name=""/>
        <dsp:cNvSpPr/>
      </dsp:nvSpPr>
      <dsp:spPr>
        <a:xfrm rot="15149220">
          <a:off x="2478685" y="1633261"/>
          <a:ext cx="1137947" cy="16875"/>
        </a:xfrm>
        <a:custGeom>
          <a:avLst/>
          <a:gdLst/>
          <a:ahLst/>
          <a:cxnLst/>
          <a:rect l="0" t="0" r="0" b="0"/>
          <a:pathLst>
            <a:path>
              <a:moveTo>
                <a:pt x="0" y="8437"/>
              </a:moveTo>
              <a:lnTo>
                <a:pt x="1137947" y="8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3F31B-7F3D-480C-82D2-7C93E06CCFFD}">
      <dsp:nvSpPr>
        <dsp:cNvPr id="0" name=""/>
        <dsp:cNvSpPr/>
      </dsp:nvSpPr>
      <dsp:spPr>
        <a:xfrm rot="11928786">
          <a:off x="1911477" y="2213320"/>
          <a:ext cx="1112071" cy="16875"/>
        </a:xfrm>
        <a:custGeom>
          <a:avLst/>
          <a:gdLst/>
          <a:ahLst/>
          <a:cxnLst/>
          <a:rect l="0" t="0" r="0" b="0"/>
          <a:pathLst>
            <a:path>
              <a:moveTo>
                <a:pt x="0" y="8437"/>
              </a:moveTo>
              <a:lnTo>
                <a:pt x="1112071" y="8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F2088-A770-4D4F-AE40-04F37D133263}">
      <dsp:nvSpPr>
        <dsp:cNvPr id="0" name=""/>
        <dsp:cNvSpPr/>
      </dsp:nvSpPr>
      <dsp:spPr>
        <a:xfrm>
          <a:off x="2284375" y="1503360"/>
          <a:ext cx="2148111" cy="21160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CAA573-370D-49D2-8517-BB2DF069CE06}">
      <dsp:nvSpPr>
        <dsp:cNvPr id="0" name=""/>
        <dsp:cNvSpPr/>
      </dsp:nvSpPr>
      <dsp:spPr>
        <a:xfrm>
          <a:off x="436222" y="1012475"/>
          <a:ext cx="1545489" cy="15610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подрядчики</a:t>
          </a:r>
        </a:p>
      </dsp:txBody>
      <dsp:txXfrm>
        <a:off x="436222" y="1012475"/>
        <a:ext cx="1545489" cy="1561034"/>
      </dsp:txXfrm>
    </dsp:sp>
    <dsp:sp modelId="{B2E90AFE-2AD2-4AC7-A2CE-1A6DB2E8714A}">
      <dsp:nvSpPr>
        <dsp:cNvPr id="0" name=""/>
        <dsp:cNvSpPr/>
      </dsp:nvSpPr>
      <dsp:spPr>
        <a:xfrm>
          <a:off x="2101594" y="42174"/>
          <a:ext cx="1222387" cy="10765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заказчик</a:t>
          </a:r>
        </a:p>
      </dsp:txBody>
      <dsp:txXfrm>
        <a:off x="2101594" y="42174"/>
        <a:ext cx="1222387" cy="1076578"/>
      </dsp:txXfrm>
    </dsp:sp>
    <dsp:sp modelId="{AC32835F-E75E-4F47-B00B-F2C881439DDA}">
      <dsp:nvSpPr>
        <dsp:cNvPr id="0" name=""/>
        <dsp:cNvSpPr/>
      </dsp:nvSpPr>
      <dsp:spPr>
        <a:xfrm>
          <a:off x="3806106" y="100283"/>
          <a:ext cx="1253324" cy="11365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СРО</a:t>
          </a:r>
        </a:p>
      </dsp:txBody>
      <dsp:txXfrm>
        <a:off x="3806106" y="100283"/>
        <a:ext cx="1253324" cy="1136570"/>
      </dsp:txXfrm>
    </dsp:sp>
    <dsp:sp modelId="{4EE71B92-3DA9-4C57-A5F1-2523DC1E8BB6}">
      <dsp:nvSpPr>
        <dsp:cNvPr id="0" name=""/>
        <dsp:cNvSpPr/>
      </dsp:nvSpPr>
      <dsp:spPr>
        <a:xfrm>
          <a:off x="4761745" y="1068252"/>
          <a:ext cx="1686732" cy="1592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Государственный строительный надзор</a:t>
          </a:r>
        </a:p>
      </dsp:txBody>
      <dsp:txXfrm>
        <a:off x="4761745" y="1068252"/>
        <a:ext cx="1686732" cy="1592343"/>
      </dsp:txXfrm>
    </dsp:sp>
    <dsp:sp modelId="{4B6352F1-6FCF-445C-A412-4612D2D8DF89}">
      <dsp:nvSpPr>
        <dsp:cNvPr id="0" name=""/>
        <dsp:cNvSpPr/>
      </dsp:nvSpPr>
      <dsp:spPr>
        <a:xfrm>
          <a:off x="5062927" y="2957770"/>
          <a:ext cx="1279240" cy="9845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банки</a:t>
          </a:r>
        </a:p>
      </dsp:txBody>
      <dsp:txXfrm>
        <a:off x="5062927" y="2957770"/>
        <a:ext cx="1279240" cy="984573"/>
      </dsp:txXfrm>
    </dsp:sp>
    <dsp:sp modelId="{F6F601FF-FECB-439D-8FF1-926D2EC14634}">
      <dsp:nvSpPr>
        <dsp:cNvPr id="0" name=""/>
        <dsp:cNvSpPr/>
      </dsp:nvSpPr>
      <dsp:spPr>
        <a:xfrm>
          <a:off x="753086" y="3140198"/>
          <a:ext cx="1631610" cy="15582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Строительные лаборатории</a:t>
          </a:r>
        </a:p>
      </dsp:txBody>
      <dsp:txXfrm>
        <a:off x="753086" y="3140198"/>
        <a:ext cx="1631610" cy="1558204"/>
      </dsp:txXfrm>
    </dsp:sp>
    <dsp:sp modelId="{8C0FB5A8-9B6B-4C50-8494-C305AD9D2751}">
      <dsp:nvSpPr>
        <dsp:cNvPr id="0" name=""/>
        <dsp:cNvSpPr/>
      </dsp:nvSpPr>
      <dsp:spPr>
        <a:xfrm>
          <a:off x="3084984" y="3703498"/>
          <a:ext cx="1462135" cy="11616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экспертиза</a:t>
          </a:r>
        </a:p>
      </dsp:txBody>
      <dsp:txXfrm>
        <a:off x="3084984" y="3703498"/>
        <a:ext cx="1462135" cy="1161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121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6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7" Type="http://schemas.openxmlformats.org/officeDocument/2006/relationships/image" Target="../media/image13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12.png" /><Relationship Id="rId5" Type="http://schemas.openxmlformats.org/officeDocument/2006/relationships/image" Target="../media/image4.jpeg" /><Relationship Id="rId4" Type="http://schemas.openxmlformats.org/officeDocument/2006/relationships/image" Target="../media/image6.jpe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 /><Relationship Id="rId3" Type="http://schemas.openxmlformats.org/officeDocument/2006/relationships/image" Target="../media/image5.jpeg" /><Relationship Id="rId7" Type="http://schemas.openxmlformats.org/officeDocument/2006/relationships/diagramLayout" Target="../diagrams/layout1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8.xml" /><Relationship Id="rId6" Type="http://schemas.openxmlformats.org/officeDocument/2006/relationships/diagramData" Target="../diagrams/data1.xml" /><Relationship Id="rId11" Type="http://schemas.openxmlformats.org/officeDocument/2006/relationships/image" Target="../media/image15.png" /><Relationship Id="rId5" Type="http://schemas.openxmlformats.org/officeDocument/2006/relationships/image" Target="../media/image4.jpeg" /><Relationship Id="rId10" Type="http://schemas.microsoft.com/office/2007/relationships/diagramDrawing" Target="../diagrams/drawing1.xml" /><Relationship Id="rId4" Type="http://schemas.openxmlformats.org/officeDocument/2006/relationships/image" Target="../media/image6.jpeg" /><Relationship Id="rId9" Type="http://schemas.openxmlformats.org/officeDocument/2006/relationships/diagramColors" Target="../diagrams/colors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png" /><Relationship Id="rId5" Type="http://schemas.openxmlformats.org/officeDocument/2006/relationships/image" Target="../media/image4.jpeg" /><Relationship Id="rId4" Type="http://schemas.openxmlformats.org/officeDocument/2006/relationships/image" Target="../media/image6.jpe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stroy.ru/" TargetMode="External" /><Relationship Id="rId3" Type="http://schemas.openxmlformats.org/officeDocument/2006/relationships/image" Target="../media/image19.png" /><Relationship Id="rId7" Type="http://schemas.openxmlformats.org/officeDocument/2006/relationships/image" Target="../media/image23.sv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png" /><Relationship Id="rId11" Type="http://schemas.openxmlformats.org/officeDocument/2006/relationships/image" Target="../media/image4.jpeg" /><Relationship Id="rId5" Type="http://schemas.openxmlformats.org/officeDocument/2006/relationships/image" Target="../media/image21.svg" /><Relationship Id="rId10" Type="http://schemas.openxmlformats.org/officeDocument/2006/relationships/image" Target="../media/image25.svg" /><Relationship Id="rId4" Type="http://schemas.openxmlformats.org/officeDocument/2006/relationships/image" Target="../media/image20.png" /><Relationship Id="rId9" Type="http://schemas.openxmlformats.org/officeDocument/2006/relationships/image" Target="../media/image24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7.png" /><Relationship Id="rId5" Type="http://schemas.openxmlformats.org/officeDocument/2006/relationships/image" Target="../media/image4.jpeg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image" Target="../media/image4.jpeg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image" Target="../media/image4.jpeg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image" Target="../media/image4.jpeg" /><Relationship Id="rId4" Type="http://schemas.openxmlformats.org/officeDocument/2006/relationships/image" Target="../media/image6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9.png" /><Relationship Id="rId5" Type="http://schemas.openxmlformats.org/officeDocument/2006/relationships/image" Target="../media/image4.jpeg" /><Relationship Id="rId4" Type="http://schemas.openxmlformats.org/officeDocument/2006/relationships/image" Target="../media/image6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10.png" /><Relationship Id="rId5" Type="http://schemas.openxmlformats.org/officeDocument/2006/relationships/image" Target="../media/image4.jpeg" /><Relationship Id="rId4" Type="http://schemas.openxmlformats.org/officeDocument/2006/relationships/image" Target="../media/image6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11.png" /><Relationship Id="rId5" Type="http://schemas.openxmlformats.org/officeDocument/2006/relationships/image" Target="../media/image4.jpeg" /><Relationship Id="rId4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Рисунок 4" descr="Рисунок 4"/>
          <p:cNvPicPr>
            <a:picLocks noChangeAspect="1"/>
          </p:cNvPicPr>
          <p:nvPr/>
        </p:nvPicPr>
        <p:blipFill>
          <a:blip r:embed="rId2" cstate="print"/>
          <a:srcRect l="524" b="17185"/>
          <a:stretch>
            <a:fillRect/>
          </a:stretch>
        </p:blipFill>
        <p:spPr>
          <a:xfrm>
            <a:off x="-11577" y="955164"/>
            <a:ext cx="7014279" cy="3977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25" descr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5611" y="4918447"/>
            <a:ext cx="2943771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TextBox 18"/>
          <p:cNvSpPr txBox="1"/>
          <p:nvPr/>
        </p:nvSpPr>
        <p:spPr>
          <a:xfrm>
            <a:off x="651701" y="4975700"/>
            <a:ext cx="6860845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solidFill>
                  <a:srgbClr val="FF0000"/>
                </a:solidFill>
              </a:rPr>
              <a:t>ДЕСЯТКОВ ЮРИЙ ВАСИЛЬЕВИЧ,</a:t>
            </a:r>
          </a:p>
          <a:p>
            <a:pPr>
              <a:defRPr sz="14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>
              <a:defRPr sz="14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Координатор НОСТРОЙ по Уральскому федеральному округу, Генеральный директор Союза строительных компаний Урала и Сибири</a:t>
            </a:r>
            <a:endParaRPr dirty="0"/>
          </a:p>
        </p:txBody>
      </p:sp>
      <p:pic>
        <p:nvPicPr>
          <p:cNvPr id="338" name="Picture 9" descr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8575" y="611126"/>
            <a:ext cx="11277397" cy="4321499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extBox 26"/>
          <p:cNvSpPr txBox="1"/>
          <p:nvPr/>
        </p:nvSpPr>
        <p:spPr>
          <a:xfrm>
            <a:off x="6240569" y="831967"/>
            <a:ext cx="5339687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Эксперимент по </a:t>
            </a:r>
            <a:r>
              <a:rPr lang="ru-RU" dirty="0" err="1"/>
              <a:t>цифровизации</a:t>
            </a:r>
            <a:r>
              <a:rPr lang="ru-RU" dirty="0"/>
              <a:t> в области строительства: региональная практика, задачи и пути решения</a:t>
            </a:r>
            <a:endParaRPr dirty="0"/>
          </a:p>
        </p:txBody>
      </p:sp>
      <p:pic>
        <p:nvPicPr>
          <p:cNvPr id="7" name="Рисунок 6" descr="Логотип ССК УрСиб-20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9357" y="3793057"/>
            <a:ext cx="245225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" name="Group 16"/>
            <p:cNvGrpSpPr/>
            <p:nvPr/>
          </p:nvGrpSpPr>
          <p:grpSpPr>
            <a:xfrm>
              <a:off x="2264407" y="0"/>
              <a:ext cx="8698456" cy="538341"/>
              <a:chOff x="-247828" y="0"/>
              <a:chExt cx="8698454" cy="538341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247828" y="26692"/>
                <a:ext cx="5483192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2400" b="1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sz="1200" dirty="0"/>
                  <a:t>Эксперимент по </a:t>
                </a:r>
                <a:r>
                  <a:rPr lang="ru-RU" sz="1200" dirty="0" err="1"/>
                  <a:t>цифровизации</a:t>
                </a:r>
                <a:r>
                  <a:rPr lang="ru-RU" sz="1200" dirty="0"/>
                  <a:t> в области строительства: региональная практика, задачи и пути решения</a:t>
                </a:r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1" name="Рисунок 10" descr="Логотип ССК УрСиб-20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0558" y="6123935"/>
            <a:ext cx="1537855" cy="4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595224" y="6366787"/>
            <a:ext cx="26666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900" b="1" i="0" u="none" strike="noStrike" kern="0" cap="none" spc="0" normalizeH="0" baseline="0" noProof="0" smtClean="0">
                <a:ln>
                  <a:noFill/>
                </a:ln>
                <a:solidFill>
                  <a:srgbClr val="4859A8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4859A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28602" y="228600"/>
            <a:ext cx="10866574" cy="43797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rPr>
              <a:t>Одна система для всех участников строительства и органов контроля и надзора. </a:t>
            </a:r>
            <a:r>
              <a:rPr lang="en-US" sz="2000" b="1" dirty="0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rPr>
              <a:t>BIM </a:t>
            </a:r>
            <a:r>
              <a:rPr lang="ru-RU" sz="2000" b="1" dirty="0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rPr>
              <a:t>модель как цифровой двойник объекта строительства</a:t>
            </a:r>
          </a:p>
        </p:txBody>
      </p:sp>
      <p:pic>
        <p:nvPicPr>
          <p:cNvPr id="15" name="Picture 2" descr="C:\Users\Razumova_NM\AppData\Local\Microsoft\Windows\Temporary Internet Files\Content.Outlook\AUYG2KDL\image0 (3).png"/>
          <p:cNvPicPr>
            <a:picLocks noChangeAspect="1" noChangeArrowheads="1"/>
          </p:cNvPicPr>
          <p:nvPr/>
        </p:nvPicPr>
        <p:blipFill>
          <a:blip r:embed="rId6" cstate="print"/>
          <a:srcRect t="15129" r="4605"/>
          <a:stretch>
            <a:fillRect/>
          </a:stretch>
        </p:blipFill>
        <p:spPr bwMode="auto">
          <a:xfrm>
            <a:off x="504745" y="1153682"/>
            <a:ext cx="5532344" cy="369152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pic>
        <p:nvPicPr>
          <p:cNvPr id="16" name="Picture 2" descr="C:\Users\Razumova_NM\AppData\Local\Microsoft\Windows\Temporary Internet Files\Content.Outlook\AUYG2KDL\image1.png"/>
          <p:cNvPicPr>
            <a:picLocks noChangeAspect="1" noChangeArrowheads="1"/>
          </p:cNvPicPr>
          <p:nvPr/>
        </p:nvPicPr>
        <p:blipFill>
          <a:blip r:embed="rId7" cstate="print"/>
          <a:srcRect t="15191" r="5101"/>
          <a:stretch>
            <a:fillRect/>
          </a:stretch>
        </p:blipFill>
        <p:spPr bwMode="auto">
          <a:xfrm>
            <a:off x="6576150" y="1153682"/>
            <a:ext cx="5125087" cy="3435150"/>
          </a:xfrm>
          <a:prstGeom prst="rect">
            <a:avLst/>
          </a:prstGeom>
          <a:noFill/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" name="Group 16"/>
            <p:cNvGrpSpPr/>
            <p:nvPr/>
          </p:nvGrpSpPr>
          <p:grpSpPr>
            <a:xfrm>
              <a:off x="2264407" y="0"/>
              <a:ext cx="8698456" cy="538341"/>
              <a:chOff x="-247828" y="0"/>
              <a:chExt cx="8698454" cy="538341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247828" y="26692"/>
                <a:ext cx="5483192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2400" b="1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sz="1200" dirty="0"/>
                  <a:t>Эксперимент по </a:t>
                </a:r>
                <a:r>
                  <a:rPr lang="ru-RU" sz="1200" dirty="0" err="1"/>
                  <a:t>цифровизации</a:t>
                </a:r>
                <a:r>
                  <a:rPr lang="ru-RU" sz="1200" dirty="0"/>
                  <a:t> в области строительства: региональная практика, задачи и пути решения</a:t>
                </a:r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1" name="Рисунок 10" descr="Логотип ССК УрСиб-20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0558" y="6123935"/>
            <a:ext cx="1537855" cy="4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595224" y="6366787"/>
            <a:ext cx="26666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900" b="1" i="0" u="none" strike="noStrike" kern="0" cap="none" spc="0" normalizeH="0" baseline="0" noProof="0" smtClean="0">
                <a:ln>
                  <a:noFill/>
                </a:ln>
                <a:solidFill>
                  <a:srgbClr val="4859A8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4859A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28602" y="228600"/>
            <a:ext cx="10866574" cy="43797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rPr>
              <a:t>В Челябинской области создан «</a:t>
            </a:r>
            <a:r>
              <a:rPr lang="en-US" sz="2000" b="1" dirty="0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rPr>
              <a:t>BIM </a:t>
            </a:r>
            <a:r>
              <a:rPr lang="ru-RU" sz="2000" b="1" dirty="0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rPr>
              <a:t>центр» для отработки практических вопросов на уровне региона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4320558" y="804472"/>
          <a:ext cx="10019936" cy="48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/>
          <a:srcRect l="36362" t="8172" r="33225" b="19301"/>
          <a:stretch>
            <a:fillRect/>
          </a:stretch>
        </p:blipFill>
        <p:spPr bwMode="auto">
          <a:xfrm>
            <a:off x="405235" y="666571"/>
            <a:ext cx="3915323" cy="525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Picture 28" descr="Picture 28"/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Picture 42" descr="Picture 42"/>
          <p:cNvPicPr>
            <a:picLocks noChangeAspect="1"/>
          </p:cNvPicPr>
          <p:nvPr/>
        </p:nvPicPr>
        <p:blipFill>
          <a:blip r:embed="rId2" cstate="print"/>
          <a:srcRect l="14016" t="95562" r="39388"/>
          <a:stretch>
            <a:fillRect/>
          </a:stretch>
        </p:blipFill>
        <p:spPr>
          <a:xfrm>
            <a:off x="695324" y="549275"/>
            <a:ext cx="11161715" cy="407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5" name="Группа 6"/>
          <p:cNvGrpSpPr/>
          <p:nvPr/>
        </p:nvGrpSpPr>
        <p:grpSpPr>
          <a:xfrm>
            <a:off x="627429" y="1343778"/>
            <a:ext cx="11261815" cy="1180845"/>
            <a:chOff x="0" y="0"/>
            <a:chExt cx="11161714" cy="470134"/>
          </a:xfrm>
        </p:grpSpPr>
        <p:sp>
          <p:nvSpPr>
            <p:cNvPr id="523" name="Rectangle 207"/>
            <p:cNvSpPr/>
            <p:nvPr/>
          </p:nvSpPr>
          <p:spPr>
            <a:xfrm>
              <a:off x="0" y="0"/>
              <a:ext cx="11161714" cy="470134"/>
            </a:xfrm>
            <a:prstGeom prst="rect">
              <a:avLst/>
            </a:prstGeom>
            <a:solidFill>
              <a:srgbClr val="E21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4" name="TextBox 48"/>
            <p:cNvSpPr txBox="1"/>
            <p:nvPr/>
          </p:nvSpPr>
          <p:spPr>
            <a:xfrm>
              <a:off x="949119" y="29489"/>
              <a:ext cx="9263476" cy="330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sz="1600" dirty="0">
                  <a:sym typeface="Verdana"/>
                </a:rPr>
                <a:t>внесение изменений в существующие нормативно-правовые акты, позволяющих снять барьеры по ведению общего и специальных журналов учета выполненных работ и исполнительной документации в электронном виде</a:t>
              </a:r>
              <a:endParaRPr sz="1600" dirty="0"/>
            </a:p>
          </p:txBody>
        </p:sp>
      </p:grpSp>
      <p:grpSp>
        <p:nvGrpSpPr>
          <p:cNvPr id="528" name="Группа 9"/>
          <p:cNvGrpSpPr/>
          <p:nvPr/>
        </p:nvGrpSpPr>
        <p:grpSpPr>
          <a:xfrm>
            <a:off x="627428" y="2694377"/>
            <a:ext cx="11261815" cy="1381517"/>
            <a:chOff x="0" y="0"/>
            <a:chExt cx="11161714" cy="466666"/>
          </a:xfrm>
        </p:grpSpPr>
        <p:sp>
          <p:nvSpPr>
            <p:cNvPr id="526" name="Rectangle 207"/>
            <p:cNvSpPr/>
            <p:nvPr/>
          </p:nvSpPr>
          <p:spPr>
            <a:xfrm>
              <a:off x="0" y="0"/>
              <a:ext cx="11161714" cy="466666"/>
            </a:xfrm>
            <a:prstGeom prst="rect">
              <a:avLst/>
            </a:prstGeom>
            <a:solidFill>
              <a:srgbClr val="3E4E9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7" name="TextBox 51"/>
            <p:cNvSpPr txBox="1"/>
            <p:nvPr/>
          </p:nvSpPr>
          <p:spPr>
            <a:xfrm>
              <a:off x="949119" y="22212"/>
              <a:ext cx="9263476" cy="1975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sz="1600" dirty="0">
                  <a:sym typeface="Verdana"/>
                </a:rPr>
                <a:t>упразднить большое количество документов, дублирующих одну и ту же информацию</a:t>
              </a:r>
              <a:endParaRPr sz="1600" dirty="0"/>
            </a:p>
          </p:txBody>
        </p:sp>
      </p:grpSp>
      <p:grpSp>
        <p:nvGrpSpPr>
          <p:cNvPr id="531" name="Группа 12"/>
          <p:cNvGrpSpPr/>
          <p:nvPr/>
        </p:nvGrpSpPr>
        <p:grpSpPr>
          <a:xfrm>
            <a:off x="627429" y="4222539"/>
            <a:ext cx="11261815" cy="1408417"/>
            <a:chOff x="0" y="0"/>
            <a:chExt cx="11161714" cy="479295"/>
          </a:xfrm>
        </p:grpSpPr>
        <p:sp>
          <p:nvSpPr>
            <p:cNvPr id="529" name="Rectangle 207"/>
            <p:cNvSpPr/>
            <p:nvPr/>
          </p:nvSpPr>
          <p:spPr>
            <a:xfrm>
              <a:off x="0" y="0"/>
              <a:ext cx="11161714" cy="479295"/>
            </a:xfrm>
            <a:prstGeom prst="rect">
              <a:avLst/>
            </a:prstGeom>
            <a:solidFill>
              <a:srgbClr val="E21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0" name="TextBox 54"/>
            <p:cNvSpPr txBox="1"/>
            <p:nvPr/>
          </p:nvSpPr>
          <p:spPr>
            <a:xfrm>
              <a:off x="949119" y="33639"/>
              <a:ext cx="9263476" cy="272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/>
              <a:r>
                <a:rPr lang="ru-RU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повысить прозрачность всех процессов связанных с документированием выполненных работ, исключая коррупционную составляющую.</a:t>
              </a:r>
            </a:p>
            <a:p>
              <a: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dirty="0"/>
            </a:p>
          </p:txBody>
        </p:sp>
      </p:grpSp>
      <p:pic>
        <p:nvPicPr>
          <p:cNvPr id="538" name="Рисунок 21" descr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1940" y="2454969"/>
            <a:ext cx="670298" cy="212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Рисунок 22" descr="Рисунок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1940" y="4116352"/>
            <a:ext cx="670298" cy="212373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TextBox 27"/>
          <p:cNvSpPr txBox="1"/>
          <p:nvPr/>
        </p:nvSpPr>
        <p:spPr>
          <a:xfrm>
            <a:off x="695324" y="548699"/>
            <a:ext cx="1026537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Результатом введения экспериментального правового режима должно стать </a:t>
            </a:r>
            <a:endParaRPr dirty="0"/>
          </a:p>
        </p:txBody>
      </p:sp>
      <p:sp>
        <p:nvSpPr>
          <p:cNvPr id="543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grpSp>
        <p:nvGrpSpPr>
          <p:cNvPr id="548" name="Group 36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544" name="Picture 37" descr="Picture 37"/>
            <p:cNvPicPr>
              <a:picLocks noChangeAspect="1"/>
            </p:cNvPicPr>
            <p:nvPr/>
          </p:nvPicPr>
          <p:blipFill>
            <a:blip r:embed="rId4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6" name="Picture 41" descr="Picture 4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" name="TextBox 17"/>
          <p:cNvSpPr txBox="1"/>
          <p:nvPr/>
        </p:nvSpPr>
        <p:spPr>
          <a:xfrm>
            <a:off x="3190787" y="6043622"/>
            <a:ext cx="548319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200" dirty="0"/>
              <a:t>Эксперимент по </a:t>
            </a:r>
            <a:r>
              <a:rPr lang="ru-RU" sz="1200" dirty="0" err="1"/>
              <a:t>цифровизации</a:t>
            </a:r>
            <a:r>
              <a:rPr lang="ru-RU" sz="1200" dirty="0"/>
              <a:t> в области строительства: региональная практика, задачи и пути решения</a:t>
            </a:r>
          </a:p>
        </p:txBody>
      </p:sp>
      <p:pic>
        <p:nvPicPr>
          <p:cNvPr id="23" name="Рисунок 22" descr="Логотип ССК УрСиб-2015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0558" y="6123935"/>
            <a:ext cx="1537855" cy="4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Picture 42" descr="Picture 42"/>
          <p:cNvPicPr>
            <a:picLocks noChangeAspect="1"/>
          </p:cNvPicPr>
          <p:nvPr/>
        </p:nvPicPr>
        <p:blipFill>
          <a:blip r:embed="rId2" cstate="print"/>
          <a:srcRect l="14016" t="95562" r="39388"/>
          <a:stretch>
            <a:fillRect/>
          </a:stretch>
        </p:blipFill>
        <p:spPr>
          <a:xfrm>
            <a:off x="695324" y="549275"/>
            <a:ext cx="11161715" cy="407475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TextBox 27"/>
          <p:cNvSpPr txBox="1"/>
          <p:nvPr/>
        </p:nvSpPr>
        <p:spPr>
          <a:xfrm>
            <a:off x="695324" y="548699"/>
            <a:ext cx="10265370" cy="1415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>
                <a:solidFill>
                  <a:srgbClr val="485AA6"/>
                </a:solidFill>
                <a:latin typeface="Verdana"/>
                <a:ea typeface="Verdana"/>
                <a:cs typeface="Verdana"/>
                <a:sym typeface="Montserrat"/>
              </a:rPr>
              <a:t>В Курской и Сахалинской области принято решение о досрочном переходе на ведение общего журнала работ в электронном виде через открытие ЭПР</a:t>
            </a:r>
          </a:p>
          <a:p>
            <a:pPr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 </a:t>
            </a:r>
            <a:endParaRPr dirty="0"/>
          </a:p>
        </p:txBody>
      </p:sp>
      <p:sp>
        <p:nvSpPr>
          <p:cNvPr id="543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grpSp>
        <p:nvGrpSpPr>
          <p:cNvPr id="5" name="Group 36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544" name="Picture 37" descr="Picture 37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6" name="Picture 41" descr="Picture 4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" name="TextBox 17"/>
          <p:cNvSpPr txBox="1"/>
          <p:nvPr/>
        </p:nvSpPr>
        <p:spPr>
          <a:xfrm>
            <a:off x="3190787" y="6043622"/>
            <a:ext cx="548319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200" dirty="0"/>
              <a:t>Эксперимент по </a:t>
            </a:r>
            <a:r>
              <a:rPr lang="ru-RU" sz="1200" dirty="0" err="1"/>
              <a:t>цифровизации</a:t>
            </a:r>
            <a:r>
              <a:rPr lang="ru-RU" sz="1200" dirty="0"/>
              <a:t> в области строительства: региональная практика, задачи и пути решения</a:t>
            </a:r>
          </a:p>
        </p:txBody>
      </p:sp>
      <p:pic>
        <p:nvPicPr>
          <p:cNvPr id="23" name="Рисунок 22" descr="Логотип ССК УрСиб-20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0558" y="6123935"/>
            <a:ext cx="1537855" cy="4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Google Shape;488;p84"/>
          <p:cNvSpPr txBox="1"/>
          <p:nvPr/>
        </p:nvSpPr>
        <p:spPr>
          <a:xfrm>
            <a:off x="1705269" y="943418"/>
            <a:ext cx="76128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700" b="1"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489;p84"/>
          <p:cNvSpPr txBox="1">
            <a:spLocks noGrp="1"/>
          </p:cNvSpPr>
          <p:nvPr/>
        </p:nvSpPr>
        <p:spPr>
          <a:xfrm>
            <a:off x="695324" y="1686757"/>
            <a:ext cx="4059582" cy="4117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600" b="1" dirty="0">
                <a:solidFill>
                  <a:schemeClr val="dk1"/>
                </a:solidFill>
              </a:rPr>
              <a:t>Цели:</a:t>
            </a:r>
            <a:r>
              <a:rPr lang="ru" sz="1300" b="1" dirty="0"/>
              <a:t> 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300" dirty="0">
                <a:solidFill>
                  <a:schemeClr val="dk1"/>
                </a:solidFill>
              </a:rPr>
              <a:t>Переход</a:t>
            </a:r>
            <a:r>
              <a:rPr lang="ru" sz="1300" b="1" dirty="0">
                <a:solidFill>
                  <a:schemeClr val="dk1"/>
                </a:solidFill>
              </a:rPr>
              <a:t> </a:t>
            </a:r>
            <a:r>
              <a:rPr lang="ru" sz="1300" dirty="0">
                <a:solidFill>
                  <a:schemeClr val="dk1"/>
                </a:solidFill>
              </a:rPr>
              <a:t>Государственной инспекции строительного надзора к ведению Общего журнала работ в электронном виде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26" name="Google Shape;490;p84"/>
          <p:cNvSpPr/>
          <p:nvPr/>
        </p:nvSpPr>
        <p:spPr>
          <a:xfrm>
            <a:off x="4759718" y="1796918"/>
            <a:ext cx="1714079" cy="4134525"/>
          </a:xfrm>
          <a:prstGeom prst="rect">
            <a:avLst/>
          </a:prstGeom>
          <a:solidFill>
            <a:srgbClr val="FE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0F0F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491;p84"/>
          <p:cNvSpPr txBox="1"/>
          <p:nvPr/>
        </p:nvSpPr>
        <p:spPr>
          <a:xfrm>
            <a:off x="4900633" y="5424470"/>
            <a:ext cx="13758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dirty="0">
                <a:solidFill>
                  <a:srgbClr val="222222"/>
                </a:solidFill>
              </a:rPr>
              <a:t>Март</a:t>
            </a:r>
            <a:r>
              <a:rPr lang="ru" sz="13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3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" sz="1300" b="1" dirty="0">
                <a:solidFill>
                  <a:srgbClr val="666666"/>
                </a:solidFill>
              </a:rPr>
              <a:t>1</a:t>
            </a:r>
            <a:endParaRPr sz="1200" b="1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492;p84"/>
          <p:cNvSpPr txBox="1"/>
          <p:nvPr/>
        </p:nvSpPr>
        <p:spPr>
          <a:xfrm>
            <a:off x="4873803" y="4593614"/>
            <a:ext cx="1371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dirty="0">
                <a:solidFill>
                  <a:srgbClr val="222222"/>
                </a:solidFill>
              </a:rPr>
              <a:t>Апрель</a:t>
            </a:r>
            <a:r>
              <a:rPr lang="ru" sz="13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3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" sz="1300" b="1" dirty="0">
                <a:solidFill>
                  <a:srgbClr val="666666"/>
                </a:solidFill>
              </a:rPr>
              <a:t>1</a:t>
            </a:r>
            <a:endParaRPr sz="1200" b="1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493;p84"/>
          <p:cNvSpPr txBox="1"/>
          <p:nvPr/>
        </p:nvSpPr>
        <p:spPr>
          <a:xfrm>
            <a:off x="4875366" y="3378123"/>
            <a:ext cx="1371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Март</a:t>
            </a:r>
            <a:r>
              <a:rPr lang="ru" sz="13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3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494;p84"/>
          <p:cNvSpPr txBox="1"/>
          <p:nvPr/>
        </p:nvSpPr>
        <p:spPr>
          <a:xfrm>
            <a:off x="5072570" y="2429174"/>
            <a:ext cx="955200" cy="1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dirty="0">
                <a:solidFill>
                  <a:srgbClr val="222222"/>
                </a:solidFill>
              </a:rPr>
              <a:t>Июнь</a:t>
            </a:r>
            <a:r>
              <a:rPr lang="ru" sz="13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3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1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495;p84"/>
          <p:cNvCxnSpPr/>
          <p:nvPr/>
        </p:nvCxnSpPr>
        <p:spPr>
          <a:xfrm>
            <a:off x="4759725" y="2777381"/>
            <a:ext cx="5449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496;p84"/>
          <p:cNvSpPr txBox="1"/>
          <p:nvPr/>
        </p:nvSpPr>
        <p:spPr>
          <a:xfrm>
            <a:off x="6473798" y="4311003"/>
            <a:ext cx="504054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dirty="0"/>
              <a:t>Выделены пилотные объекты</a:t>
            </a:r>
            <a:r>
              <a:rPr lang="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Обучены представители Госстройнадзора, Заказчика, подрядчиков</a:t>
            </a:r>
            <a:endParaRPr sz="1100" b="1" dirty="0">
              <a:solidFill>
                <a:schemeClr val="dk1"/>
              </a:solidFill>
            </a:endParaRPr>
          </a:p>
        </p:txBody>
      </p:sp>
      <p:cxnSp>
        <p:nvCxnSpPr>
          <p:cNvPr id="33" name="Google Shape;497;p84"/>
          <p:cNvCxnSpPr/>
          <p:nvPr/>
        </p:nvCxnSpPr>
        <p:spPr>
          <a:xfrm>
            <a:off x="4759725" y="4276933"/>
            <a:ext cx="5449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498;p84"/>
          <p:cNvCxnSpPr/>
          <p:nvPr/>
        </p:nvCxnSpPr>
        <p:spPr>
          <a:xfrm>
            <a:off x="4759725" y="5069501"/>
            <a:ext cx="5449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499;p84"/>
          <p:cNvSpPr txBox="1"/>
          <p:nvPr/>
        </p:nvSpPr>
        <p:spPr>
          <a:xfrm>
            <a:off x="6450694" y="1796918"/>
            <a:ext cx="4363734" cy="85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1" dirty="0">
                <a:solidFill>
                  <a:schemeClr val="dk1"/>
                </a:solidFill>
              </a:rPr>
              <a:t>Принято решение о масштабировании Общего журнала работ на госбюджетные ОКС Сахалинской и Курской области в рамках открытия ЭПР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/>
          </a:p>
        </p:txBody>
      </p:sp>
      <p:cxnSp>
        <p:nvCxnSpPr>
          <p:cNvPr id="36" name="Google Shape;500;p84"/>
          <p:cNvCxnSpPr/>
          <p:nvPr/>
        </p:nvCxnSpPr>
        <p:spPr>
          <a:xfrm rot="10800000">
            <a:off x="4762019" y="1984843"/>
            <a:ext cx="0" cy="395250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" name="Google Shape;501;p84"/>
          <p:cNvSpPr/>
          <p:nvPr/>
        </p:nvSpPr>
        <p:spPr>
          <a:xfrm>
            <a:off x="4756744" y="2777393"/>
            <a:ext cx="1717054" cy="14995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205725" tIns="34275" rIns="0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b="1" dirty="0">
                <a:solidFill>
                  <a:srgbClr val="FFFFFF"/>
                </a:solidFill>
              </a:rPr>
              <a:t>Май - Июнь</a:t>
            </a:r>
            <a:r>
              <a:rPr lang="ru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502;p84"/>
          <p:cNvSpPr txBox="1"/>
          <p:nvPr/>
        </p:nvSpPr>
        <p:spPr>
          <a:xfrm>
            <a:off x="6473794" y="2749321"/>
            <a:ext cx="5155954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Пилот признан успешным Правительством КО, СО ФАУ ФЦС: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Организован регулярный сбор фактических данных через Общий журнал работ в электронном виде по: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ru" sz="1100" dirty="0">
                <a:solidFill>
                  <a:schemeClr val="dk1"/>
                </a:solidFill>
              </a:rPr>
              <a:t>2 ОКС в Сахалинской области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ru" sz="1100" dirty="0">
                <a:solidFill>
                  <a:schemeClr val="dk1"/>
                </a:solidFill>
              </a:rPr>
              <a:t>3 ОКС в Курской области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Обеспечена связь факта, регистрируемого в Общем журнале работ, с КСИ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39" name="Google Shape;503;p84"/>
          <p:cNvSpPr txBox="1"/>
          <p:nvPr/>
        </p:nvSpPr>
        <p:spPr>
          <a:xfrm>
            <a:off x="6517244" y="5069493"/>
            <a:ext cx="4997094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- Принято решение о старте проекта на ОКС Курской и Сахалинской областей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- Пилотный проект включен в программу пилотирования ФАУ ФЦС Минстроя РФ </a:t>
            </a: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40" name="Google Shape;504;p84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0468413" y="1074199"/>
            <a:ext cx="1589567" cy="88956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505;p84"/>
          <p:cNvSpPr txBox="1"/>
          <p:nvPr/>
        </p:nvSpPr>
        <p:spPr>
          <a:xfrm>
            <a:off x="695324" y="2920753"/>
            <a:ext cx="3953595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</a:rPr>
              <a:t>Объекты пилотирования:</a:t>
            </a:r>
            <a:r>
              <a:rPr lang="ru" sz="1200" b="1" dirty="0">
                <a:solidFill>
                  <a:schemeClr val="dk2"/>
                </a:solidFill>
              </a:rPr>
              <a:t> </a:t>
            </a:r>
            <a:endParaRPr sz="12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</a:rPr>
              <a:t>Курская область: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ru" sz="1200" dirty="0">
                <a:solidFill>
                  <a:schemeClr val="dk1"/>
                </a:solidFill>
              </a:rPr>
              <a:t>Вспомогательные здания Курской АЭС-2;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ru" sz="1200" dirty="0">
                <a:solidFill>
                  <a:schemeClr val="dk1"/>
                </a:solidFill>
              </a:rPr>
              <a:t>Физкультурно-оздоровительный комплекс, п. Горшечное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ru" sz="1200" dirty="0">
                <a:solidFill>
                  <a:schemeClr val="dk1"/>
                </a:solidFill>
              </a:rPr>
              <a:t>Группа многоэтажных жилых домов в мкр. №4 Юго-Западного жилого района-II г. Курск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</a:rPr>
              <a:t>Сахалинская область: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ru" sz="1200" dirty="0">
                <a:solidFill>
                  <a:schemeClr val="dk1"/>
                </a:solidFill>
              </a:rPr>
              <a:t>Детская школа искусств на 350 мест, г. Анива;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ru" sz="1200" dirty="0">
                <a:solidFill>
                  <a:schemeClr val="dk1"/>
                </a:solidFill>
              </a:rPr>
              <a:t>Консультативно-диагностический центр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</a:rPr>
              <a:t>на 900 посещений в смену, г. Южно-Сахалинск; </a:t>
            </a: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16" descr="Picture 16"/>
          <p:cNvPicPr>
            <a:picLocks noChangeAspect="1"/>
          </p:cNvPicPr>
          <p:nvPr/>
        </p:nvPicPr>
        <p:blipFill>
          <a:blip r:embed="rId2" cstate="print"/>
          <a:srcRect t="28148"/>
          <a:stretch>
            <a:fillRect/>
          </a:stretch>
        </p:blipFill>
        <p:spPr>
          <a:xfrm>
            <a:off x="1541097" y="0"/>
            <a:ext cx="9708383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Picture 19" descr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5569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D69999-AD88-4AFB-9665-4CD7112F753D}"/>
              </a:ext>
            </a:extLst>
          </p:cNvPr>
          <p:cNvGrpSpPr/>
          <p:nvPr/>
        </p:nvGrpSpPr>
        <p:grpSpPr>
          <a:xfrm>
            <a:off x="842513" y="3213263"/>
            <a:ext cx="8590071" cy="369332"/>
            <a:chOff x="780925" y="2871381"/>
            <a:chExt cx="8590071" cy="369332"/>
          </a:xfrm>
        </p:grpSpPr>
        <p:sp>
          <p:nvSpPr>
            <p:cNvPr id="557" name="TextBox 14"/>
            <p:cNvSpPr txBox="1"/>
            <p:nvPr/>
          </p:nvSpPr>
          <p:spPr>
            <a:xfrm>
              <a:off x="1219660" y="2871381"/>
              <a:ext cx="8151336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раб</a:t>
              </a:r>
              <a:r>
                <a:rPr dirty="0"/>
                <a:t>. </a:t>
              </a:r>
              <a:r>
                <a:rPr dirty="0" err="1"/>
                <a:t>тел</a:t>
              </a:r>
              <a:r>
                <a:rPr dirty="0"/>
                <a:t>.: +7(</a:t>
              </a:r>
              <a:r>
                <a:rPr lang="en-US" dirty="0"/>
                <a:t>351</a:t>
              </a:r>
              <a:r>
                <a:rPr dirty="0"/>
                <a:t>)</a:t>
              </a:r>
              <a:r>
                <a:rPr lang="en-US" dirty="0"/>
                <a:t>280-41-14</a:t>
              </a:r>
              <a:endParaRPr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F791657-8233-40C9-94C1-61BECD71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0925" y="2941573"/>
              <a:ext cx="271690" cy="27169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A49AF8-3EB0-4103-AE18-128FC78E8ED5}"/>
              </a:ext>
            </a:extLst>
          </p:cNvPr>
          <p:cNvGrpSpPr/>
          <p:nvPr/>
        </p:nvGrpSpPr>
        <p:grpSpPr>
          <a:xfrm>
            <a:off x="795920" y="986842"/>
            <a:ext cx="8767580" cy="923330"/>
            <a:chOff x="795920" y="986842"/>
            <a:chExt cx="8767580" cy="923330"/>
          </a:xfrm>
        </p:grpSpPr>
        <p:sp>
          <p:nvSpPr>
            <p:cNvPr id="553" name="TextBox 10"/>
            <p:cNvSpPr txBox="1"/>
            <p:nvPr/>
          </p:nvSpPr>
          <p:spPr>
            <a:xfrm>
              <a:off x="1219661" y="986842"/>
              <a:ext cx="8343839" cy="9233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dirty="0"/>
                <a:t>г. Челябинск, ул. </a:t>
              </a:r>
              <a:r>
                <a:rPr lang="ru-RU" dirty="0" err="1"/>
                <a:t>Елькина</a:t>
              </a:r>
              <a:r>
                <a:rPr lang="ru-RU" dirty="0"/>
                <a:t>, 84, Координатор НОСТРОЙ по УФО,</a:t>
              </a:r>
              <a:r>
                <a:rPr lang="en-US" dirty="0"/>
                <a:t> </a:t>
              </a:r>
              <a:r>
                <a:rPr lang="ru-RU" dirty="0"/>
                <a:t>Генеральный директор Союза строительных компаний Урала и Сибири, </a:t>
              </a:r>
              <a:r>
                <a:rPr lang="ru-RU" b="1" dirty="0"/>
                <a:t>Десятков Юрий Васильевич </a:t>
              </a:r>
              <a:endParaRPr b="1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DF5FEAD-B42B-44F8-B956-FB2813863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5920" y="1041251"/>
              <a:ext cx="247651" cy="29718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C7D06-E5B2-456B-868F-E170D8C45598}"/>
              </a:ext>
            </a:extLst>
          </p:cNvPr>
          <p:cNvGrpSpPr/>
          <p:nvPr/>
        </p:nvGrpSpPr>
        <p:grpSpPr>
          <a:xfrm>
            <a:off x="795920" y="2269093"/>
            <a:ext cx="8295927" cy="650241"/>
            <a:chOff x="770268" y="1913258"/>
            <a:chExt cx="8295927" cy="650241"/>
          </a:xfrm>
        </p:grpSpPr>
        <p:sp>
          <p:nvSpPr>
            <p:cNvPr id="555" name="TextBox 12"/>
            <p:cNvSpPr txBox="1"/>
            <p:nvPr/>
          </p:nvSpPr>
          <p:spPr>
            <a:xfrm>
              <a:off x="1219662" y="1913258"/>
              <a:ext cx="7846533" cy="650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/>
                <a:t>info</a:t>
              </a:r>
              <a:r>
                <a:rPr dirty="0"/>
                <a:t>@</a:t>
              </a:r>
              <a:r>
                <a:rPr lang="en-US" dirty="0"/>
                <a:t>sskural</a:t>
              </a:r>
              <a:r>
                <a:rPr dirty="0"/>
                <a:t>.ru</a:t>
              </a: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u="sng" dirty="0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8"/>
                </a:rPr>
                <a:t>www.nostroy.ru</a:t>
              </a:r>
              <a:endParaRPr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11F5D9B-B24E-471B-9F50-12432959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0268" y="1956555"/>
              <a:ext cx="297181" cy="297181"/>
            </a:xfrm>
            <a:prstGeom prst="rect">
              <a:avLst/>
            </a:prstGeom>
          </p:spPr>
        </p:pic>
      </p:grpSp>
      <p:pic>
        <p:nvPicPr>
          <p:cNvPr id="13" name="Рисунок 12" descr="Логотип ССК УрСиб-2015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2557" y="5236632"/>
            <a:ext cx="2485885" cy="87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595224" y="250138"/>
            <a:ext cx="1071256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rPr>
              <a:t>Почему СРО обратили внимание на </a:t>
            </a:r>
            <a:r>
              <a:rPr lang="ru-RU" sz="2000" b="1" dirty="0" err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rPr>
              <a:t>цифровизацию</a:t>
            </a:r>
            <a:r>
              <a:rPr lang="ru-RU" sz="2000" b="1" dirty="0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rPr>
              <a:t> процессов в строительстве: Цели и задачи саморегулирования в строительстве 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" name="Group 16"/>
            <p:cNvGrpSpPr/>
            <p:nvPr/>
          </p:nvGrpSpPr>
          <p:grpSpPr>
            <a:xfrm>
              <a:off x="2264407" y="0"/>
              <a:ext cx="8698456" cy="538341"/>
              <a:chOff x="-247828" y="0"/>
              <a:chExt cx="8698454" cy="538341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247828" y="26692"/>
                <a:ext cx="5483192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2400" b="1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sz="1200" dirty="0"/>
                  <a:t>Эксперимент по </a:t>
                </a:r>
                <a:r>
                  <a:rPr lang="ru-RU" sz="1200" dirty="0" err="1"/>
                  <a:t>цифровизации</a:t>
                </a:r>
                <a:r>
                  <a:rPr lang="ru-RU" sz="1200" dirty="0"/>
                  <a:t> в области строительства: региональная практика, задачи и пути решения</a:t>
                </a:r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1" name="Рисунок 10" descr="Логотип ССК УрСиб-20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0558" y="6123935"/>
            <a:ext cx="1537855" cy="4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5"/>
          <p:cNvSpPr>
            <a:spLocks noGrp="1"/>
          </p:cNvSpPr>
          <p:nvPr>
            <p:ph type="body" idx="1"/>
          </p:nvPr>
        </p:nvSpPr>
        <p:spPr>
          <a:xfrm>
            <a:off x="652463" y="1173468"/>
            <a:ext cx="3310128" cy="5762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Повысить качество</a:t>
            </a:r>
          </a:p>
        </p:txBody>
      </p:sp>
      <p:sp>
        <p:nvSpPr>
          <p:cNvPr id="13" name="Текст 8"/>
          <p:cNvSpPr txBox="1">
            <a:spLocks/>
          </p:cNvSpPr>
          <p:nvPr/>
        </p:nvSpPr>
        <p:spPr>
          <a:xfrm>
            <a:off x="695326" y="2054530"/>
            <a:ext cx="2927350" cy="3589338"/>
          </a:xfrm>
          <a:prstGeom prst="rect">
            <a:avLst/>
          </a:prstGeom>
        </p:spPr>
        <p:txBody>
          <a:bodyPr/>
          <a:lstStyle/>
          <a:p>
            <a:pPr marL="0" marR="0" lvl="2" indent="-320039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lvl="2" indent="-320039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Методическая, информационная, юридическая поддержка деятельности строительных компаний в составе СРО, организация оценки квалификации кадров для обеспечения их конкурентоспособности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Текст 6"/>
          <p:cNvSpPr txBox="1">
            <a:spLocks/>
          </p:cNvSpPr>
          <p:nvPr/>
        </p:nvSpPr>
        <p:spPr>
          <a:xfrm>
            <a:off x="4114529" y="1173468"/>
            <a:ext cx="2936241" cy="576262"/>
          </a:xfrm>
          <a:prstGeom prst="rect">
            <a:avLst/>
          </a:prstGeom>
        </p:spPr>
        <p:txBody>
          <a:bodyPr/>
          <a:lstStyle/>
          <a:p>
            <a:pPr marL="228600" lvl="0" indent="-228600" algn="ctr" eaLnBrk="1" fontAlgn="auto" hangingPunct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lang="ru-RU" sz="20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Предупредить причинение вреда</a:t>
            </a:r>
          </a:p>
        </p:txBody>
      </p:sp>
      <p:sp>
        <p:nvSpPr>
          <p:cNvPr id="15" name="Текст 9"/>
          <p:cNvSpPr txBox="1">
            <a:spLocks/>
          </p:cNvSpPr>
          <p:nvPr/>
        </p:nvSpPr>
        <p:spPr>
          <a:xfrm>
            <a:off x="4261130" y="2041618"/>
            <a:ext cx="2946794" cy="3589338"/>
          </a:xfrm>
          <a:prstGeom prst="rect">
            <a:avLst/>
          </a:prstGeom>
        </p:spPr>
        <p:txBody>
          <a:bodyPr/>
          <a:lstStyle/>
          <a:p>
            <a:pPr marL="0" marR="0" lvl="2" indent="-320039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lvl="2" indent="-320039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Разработка стандартов, правил и иных нормативных документов в области саморегулирования с учетом федеральных, региональных требований, стандартов и рекомендаций Национального объединения строителей.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Текст 7"/>
          <p:cNvSpPr txBox="1">
            <a:spLocks/>
          </p:cNvSpPr>
          <p:nvPr/>
        </p:nvSpPr>
        <p:spPr>
          <a:xfrm>
            <a:off x="7207924" y="1173468"/>
            <a:ext cx="3910155" cy="576262"/>
          </a:xfrm>
          <a:prstGeom prst="rect">
            <a:avLst/>
          </a:prstGeom>
        </p:spPr>
        <p:txBody>
          <a:bodyPr/>
          <a:lstStyle/>
          <a:p>
            <a:pPr marL="228600" indent="-228600" algn="ctr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ru-RU" sz="20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Обеспечить исполнение контрактов</a:t>
            </a:r>
          </a:p>
        </p:txBody>
      </p:sp>
      <p:sp>
        <p:nvSpPr>
          <p:cNvPr id="17" name="Текст 10"/>
          <p:cNvSpPr txBox="1">
            <a:spLocks/>
          </p:cNvSpPr>
          <p:nvPr/>
        </p:nvSpPr>
        <p:spPr>
          <a:xfrm>
            <a:off x="7752371" y="2054530"/>
            <a:ext cx="2932113" cy="3589338"/>
          </a:xfrm>
          <a:prstGeom prst="rect">
            <a:avLst/>
          </a:prstGeom>
        </p:spPr>
        <p:txBody>
          <a:bodyPr/>
          <a:lstStyle/>
          <a:p>
            <a:pPr marL="0" marR="0" lvl="2" indent="-320039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lvl="2" indent="-320039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Организация и осуществление профилактических и контрольных мероприятий в области обеспечения качества и стабильности работы организаций в составе СРО.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Текст 10"/>
          <p:cNvSpPr txBox="1">
            <a:spLocks/>
          </p:cNvSpPr>
          <p:nvPr/>
        </p:nvSpPr>
        <p:spPr>
          <a:xfrm>
            <a:off x="169689" y="4195985"/>
            <a:ext cx="11734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2" algn="ctr"/>
            <a:endParaRPr lang="ru-RU" b="1" cap="all" dirty="0"/>
          </a:p>
          <a:p>
            <a:pPr lvl="2" algn="ctr"/>
            <a:r>
              <a:rPr lang="ru-RU" b="1" cap="all" dirty="0"/>
              <a:t>Взаимодействие с органами государственной власти и местного самоуправления, иными органами и организациями в целях повышения эффективной работы строительного комплекса региона на основе цифровых технологий в строительстве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" name="Group 16"/>
            <p:cNvGrpSpPr/>
            <p:nvPr/>
          </p:nvGrpSpPr>
          <p:grpSpPr>
            <a:xfrm>
              <a:off x="2264407" y="0"/>
              <a:ext cx="8698456" cy="538341"/>
              <a:chOff x="-247828" y="0"/>
              <a:chExt cx="8698454" cy="538341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247828" y="26692"/>
                <a:ext cx="5483192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2400" b="1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sz="1200" dirty="0"/>
                  <a:t>Эксперимент по </a:t>
                </a:r>
                <a:r>
                  <a:rPr lang="ru-RU" sz="1200" dirty="0" err="1"/>
                  <a:t>цифровизации</a:t>
                </a:r>
                <a:r>
                  <a:rPr lang="ru-RU" sz="1200" dirty="0"/>
                  <a:t> в области строительства: региональная практика, задачи и пути решения</a:t>
                </a:r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1" name="Рисунок 10" descr="Логотип ССК УрСиб-20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0558" y="6123935"/>
            <a:ext cx="1537855" cy="4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 l="32669" t="8780" r="33887" b="4333"/>
          <a:stretch>
            <a:fillRect/>
          </a:stretch>
        </p:blipFill>
        <p:spPr bwMode="auto">
          <a:xfrm>
            <a:off x="640463" y="358923"/>
            <a:ext cx="3765016" cy="550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9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183187" y="987425"/>
            <a:ext cx="6172201" cy="396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ru-RU" sz="1600" dirty="0"/>
              <a:t>повышение качества;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ru-RU" sz="16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ru-RU" sz="1600" dirty="0"/>
              <a:t>обеспечение безопасности объектов капитального строительства;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endParaRPr lang="ru-RU" sz="16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ru-RU" sz="1600" dirty="0"/>
              <a:t>обеспечение исполнения обязательств по договорам строительного подряда;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endParaRPr lang="ru-RU" sz="16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ru-RU" sz="1600" dirty="0"/>
              <a:t> регламентация действий специалистов по организации строительства по осуществлению своих должностных обязанностей;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endParaRPr lang="ru-RU" sz="1600" b="1" cap="all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" algn="l"/>
              </a:tabLst>
            </a:pPr>
            <a:r>
              <a:rPr lang="ru-RU" sz="1600" dirty="0"/>
              <a:t>повышение конкурентоспособности членов СРО и добросовестной конкуренции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83187" y="29492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rPr>
              <a:t>Задачи стандарта саморегулируемой организации «Организация строительного производства»</a:t>
            </a:r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>
          <a:xfrm>
            <a:off x="595224" y="6366787"/>
            <a:ext cx="26666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900" b="1" i="0" u="none" strike="noStrike" kern="0" cap="none" spc="0" normalizeH="0" baseline="0" noProof="0" smtClean="0">
                <a:ln>
                  <a:noFill/>
                </a:ln>
                <a:solidFill>
                  <a:srgbClr val="4859A8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4859A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145279" y="247829"/>
            <a:ext cx="11870108" cy="461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/>
              <a:t>Ассоциация НОСТРОЙ и СРО ССК УРСИБ осуществляет разработку национального стандарта ГОСТ Р «Документация исполнительная. Оформление и ведение исполнительной документации в электронном виде» на базе ТК 465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algn="ctr">
              <a:buFont typeface="Wingdings" pitchFamily="2" charset="2"/>
              <a:buChar char="Ø"/>
            </a:pPr>
            <a:r>
              <a:rPr lang="ru-RU" sz="2000" dirty="0"/>
              <a:t>Объектом стандартизации является процесс оформления и ведения исполнительной документации в электронном виде. </a:t>
            </a:r>
          </a:p>
          <a:p>
            <a:pPr algn="ctr">
              <a:buFont typeface="Wingdings" pitchFamily="2" charset="2"/>
              <a:buChar char="Ø"/>
            </a:pPr>
            <a:endParaRPr lang="ru-RU" sz="2000" dirty="0"/>
          </a:p>
          <a:p>
            <a:pPr algn="ctr">
              <a:buFont typeface="Wingdings" pitchFamily="2" charset="2"/>
              <a:buChar char="Ø"/>
            </a:pPr>
            <a:r>
              <a:rPr lang="ru-RU" sz="2000" dirty="0"/>
              <a:t>Необходимость, разработки данного стандарта, возникла из-за отсутствия практики в РФ ведения исполнительной документации в электронном виде и передачи ее в органы государственного строительного надзора. </a:t>
            </a:r>
          </a:p>
          <a:p>
            <a:pPr algn="ctr">
              <a:buFont typeface="Wingdings" pitchFamily="2" charset="2"/>
              <a:buChar char="Ø"/>
            </a:pPr>
            <a:endParaRPr lang="ru-RU" sz="2000" dirty="0"/>
          </a:p>
          <a:p>
            <a:pPr algn="ctr">
              <a:buFont typeface="Wingdings" pitchFamily="2" charset="2"/>
              <a:buChar char="Ø"/>
            </a:pPr>
            <a:r>
              <a:rPr lang="ru-RU" sz="2000" dirty="0"/>
              <a:t>Не смотря на то, что приказом Федеральной службой по экологическому, технологическому и атомному надзору от 09 ноября 2017 года №470, предусматривается возможность ведения исполнительной документации в электронном виде, прецедент на сегодняшний день в РФ отсутствует. </a:t>
            </a: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" name="Group 16"/>
            <p:cNvGrpSpPr/>
            <p:nvPr/>
          </p:nvGrpSpPr>
          <p:grpSpPr>
            <a:xfrm>
              <a:off x="2264407" y="0"/>
              <a:ext cx="8698456" cy="538341"/>
              <a:chOff x="-247828" y="0"/>
              <a:chExt cx="8698454" cy="538341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247828" y="26692"/>
                <a:ext cx="5483192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2400" b="1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sz="1200" dirty="0"/>
                  <a:t>Эксперимент по </a:t>
                </a:r>
                <a:r>
                  <a:rPr lang="ru-RU" sz="1200" dirty="0" err="1"/>
                  <a:t>цифровизации</a:t>
                </a:r>
                <a:r>
                  <a:rPr lang="ru-RU" sz="1200" dirty="0"/>
                  <a:t> в области строительства: региональная практика, задачи и пути решения</a:t>
                </a:r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1" name="Рисунок 10" descr="Логотип ССК УрСиб-20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0558" y="6123935"/>
            <a:ext cx="1537855" cy="4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2"/>
          <p:cNvGrpSpPr/>
          <p:nvPr/>
        </p:nvGrpSpPr>
        <p:grpSpPr>
          <a:xfrm>
            <a:off x="1734246" y="4932845"/>
            <a:ext cx="8634036" cy="952654"/>
            <a:chOff x="-1" y="0"/>
            <a:chExt cx="3700207" cy="614252"/>
          </a:xfrm>
        </p:grpSpPr>
        <p:sp>
          <p:nvSpPr>
            <p:cNvPr id="13" name="Rectangle 207"/>
            <p:cNvSpPr/>
            <p:nvPr/>
          </p:nvSpPr>
          <p:spPr>
            <a:xfrm>
              <a:off x="-1" y="0"/>
              <a:ext cx="3700207" cy="614252"/>
            </a:xfrm>
            <a:prstGeom prst="rect">
              <a:avLst/>
            </a:prstGeom>
            <a:solidFill>
              <a:srgbClr val="E21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4" name="TextBox 49"/>
            <p:cNvSpPr txBox="1"/>
            <p:nvPr/>
          </p:nvSpPr>
          <p:spPr>
            <a:xfrm>
              <a:off x="155460" y="102854"/>
              <a:ext cx="3357110" cy="319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ru-RU" sz="1200" b="1" dirty="0"/>
                <a:t>Проблема:</a:t>
              </a:r>
              <a:r>
                <a:rPr lang="ru-RU" sz="1200" dirty="0"/>
                <a:t> недостаточное нормативное регулирование электронного взаимодействия контрольно-надзорных органов и участников строительства, устаревшие нормы «про бумажные носители»</a:t>
              </a:r>
              <a:endParaRPr sz="1200" dirty="0"/>
            </a:p>
          </p:txBody>
        </p:sp>
      </p:grpSp>
      <p:pic>
        <p:nvPicPr>
          <p:cNvPr id="1026" name="Picture 2" descr="красный восклицательный знак 3d изолированный на белой предпосылке  Иллюстрация штока - иллюстрации насчитывающей иллюстрация, информация:  1490653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6380" y="5009265"/>
            <a:ext cx="807866" cy="80786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145279" y="247829"/>
            <a:ext cx="11870108" cy="529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/>
              <a:t>              Актуальная проблематика </a:t>
            </a:r>
            <a:r>
              <a:rPr lang="ru-RU" sz="2000" dirty="0" err="1"/>
              <a:t>цифровизации</a:t>
            </a:r>
            <a:r>
              <a:rPr lang="ru-RU" sz="2000" dirty="0"/>
              <a:t> в строительстве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Отсутствует государственная информационная система в строительстве, нет предпосылок и возможностей для создания соответствующих региональных информационных систем, отсутствует синхронизация и обмен данными между действующими государственными информационными системами;</a:t>
            </a:r>
          </a:p>
          <a:p>
            <a:pPr>
              <a:buFont typeface="Wingdings" pitchFamily="2" charset="2"/>
              <a:buChar char="Ø"/>
            </a:pPr>
            <a:endParaRPr lang="ru-RU" sz="1600" dirty="0"/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Отсутствует федеральная нормативно-техническая база по </a:t>
            </a:r>
            <a:r>
              <a:rPr lang="ru-RU" sz="1600" dirty="0" err="1"/>
              <a:t>цифровизации</a:t>
            </a:r>
            <a:r>
              <a:rPr lang="ru-RU" sz="1600" dirty="0"/>
              <a:t> в строительстве (получение, фиксация, обработка, защита, санкционированный доступ к информации, предоставление и использование информации в целях контрольно-надзорной деятельности в сфере строительства, а также в сфере закупок (при строительстве бюджетных объектов);</a:t>
            </a:r>
          </a:p>
          <a:p>
            <a:pPr>
              <a:buFont typeface="Wingdings" pitchFamily="2" charset="2"/>
              <a:buChar char="Ø"/>
            </a:pPr>
            <a:endParaRPr lang="ru-RU" sz="1600" dirty="0"/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В сфере «бюджетного» строительства существуют ограничения по 44-ФЗ. Отсутствуют особенности закупки программного обеспечения и создания информационных систем в строительстве. </a:t>
            </a:r>
            <a:r>
              <a:rPr lang="ru-RU" sz="1600" b="1" dirty="0"/>
              <a:t>С 1 января 2022 года использование BIM-технологий станет обязательным для объектов госзаказа в соответствии с Постановлением Правительства № 331 от 5 марта 2021 года.</a:t>
            </a:r>
          </a:p>
          <a:p>
            <a:endParaRPr lang="ru-RU" sz="1600" dirty="0"/>
          </a:p>
          <a:p>
            <a:pPr>
              <a:buFont typeface="Wingdings" pitchFamily="2" charset="2"/>
              <a:buChar char="Ø"/>
            </a:pPr>
            <a:endParaRPr lang="ru-RU" sz="1600" dirty="0"/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Отсутствуют регламенты межведомственного электронного взаимодействия в сфере строительства в сфере контрольно-надзорной деятельности (от строительного контроля заказчика и подрядчика, органов экспертизы,  до государственного строительного надзора);</a:t>
            </a:r>
          </a:p>
          <a:p>
            <a:endParaRPr lang="ru-RU" sz="1600" dirty="0"/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Ведение исполнительной документации, общего и специальных журналов работ только в электронном виде без бумажных носителей в Градостроительном кодексе не закреплено, и сама исполнительная документация пока не имеет статуса документа в составе сведений и материалов об объекте капитального строительства.</a:t>
            </a: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" name="Group 16"/>
            <p:cNvGrpSpPr/>
            <p:nvPr/>
          </p:nvGrpSpPr>
          <p:grpSpPr>
            <a:xfrm>
              <a:off x="2264407" y="0"/>
              <a:ext cx="8698456" cy="538341"/>
              <a:chOff x="-247828" y="0"/>
              <a:chExt cx="8698454" cy="538341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247828" y="26692"/>
                <a:ext cx="5483192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2400" b="1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sz="1200" dirty="0"/>
                  <a:t>Эксперимент по </a:t>
                </a:r>
                <a:r>
                  <a:rPr lang="ru-RU" sz="1200" dirty="0" err="1"/>
                  <a:t>цифровизации</a:t>
                </a:r>
                <a:r>
                  <a:rPr lang="ru-RU" sz="1200" dirty="0"/>
                  <a:t> в области строительства: региональная практика, задачи и пути решения</a:t>
                </a:r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1" name="Рисунок 10" descr="Логотип ССК УрСиб-20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0558" y="6123935"/>
            <a:ext cx="1537855" cy="4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расный восклицательный знак 3d изолированный на белой предпосылке  Иллюстрация штока - иллюстрации насчитывающей иллюстрация, информация:  1490653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175" y="0"/>
            <a:ext cx="807866" cy="80786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145279" y="247829"/>
            <a:ext cx="11870108" cy="560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/>
              <a:t>              На помощь придут «регулятивные песочницы»</a:t>
            </a:r>
          </a:p>
          <a:p>
            <a:endParaRPr lang="ru-RU" dirty="0"/>
          </a:p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Показать, как практически реализовать данную технологию для ведения общего и специальных журналов работ в электронном виде, возможно в рамках Федерального закона от 31.07.2020 № 258-ФЗ «Об экспериментальных правовых режимах в сфере цифровых инноваций в Российской Федерации».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Данным законом введено понятие экспериментальный правовой режим, который подразумевает под собой применение в отношении его участников в течение определенного периода времени специального регулирования в сфере цифровых инноваций. Одной из сфер цифровой инновации, согласно Постановлению Правительства РФ от 28 октября 2020 г. №1750 «Об утверждении перечня технологий, применяемых в рамках экспериментальных правовых режимов в сфере цифровых инноваций» является технология систем распределенного реестра, в том числе в области обеспечения целостности и непротиворечивости данных.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СРО ССК УрСиб инициировало проведение экспериментального правового режима в рамках субъекта РФ Челябинской области с обязательным участием Министерства строительства и инфраструктуры Челябинской области и регионального государственного строительного надзора. Проведение эксперимента предусматривается с применением программного комплекса «СКИД» (строительный контроль и документооборот), разрабатываемого в тесном сотрудничестве с СРО ССК УрСиб.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" name="Group 16"/>
            <p:cNvGrpSpPr/>
            <p:nvPr/>
          </p:nvGrpSpPr>
          <p:grpSpPr>
            <a:xfrm>
              <a:off x="2264407" y="0"/>
              <a:ext cx="8698456" cy="538341"/>
              <a:chOff x="-247828" y="0"/>
              <a:chExt cx="8698454" cy="538341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247828" y="26692"/>
                <a:ext cx="5483192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2400" b="1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sz="1200" dirty="0"/>
                  <a:t>Эксперимент по </a:t>
                </a:r>
                <a:r>
                  <a:rPr lang="ru-RU" sz="1200" dirty="0" err="1"/>
                  <a:t>цифровизации</a:t>
                </a:r>
                <a:r>
                  <a:rPr lang="ru-RU" sz="1200" dirty="0"/>
                  <a:t> в области строительства: региональная практика, задачи и пути решения</a:t>
                </a:r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1" name="Рисунок 10" descr="Логотип ССК УрСиб-20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0558" y="6123935"/>
            <a:ext cx="1537855" cy="4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расный восклицательный знак 3d изолированный на белой предпосылке  Иллюстрация штока - иллюстрации насчитывающей иллюстрация, информация:  1490653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175" y="0"/>
            <a:ext cx="807866" cy="80786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" name="Group 16"/>
            <p:cNvGrpSpPr/>
            <p:nvPr/>
          </p:nvGrpSpPr>
          <p:grpSpPr>
            <a:xfrm>
              <a:off x="2264407" y="0"/>
              <a:ext cx="8698456" cy="538341"/>
              <a:chOff x="-247828" y="0"/>
              <a:chExt cx="8698454" cy="538341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247828" y="26692"/>
                <a:ext cx="5483192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2400" b="1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sz="1200" dirty="0"/>
                  <a:t>Эксперимент по </a:t>
                </a:r>
                <a:r>
                  <a:rPr lang="ru-RU" sz="1200" dirty="0" err="1"/>
                  <a:t>цифровизации</a:t>
                </a:r>
                <a:r>
                  <a:rPr lang="ru-RU" sz="1200" dirty="0"/>
                  <a:t> в области строительства: региональная практика, задачи и пути решения</a:t>
                </a:r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1" name="Рисунок 10" descr="Логотип ССК УрСиб-20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0558" y="6123935"/>
            <a:ext cx="1537855" cy="4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l="13739" t="8639" r="15412" b="2534"/>
          <a:stretch>
            <a:fillRect/>
          </a:stretch>
        </p:blipFill>
        <p:spPr bwMode="auto">
          <a:xfrm>
            <a:off x="1132669" y="239272"/>
            <a:ext cx="9551815" cy="5562600"/>
          </a:xfrm>
          <a:prstGeom prst="rect">
            <a:avLst/>
          </a:prstGeom>
          <a:ln w="12700">
            <a:noFill/>
            <a:miter lim="4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595224" y="6366787"/>
            <a:ext cx="26666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900" b="1" i="0" u="none" strike="noStrike" kern="0" cap="none" spc="0" normalizeH="0" baseline="0" noProof="0" smtClean="0">
                <a:ln>
                  <a:noFill/>
                </a:ln>
                <a:solidFill>
                  <a:srgbClr val="4859A8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4859A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" name="Group 16"/>
            <p:cNvGrpSpPr/>
            <p:nvPr/>
          </p:nvGrpSpPr>
          <p:grpSpPr>
            <a:xfrm>
              <a:off x="2264407" y="0"/>
              <a:ext cx="8698456" cy="538341"/>
              <a:chOff x="-247828" y="0"/>
              <a:chExt cx="8698454" cy="538341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247828" y="26692"/>
                <a:ext cx="5483192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2400" b="1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sz="1200" dirty="0"/>
                  <a:t>Эксперимент по </a:t>
                </a:r>
                <a:r>
                  <a:rPr lang="ru-RU" sz="1200" dirty="0" err="1"/>
                  <a:t>цифровизации</a:t>
                </a:r>
                <a:r>
                  <a:rPr lang="ru-RU" sz="1200" dirty="0"/>
                  <a:t> в области строительства: региональная практика, задачи и пути решения</a:t>
                </a:r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1" name="Рисунок 10" descr="Логотип ССК УрСиб-20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0558" y="6123935"/>
            <a:ext cx="1537855" cy="4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595224" y="6366787"/>
            <a:ext cx="26666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900" b="1" i="0" u="none" strike="noStrike" kern="0" cap="none" spc="0" normalizeH="0" baseline="0" noProof="0" smtClean="0">
                <a:ln>
                  <a:noFill/>
                </a:ln>
                <a:solidFill>
                  <a:srgbClr val="4859A8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4859A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 cstate="print"/>
          <a:srcRect l="15911" t="11726" r="13957" b="12403"/>
          <a:stretch>
            <a:fillRect/>
          </a:stretch>
        </p:blipFill>
        <p:spPr bwMode="auto">
          <a:xfrm>
            <a:off x="861886" y="68422"/>
            <a:ext cx="9819118" cy="59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" name="Group 16"/>
            <p:cNvGrpSpPr/>
            <p:nvPr/>
          </p:nvGrpSpPr>
          <p:grpSpPr>
            <a:xfrm>
              <a:off x="2264407" y="0"/>
              <a:ext cx="8698456" cy="538341"/>
              <a:chOff x="-247828" y="0"/>
              <a:chExt cx="8698454" cy="538341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247828" y="26692"/>
                <a:ext cx="5483192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2400" b="1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sz="1200" dirty="0"/>
                  <a:t>Эксперимент по </a:t>
                </a:r>
                <a:r>
                  <a:rPr lang="ru-RU" sz="1200" dirty="0" err="1"/>
                  <a:t>цифровизации</a:t>
                </a:r>
                <a:r>
                  <a:rPr lang="ru-RU" sz="1200" dirty="0"/>
                  <a:t> в области строительства: региональная практика, задачи и пути решения</a:t>
                </a:r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1" name="Рисунок 10" descr="Логотип ССК УрСиб-20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0558" y="6123935"/>
            <a:ext cx="1537855" cy="4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595224" y="6366787"/>
            <a:ext cx="26666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900" b="1" i="0" u="none" strike="noStrike" kern="0" cap="none" spc="0" normalizeH="0" baseline="0" noProof="0" smtClean="0">
                <a:ln>
                  <a:noFill/>
                </a:ln>
                <a:solidFill>
                  <a:srgbClr val="4859A8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4859A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print"/>
          <a:srcRect l="15684" t="12532" r="14261" b="14139"/>
          <a:stretch>
            <a:fillRect/>
          </a:stretch>
        </p:blipFill>
        <p:spPr bwMode="auto">
          <a:xfrm>
            <a:off x="1211628" y="324740"/>
            <a:ext cx="9503281" cy="559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1232</Words>
  <Application>Microsoft Office PowerPoint</Application>
  <PresentationFormat>Широкоэкранный</PresentationFormat>
  <Paragraphs>133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Одна система для всех участников строительства и органов контроля и надзора. BIM модель как цифровой двойник объекта строительства</vt:lpstr>
      <vt:lpstr>В Челябинской области создан «BIM центр» для отработки практических вопросов на уровне региона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 Михайловна Разумова</dc:creator>
  <cp:lastModifiedBy>Неизвестный пользователь</cp:lastModifiedBy>
  <cp:revision>48</cp:revision>
  <dcterms:modified xsi:type="dcterms:W3CDTF">2021-07-06T06:30:21Z</dcterms:modified>
</cp:coreProperties>
</file>