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4" r:id="rId4"/>
    <p:sldId id="272" r:id="rId5"/>
    <p:sldId id="273" r:id="rId6"/>
    <p:sldId id="259" r:id="rId7"/>
    <p:sldId id="260" r:id="rId8"/>
    <p:sldId id="265" r:id="rId9"/>
    <p:sldId id="263" r:id="rId10"/>
    <p:sldId id="267" r:id="rId11"/>
    <p:sldId id="261" r:id="rId12"/>
    <p:sldId id="262" r:id="rId13"/>
    <p:sldId id="266" r:id="rId14"/>
    <p:sldId id="268" r:id="rId15"/>
    <p:sldId id="269" r:id="rId16"/>
    <p:sldId id="270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B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2"/>
    <p:restoredTop sz="94693"/>
  </p:normalViewPr>
  <p:slideViewPr>
    <p:cSldViewPr snapToGrid="0">
      <p:cViewPr varScale="1">
        <p:scale>
          <a:sx n="49" d="100"/>
          <a:sy n="49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075-47BA-A299-E673DF18F220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075-47BA-A299-E673DF18F220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83.4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075-47BA-A299-E673DF18F220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4075-47BA-A299-E673DF18F220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4075-47BA-A299-E673DF18F220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75-47BA-A299-E673DF18F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99D-4AE5-BFB6-81ED803A8DC2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9D-4AE5-BFB6-81ED803A8DC2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9D-4AE5-BFB6-81ED803A8DC2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599D-4AE5-BFB6-81ED803A8DC2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599D-4AE5-BFB6-81ED803A8DC2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9D-4AE5-BFB6-81ED803A8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55FF-4FE4-BBA2-76EEAF70DEF4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FF-4FE4-BBA2-76EEAF70DEF4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FF-4FE4-BBA2-76EEAF70DEF4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55FF-4FE4-BBA2-76EEAF70DEF4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FF-4FE4-BBA2-76EEAF70DEF4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5FF-4FE4-BBA2-76EEAF70D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B116-4E64-8B44-5F12B32611AD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16-4E64-8B44-5F12B32611AD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16-4E64-8B44-5F12B32611AD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B116-4E64-8B44-5F12B32611AD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B116-4E64-8B44-5F12B32611AD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116-4E64-8B44-5F12B32611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C6B-45BE-A8C5-1AB576DBDEF1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6B-45BE-A8C5-1AB576DBDEF1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6B-45BE-A8C5-1AB576DBDEF1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8C6B-45BE-A8C5-1AB576DBDEF1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C6B-45BE-A8C5-1AB576DBDEF1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C6B-45BE-A8C5-1AB576DBDE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A5E-4225-AE90-9BF7208C02CF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5E-4225-AE90-9BF7208C02CF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5E-4225-AE90-9BF7208C02CF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2A5E-4225-AE90-9BF7208C02CF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2A5E-4225-AE90-9BF7208C02CF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5E-4225-AE90-9BF7208C02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Апрель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879-407F-9E90-98F421D3C7C4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9-407F-9E90-98F421D3C7C4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79-407F-9E90-98F421D3C7C4}"/>
            </c:ext>
          </c:extLst>
        </c:ser>
        <c:ser>
          <c:idx val="0"/>
          <c:order val="1"/>
          <c:tx>
            <c:strRef>
              <c:f>Sheet1!$A$3</c:f>
              <c:strCache>
                <c:ptCount val="2"/>
                <c:pt idx="1">
                  <c:v>Июль</c:v>
                </c:pt>
              </c:strCache>
            </c:strRef>
          </c:tx>
          <c:spPr>
            <a:solidFill>
              <a:schemeClr val="accent4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6-1879-407F-9E90-98F421D3C7C4}"/>
              </c:ext>
            </c:extLst>
          </c:dPt>
          <c:dPt>
            <c:idx val="1"/>
            <c:bubble3D val="0"/>
            <c:spPr>
              <a:solidFill>
                <a:srgbClr val="D5D5D5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1879-407F-9E90-98F421D3C7C4}"/>
              </c:ext>
            </c:extLst>
          </c:dPt>
          <c:cat>
            <c:strRef>
              <c:f>Sheet1!$B$1:$B$1</c:f>
              <c:strCache>
                <c:ptCount val="2"/>
                <c:pt idx="0">
                  <c:v>Регион 1</c:v>
                </c:pt>
                <c:pt idx="1">
                  <c:v>Новая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879-407F-9E90-98F421D3C7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Информация о факте</a:t>
            </a:r>
          </a:p>
        </p:txBody>
      </p:sp>
      <p:sp>
        <p:nvSpPr>
          <p:cNvPr id="107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800">
              <a:lnSpc>
                <a:spcPct val="100000"/>
              </a:lnSpc>
              <a:defRPr sz="88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indent="-6096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917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Заголовок презентации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Автор и дата</a:t>
            </a:r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Заголовок слайда</a:t>
            </a:r>
          </a:p>
        </p:txBody>
      </p:sp>
      <p:sp>
        <p:nvSpPr>
          <p:cNvPr id="33" name="Изображение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61" name="Изображение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Подзаголовок слайд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63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повестки дня</a:t>
            </a:r>
          </a:p>
        </p:txBody>
      </p:sp>
      <p:sp>
        <p:nvSpPr>
          <p:cNvPr id="89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spc="-42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Заголовок слайда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0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11" Type="http://schemas.openxmlformats.org/officeDocument/2006/relationships/image" Target="../media/image12.png"/><Relationship Id="rId5" Type="http://schemas.openxmlformats.org/officeDocument/2006/relationships/chart" Target="../charts/chart3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chart" Target="../charts/chart2.xml"/><Relationship Id="rId9" Type="http://schemas.openxmlformats.org/officeDocument/2006/relationships/chart" Target="../charts/chart7.xml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20071536" y="12835870"/>
            <a:ext cx="350064" cy="4839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161" name="Прямоугольник 6"/>
          <p:cNvSpPr txBox="1"/>
          <p:nvPr/>
        </p:nvSpPr>
        <p:spPr>
          <a:xfrm>
            <a:off x="8683039" y="12054006"/>
            <a:ext cx="12175965" cy="1440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lnSpc>
                <a:spcPct val="100000"/>
              </a:lnSpc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Ассоциации предприятий черной металлургии «Русская Сталь»</a:t>
            </a:r>
          </a:p>
          <a:p>
            <a:pPr algn="l" defTabSz="1828800">
              <a:lnSpc>
                <a:spcPct val="100000"/>
              </a:lnSpc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l" defTabSz="1828800">
              <a:lnSpc>
                <a:spcPct val="100000"/>
              </a:lnSpc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27 апреля 2021 г.</a:t>
            </a:r>
          </a:p>
        </p:txBody>
      </p:sp>
      <p:pic>
        <p:nvPicPr>
          <p:cNvPr id="162" name="photo-1600684249816-38cdfcf95c17.jpeg" descr="photo-1600684249816-38cdfcf95c17.jpeg"/>
          <p:cNvPicPr>
            <a:picLocks noChangeAspect="1"/>
          </p:cNvPicPr>
          <p:nvPr/>
        </p:nvPicPr>
        <p:blipFill>
          <a:blip r:embed="rId2"/>
          <a:srcRect l="39375" t="38142" r="243" b="11051"/>
          <a:stretch>
            <a:fillRect/>
          </a:stretch>
        </p:blipFill>
        <p:spPr>
          <a:xfrm>
            <a:off x="-37949" y="18698"/>
            <a:ext cx="24459898" cy="1367860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Треугольник"/>
          <p:cNvSpPr/>
          <p:nvPr/>
        </p:nvSpPr>
        <p:spPr>
          <a:xfrm rot="10800000" flipH="1">
            <a:off x="11658600" y="-32390"/>
            <a:ext cx="2457222" cy="2572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64" name="Прямоугольник"/>
          <p:cNvSpPr/>
          <p:nvPr/>
        </p:nvSpPr>
        <p:spPr>
          <a:xfrm>
            <a:off x="-50799" y="-49593"/>
            <a:ext cx="11709399" cy="2589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pic>
        <p:nvPicPr>
          <p:cNvPr id="165" name="7a276a61-60ba-45e0-aae9-9633faa6da1d.JPG" descr="7a276a61-60ba-45e0-aae9-9633faa6da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1" y="170398"/>
            <a:ext cx="3363236" cy="19378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Сгруппировать"/>
          <p:cNvGrpSpPr/>
          <p:nvPr/>
        </p:nvGrpSpPr>
        <p:grpSpPr>
          <a:xfrm rot="10800000">
            <a:off x="3377769" y="9952719"/>
            <a:ext cx="21248468" cy="5630054"/>
            <a:chOff x="0" y="0"/>
            <a:chExt cx="21248466" cy="5630053"/>
          </a:xfrm>
        </p:grpSpPr>
        <p:sp>
          <p:nvSpPr>
            <p:cNvPr id="166" name="Треугольник"/>
            <p:cNvSpPr/>
            <p:nvPr/>
          </p:nvSpPr>
          <p:spPr>
            <a:xfrm rot="10800000" flipH="1">
              <a:off x="15656294" y="199893"/>
              <a:ext cx="5592173" cy="543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2A339">
                <a:alpha val="7316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/>
            </a:p>
          </p:txBody>
        </p:sp>
        <p:sp>
          <p:nvSpPr>
            <p:cNvPr id="167" name="Прямоугольник"/>
            <p:cNvSpPr/>
            <p:nvPr/>
          </p:nvSpPr>
          <p:spPr>
            <a:xfrm>
              <a:off x="0" y="0"/>
              <a:ext cx="15665249" cy="5597326"/>
            </a:xfrm>
            <a:prstGeom prst="rect">
              <a:avLst/>
            </a:prstGeom>
            <a:solidFill>
              <a:srgbClr val="E2A339">
                <a:alpha val="73166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dirty="0"/>
            </a:p>
          </p:txBody>
        </p:sp>
      </p:grpSp>
      <p:sp>
        <p:nvSpPr>
          <p:cNvPr id="169" name="Перспективы расширения применения металла  в строительстве. Проблемы, вопросы и пути решения"/>
          <p:cNvSpPr txBox="1"/>
          <p:nvPr/>
        </p:nvSpPr>
        <p:spPr>
          <a:xfrm>
            <a:off x="9011523" y="10270847"/>
            <a:ext cx="14177034" cy="250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39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Перспективы</a:t>
            </a:r>
            <a:r>
              <a:rPr dirty="0"/>
              <a:t> </a:t>
            </a:r>
            <a:r>
              <a:rPr dirty="0" err="1"/>
              <a:t>расширения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/>
              <a:t>металла</a:t>
            </a:r>
            <a:r>
              <a:rPr dirty="0"/>
              <a:t> </a:t>
            </a:r>
            <a:br>
              <a:rPr dirty="0"/>
            </a:br>
            <a:r>
              <a:rPr dirty="0"/>
              <a:t>в </a:t>
            </a:r>
            <a:r>
              <a:rPr dirty="0" err="1"/>
              <a:t>строительстве</a:t>
            </a:r>
            <a:r>
              <a:rPr dirty="0"/>
              <a:t>. </a:t>
            </a:r>
            <a:r>
              <a:rPr dirty="0" err="1"/>
              <a:t>Проблемы</a:t>
            </a:r>
            <a:r>
              <a:rPr dirty="0"/>
              <a:t>, </a:t>
            </a:r>
            <a:r>
              <a:rPr dirty="0" err="1"/>
              <a:t>вопросы</a:t>
            </a:r>
            <a:r>
              <a:rPr dirty="0"/>
              <a:t> и </a:t>
            </a:r>
            <a:r>
              <a:rPr dirty="0" err="1"/>
              <a:t>пути</a:t>
            </a:r>
            <a:r>
              <a:rPr dirty="0"/>
              <a:t> </a:t>
            </a:r>
            <a:r>
              <a:rPr dirty="0" err="1"/>
              <a:t>решения</a:t>
            </a:r>
            <a:br>
              <a:rPr dirty="0"/>
            </a:br>
            <a:endParaRPr dirty="0"/>
          </a:p>
        </p:txBody>
      </p:sp>
      <p:sp>
        <p:nvSpPr>
          <p:cNvPr id="171" name="Г.Н. Еремин…"/>
          <p:cNvSpPr txBox="1"/>
          <p:nvPr/>
        </p:nvSpPr>
        <p:spPr>
          <a:xfrm>
            <a:off x="9011523" y="12538228"/>
            <a:ext cx="5036612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4500" b="1" dirty="0"/>
              <a:t>Г.Н. Еремин</a:t>
            </a:r>
          </a:p>
        </p:txBody>
      </p:sp>
      <p:sp>
        <p:nvSpPr>
          <p:cNvPr id="172" name="Линия"/>
          <p:cNvSpPr/>
          <p:nvPr/>
        </p:nvSpPr>
        <p:spPr>
          <a:xfrm flipV="1">
            <a:off x="5092699" y="9245327"/>
            <a:ext cx="4467499" cy="446749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  <a:effectLst>
            <a:outerShdw blurRad="177800" dist="197248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67" y="946258"/>
            <a:ext cx="3310558" cy="883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99" y="967890"/>
            <a:ext cx="1365132" cy="862310"/>
          </a:xfrm>
          <a:prstGeom prst="rect">
            <a:avLst/>
          </a:prstGeom>
        </p:spPr>
      </p:pic>
      <p:sp>
        <p:nvSpPr>
          <p:cNvPr id="20" name="Г.Н. Еремин…"/>
          <p:cNvSpPr txBox="1"/>
          <p:nvPr/>
        </p:nvSpPr>
        <p:spPr>
          <a:xfrm>
            <a:off x="13981284" y="12324490"/>
            <a:ext cx="8729859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1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Председатель</a:t>
            </a:r>
            <a:r>
              <a:rPr dirty="0"/>
              <a:t> </a:t>
            </a:r>
            <a:r>
              <a:rPr dirty="0" err="1"/>
              <a:t>Комиссии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техническому</a:t>
            </a:r>
            <a:r>
              <a:rPr dirty="0"/>
              <a:t> </a:t>
            </a:r>
            <a:r>
              <a:rPr dirty="0" err="1"/>
              <a:t>регулированию</a:t>
            </a:r>
            <a:r>
              <a:rPr dirty="0"/>
              <a:t>, </a:t>
            </a:r>
            <a:r>
              <a:rPr dirty="0" err="1"/>
              <a:t>стандартизации</a:t>
            </a:r>
            <a:r>
              <a:rPr dirty="0"/>
              <a:t> и </a:t>
            </a:r>
            <a:r>
              <a:rPr dirty="0" err="1"/>
              <a:t>оценке</a:t>
            </a:r>
            <a:r>
              <a:rPr dirty="0"/>
              <a:t> </a:t>
            </a:r>
            <a:r>
              <a:rPr dirty="0" err="1"/>
              <a:t>соотвествия</a:t>
            </a:r>
            <a:r>
              <a:rPr dirty="0"/>
              <a:t> </a:t>
            </a:r>
            <a:r>
              <a:rPr dirty="0" err="1"/>
              <a:t>Ассоциации</a:t>
            </a:r>
            <a:r>
              <a:rPr dirty="0"/>
              <a:t> «</a:t>
            </a:r>
            <a:r>
              <a:rPr dirty="0" err="1"/>
              <a:t>Русская</a:t>
            </a:r>
            <a:r>
              <a:rPr dirty="0"/>
              <a:t> </a:t>
            </a:r>
            <a:r>
              <a:rPr dirty="0" err="1"/>
              <a:t>Сталь</a:t>
            </a:r>
            <a:r>
              <a:rPr dirty="0"/>
              <a:t>»</a:t>
            </a:r>
            <a:r>
              <a:rPr lang="ru-RU" dirty="0"/>
              <a:t>,</a:t>
            </a:r>
          </a:p>
          <a:p>
            <a:pPr algn="l" defTabSz="914400">
              <a:lnSpc>
                <a:spcPct val="100000"/>
              </a:lnSpc>
              <a:defRPr sz="1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Заместитель генерального директора по работе с предприятиями</a:t>
            </a:r>
          </a:p>
          <a:p>
            <a:pPr algn="l" defTabSz="914400">
              <a:lnSpc>
                <a:spcPct val="100000"/>
              </a:lnSpc>
              <a:defRPr sz="1800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ГНЦ ФГУП «</a:t>
            </a:r>
            <a:r>
              <a:rPr lang="ru-RU" dirty="0" err="1"/>
              <a:t>ЦНИИчермет</a:t>
            </a:r>
            <a:r>
              <a:rPr lang="ru-RU" dirty="0"/>
              <a:t> им. И.П. Бардина»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Обеспечение безопасности подтверждено нормативными документами и проведенными испытаниями"/>
          <p:cNvSpPr txBox="1"/>
          <p:nvPr/>
        </p:nvSpPr>
        <p:spPr>
          <a:xfrm>
            <a:off x="2053567" y="4239486"/>
            <a:ext cx="8569507" cy="523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t>Обеспечение безопасности</a:t>
            </a:r>
            <a:br/>
            <a:r>
              <a:rPr>
                <a:solidFill>
                  <a:schemeClr val="accent4"/>
                </a:solidFill>
              </a:rPr>
              <a:t>подтверждено нормативными документами и проведенными испытаниями</a:t>
            </a:r>
          </a:p>
        </p:txBody>
      </p:sp>
      <p:graphicFrame>
        <p:nvGraphicFramePr>
          <p:cNvPr id="325" name="Таблица"/>
          <p:cNvGraphicFramePr/>
          <p:nvPr>
            <p:extLst>
              <p:ext uri="{D42A27DB-BD31-4B8C-83A1-F6EECF244321}">
                <p14:modId xmlns:p14="http://schemas.microsoft.com/office/powerpoint/2010/main" val="100282433"/>
              </p:ext>
            </p:extLst>
          </p:nvPr>
        </p:nvGraphicFramePr>
        <p:xfrm>
          <a:off x="11038114" y="3392457"/>
          <a:ext cx="12080271" cy="925714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167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2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71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Промерзание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000"/>
                        </a:spcBef>
                        <a:tabLst>
                          <a:tab pos="1663700" algn="l"/>
                        </a:tabLst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СП 230.1325800.2015 Конструкции ограждающие зданий. 
ГОСТ Р 58774-2019 Стены наружные каркасно-обшивные самонесущие и ненесущие.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471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Огнестойкость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200"/>
                        <a:t>СТО АРСС 11251254.001-020-01 «Огнестойкость строительных конструкций из стальных холодногнутых оцинкованных профилей»</a:t>
                      </a:r>
                    </a:p>
                    <a:p>
                      <a:pPr algn="l" defTabSz="914400">
                        <a:defRPr sz="18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2200"/>
                        <a:t>Показатель огнестойкости REI до 150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545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Устойчивость</a:t>
                      </a:r>
                      <a:r>
                        <a:rPr sz="2200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 </a:t>
                      </a:r>
                      <a:r>
                        <a:rPr sz="2200" b="1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конструкции</a:t>
                      </a:r>
                      <a:endParaRPr sz="2200"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000"/>
                        </a:spcBef>
                        <a:defRPr sz="1800"/>
                      </a:pPr>
                      <a:r>
                        <a:rPr sz="2200">
                          <a:latin typeface="Arial"/>
                          <a:ea typeface="Arial"/>
                          <a:cs typeface="Arial"/>
                          <a:sym typeface="Arial"/>
                        </a:rPr>
                        <a:t>СП 70.13330 «Несущие и ограждающие конструкции»
СП 260.1325800.2016 Конструкции стальные тонкостенные из холодногнутых оцинкованных профилей и гофрированных листов. Правила проектирования
Методическое пособие по расчету ЛСТК к СП 260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1518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Коррозионная  стойкость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1000"/>
                        </a:spcBef>
                        <a:tabLst>
                          <a:tab pos="1663700" algn="l"/>
                        </a:tabLst>
                        <a:defRPr sz="1800"/>
                      </a:pP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ГОСТ 14918-2020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Сталь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тонколистовая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оцинкованная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непрерывных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линий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  
ГОСТ 34180-2017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Прокат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стальной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тонколистовой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холоднокатаный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холоднокатаный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горячеоцинкованный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полимерным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покрытием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с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непрерывных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линий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. 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12700">
                      <a:solidFill>
                        <a:schemeClr val="accent4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646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Звукоизоляция</a:t>
                      </a: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lnSpc>
                          <a:spcPct val="107000"/>
                        </a:lnSpc>
                        <a:defRPr sz="1800"/>
                      </a:pP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СП 51.13330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Защита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от</a:t>
                      </a:r>
                      <a:r>
                        <a:rPr sz="22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2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шума</a:t>
                      </a:r>
                      <a:endParaRPr sz="22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50800" marR="50800" marT="50800" marB="50800" anchor="ctr" horzOverflow="overflow">
                    <a:lnL w="0">
                      <a:miter lim="400000"/>
                    </a:lnL>
                    <a:lnR w="0">
                      <a:miter lim="400000"/>
                    </a:lnR>
                    <a:lnT w="12700">
                      <a:solidFill>
                        <a:schemeClr val="accent4"/>
                      </a:solidFill>
                      <a:miter lim="400000"/>
                    </a:lnT>
                    <a:lnB w="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6" name="Линия"/>
          <p:cNvSpPr/>
          <p:nvPr/>
        </p:nvSpPr>
        <p:spPr>
          <a:xfrm flipV="1">
            <a:off x="9871960" y="3650934"/>
            <a:ext cx="0" cy="874019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.jpeg" descr="image.jpeg"/>
          <p:cNvPicPr>
            <a:picLocks noChangeAspect="1"/>
          </p:cNvPicPr>
          <p:nvPr/>
        </p:nvPicPr>
        <p:blipFill>
          <a:blip r:embed="rId2"/>
          <a:srcRect b="15661"/>
          <a:stretch>
            <a:fillRect/>
          </a:stretch>
        </p:blipFill>
        <p:spPr>
          <a:xfrm>
            <a:off x="0" y="6875579"/>
            <a:ext cx="12864160" cy="6971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2" name="Сгруппировать"/>
          <p:cNvGrpSpPr/>
          <p:nvPr/>
        </p:nvGrpSpPr>
        <p:grpSpPr>
          <a:xfrm>
            <a:off x="-87751" y="-20638"/>
            <a:ext cx="24485601" cy="6952275"/>
            <a:chOff x="0" y="0"/>
            <a:chExt cx="24485600" cy="6952274"/>
          </a:xfrm>
        </p:grpSpPr>
        <p:pic>
          <p:nvPicPr>
            <p:cNvPr id="220" name="image.png" descr="image.png"/>
            <p:cNvPicPr>
              <a:picLocks noChangeAspect="1"/>
            </p:cNvPicPr>
            <p:nvPr/>
          </p:nvPicPr>
          <p:blipFill>
            <a:blip r:embed="rId3"/>
            <a:srcRect b="15551"/>
            <a:stretch>
              <a:fillRect/>
            </a:stretch>
          </p:blipFill>
          <p:spPr>
            <a:xfrm>
              <a:off x="0" y="0"/>
              <a:ext cx="12979514" cy="6933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.jpeg" descr="image.jpeg"/>
            <p:cNvPicPr>
              <a:picLocks noChangeAspect="1"/>
            </p:cNvPicPr>
            <p:nvPr/>
          </p:nvPicPr>
          <p:blipFill>
            <a:blip r:embed="rId4"/>
            <a:srcRect b="15207"/>
            <a:stretch>
              <a:fillRect/>
            </a:stretch>
          </p:blipFill>
          <p:spPr>
            <a:xfrm>
              <a:off x="12954416" y="13569"/>
              <a:ext cx="11531184" cy="6938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3" name="image.png" descr="image.png"/>
          <p:cNvPicPr>
            <a:picLocks noChangeAspect="1"/>
          </p:cNvPicPr>
          <p:nvPr/>
        </p:nvPicPr>
        <p:blipFill>
          <a:blip r:embed="rId5"/>
          <a:srcRect t="521" b="18166"/>
          <a:stretch>
            <a:fillRect/>
          </a:stretch>
        </p:blipFill>
        <p:spPr>
          <a:xfrm>
            <a:off x="12844462" y="6897644"/>
            <a:ext cx="11718987" cy="690038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Прямоугольник"/>
          <p:cNvSpPr/>
          <p:nvPr/>
        </p:nvSpPr>
        <p:spPr>
          <a:xfrm>
            <a:off x="-50800" y="-50800"/>
            <a:ext cx="24485600" cy="13817600"/>
          </a:xfrm>
          <a:prstGeom prst="rect">
            <a:avLst/>
          </a:prstGeom>
          <a:solidFill>
            <a:srgbClr val="000000">
              <a:alpha val="5026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225" name="ИНОСТРАННЫЙ  ОПЫТ…"/>
          <p:cNvSpPr txBox="1"/>
          <p:nvPr/>
        </p:nvSpPr>
        <p:spPr>
          <a:xfrm>
            <a:off x="2189713" y="5469535"/>
            <a:ext cx="8573759" cy="347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ИНОСТРАННЫЙ </a:t>
            </a:r>
            <a:br/>
            <a:r>
              <a:t>ОПЫТ</a:t>
            </a:r>
          </a:p>
          <a:p>
            <a:pPr algn="l" defTabSz="914400">
              <a:lnSpc>
                <a:spcPct val="70000"/>
              </a:lnSpc>
              <a:spcBef>
                <a:spcPts val="2800"/>
              </a:spcBef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0">
                <a:solidFill>
                  <a:schemeClr val="accent4"/>
                </a:solidFill>
              </a:rPr>
              <a:t>реализации объектов  </a:t>
            </a:r>
            <a:br>
              <a:rPr sz="3000" b="0">
                <a:solidFill>
                  <a:schemeClr val="accent4"/>
                </a:solidFill>
              </a:rPr>
            </a:br>
            <a:r>
              <a:rPr sz="3000" b="0">
                <a:solidFill>
                  <a:schemeClr val="accent4"/>
                </a:solidFill>
              </a:rPr>
              <a:t>по технологии ЛСТК</a:t>
            </a:r>
            <a:br/>
            <a:endParaRPr/>
          </a:p>
        </p:txBody>
      </p:sp>
      <p:sp>
        <p:nvSpPr>
          <p:cNvPr id="226" name="Израиль"/>
          <p:cNvSpPr txBox="1"/>
          <p:nvPr/>
        </p:nvSpPr>
        <p:spPr>
          <a:xfrm>
            <a:off x="1529312" y="1274554"/>
            <a:ext cx="87642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b="1" dirty="0" err="1"/>
              <a:t>Израиль</a:t>
            </a:r>
            <a:endParaRPr sz="4000" b="1" dirty="0"/>
          </a:p>
        </p:txBody>
      </p:sp>
      <p:sp>
        <p:nvSpPr>
          <p:cNvPr id="227" name="Швеция"/>
          <p:cNvSpPr txBox="1"/>
          <p:nvPr/>
        </p:nvSpPr>
        <p:spPr>
          <a:xfrm>
            <a:off x="1529312" y="11918918"/>
            <a:ext cx="87642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b="1"/>
              <a:t>Швеция</a:t>
            </a:r>
          </a:p>
        </p:txBody>
      </p:sp>
      <p:sp>
        <p:nvSpPr>
          <p:cNvPr id="228" name="Китай"/>
          <p:cNvSpPr txBox="1"/>
          <p:nvPr/>
        </p:nvSpPr>
        <p:spPr>
          <a:xfrm>
            <a:off x="14140412" y="1274554"/>
            <a:ext cx="87642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b="1"/>
              <a:t>Китай</a:t>
            </a:r>
          </a:p>
        </p:txBody>
      </p:sp>
      <p:sp>
        <p:nvSpPr>
          <p:cNvPr id="229" name="Канада"/>
          <p:cNvSpPr txBox="1"/>
          <p:nvPr/>
        </p:nvSpPr>
        <p:spPr>
          <a:xfrm>
            <a:off x="14140412" y="11918918"/>
            <a:ext cx="87642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4000" b="1"/>
              <a:t>Канада</a:t>
            </a:r>
          </a:p>
        </p:txBody>
      </p:sp>
      <p:grpSp>
        <p:nvGrpSpPr>
          <p:cNvPr id="232" name="Сгруппировать"/>
          <p:cNvGrpSpPr/>
          <p:nvPr/>
        </p:nvGrpSpPr>
        <p:grpSpPr>
          <a:xfrm>
            <a:off x="1193800" y="871625"/>
            <a:ext cx="1524001" cy="1524001"/>
            <a:chOff x="0" y="0"/>
            <a:chExt cx="1524000" cy="1524000"/>
          </a:xfrm>
        </p:grpSpPr>
        <p:sp>
          <p:nvSpPr>
            <p:cNvPr id="230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1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35" name="Сгруппировать"/>
          <p:cNvGrpSpPr/>
          <p:nvPr/>
        </p:nvGrpSpPr>
        <p:grpSpPr>
          <a:xfrm rot="10800000" flipH="1">
            <a:off x="1193800" y="11412625"/>
            <a:ext cx="1524001" cy="1524001"/>
            <a:chOff x="0" y="0"/>
            <a:chExt cx="1524000" cy="1524000"/>
          </a:xfrm>
        </p:grpSpPr>
        <p:sp>
          <p:nvSpPr>
            <p:cNvPr id="233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4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38" name="Сгруппировать"/>
          <p:cNvGrpSpPr/>
          <p:nvPr/>
        </p:nvGrpSpPr>
        <p:grpSpPr>
          <a:xfrm flipH="1">
            <a:off x="21691599" y="998625"/>
            <a:ext cx="1524001" cy="1524001"/>
            <a:chOff x="0" y="0"/>
            <a:chExt cx="1524000" cy="1524000"/>
          </a:xfrm>
        </p:grpSpPr>
        <p:sp>
          <p:nvSpPr>
            <p:cNvPr id="236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37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41" name="Сгруппировать"/>
          <p:cNvGrpSpPr/>
          <p:nvPr/>
        </p:nvGrpSpPr>
        <p:grpSpPr>
          <a:xfrm rot="10800000">
            <a:off x="21691599" y="11539625"/>
            <a:ext cx="1524001" cy="1524001"/>
            <a:chOff x="0" y="0"/>
            <a:chExt cx="1524000" cy="1524000"/>
          </a:xfrm>
        </p:grpSpPr>
        <p:sp>
          <p:nvSpPr>
            <p:cNvPr id="239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40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age.png" descr="image.png"/>
          <p:cNvPicPr>
            <a:picLocks noChangeAspect="1"/>
          </p:cNvPicPr>
          <p:nvPr/>
        </p:nvPicPr>
        <p:blipFill>
          <a:blip r:embed="rId2"/>
          <a:srcRect l="7496" r="7496"/>
          <a:stretch>
            <a:fillRect/>
          </a:stretch>
        </p:blipFill>
        <p:spPr>
          <a:xfrm>
            <a:off x="0" y="6875579"/>
            <a:ext cx="12864160" cy="6971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" name="Сгруппировать"/>
          <p:cNvGrpSpPr/>
          <p:nvPr/>
        </p:nvGrpSpPr>
        <p:grpSpPr>
          <a:xfrm>
            <a:off x="-87751" y="-20638"/>
            <a:ext cx="24485601" cy="6952275"/>
            <a:chOff x="0" y="0"/>
            <a:chExt cx="24485600" cy="6952274"/>
          </a:xfrm>
        </p:grpSpPr>
        <p:pic>
          <p:nvPicPr>
            <p:cNvPr id="244" name="image.jpeg" descr="image.jpeg"/>
            <p:cNvPicPr>
              <a:picLocks noChangeAspect="1"/>
            </p:cNvPicPr>
            <p:nvPr/>
          </p:nvPicPr>
          <p:blipFill>
            <a:blip r:embed="rId3"/>
            <a:srcRect t="14375" b="14375"/>
            <a:stretch>
              <a:fillRect/>
            </a:stretch>
          </p:blipFill>
          <p:spPr>
            <a:xfrm>
              <a:off x="-1" y="0"/>
              <a:ext cx="12979515" cy="6933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" name="image.png" descr="image.png"/>
            <p:cNvPicPr>
              <a:picLocks noChangeAspect="1"/>
            </p:cNvPicPr>
            <p:nvPr/>
          </p:nvPicPr>
          <p:blipFill>
            <a:blip r:embed="rId4"/>
            <a:srcRect t="2596" b="2596"/>
            <a:stretch>
              <a:fillRect/>
            </a:stretch>
          </p:blipFill>
          <p:spPr>
            <a:xfrm>
              <a:off x="12954416" y="13569"/>
              <a:ext cx="11531184" cy="6938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7" name="image.png" descr="image.png"/>
          <p:cNvPicPr>
            <a:picLocks noChangeAspect="1"/>
          </p:cNvPicPr>
          <p:nvPr/>
        </p:nvPicPr>
        <p:blipFill>
          <a:blip r:embed="rId5"/>
          <a:srcRect t="21508" b="39167"/>
          <a:stretch>
            <a:fillRect/>
          </a:stretch>
        </p:blipFill>
        <p:spPr>
          <a:xfrm>
            <a:off x="12844462" y="6897644"/>
            <a:ext cx="11718987" cy="690038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Прямоугольник"/>
          <p:cNvSpPr/>
          <p:nvPr/>
        </p:nvSpPr>
        <p:spPr>
          <a:xfrm>
            <a:off x="-50800" y="-50800"/>
            <a:ext cx="24485600" cy="13817600"/>
          </a:xfrm>
          <a:prstGeom prst="rect">
            <a:avLst/>
          </a:prstGeom>
          <a:solidFill>
            <a:srgbClr val="000000">
              <a:alpha val="3694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249" name="Российские  примеры…"/>
          <p:cNvSpPr txBox="1"/>
          <p:nvPr/>
        </p:nvSpPr>
        <p:spPr>
          <a:xfrm>
            <a:off x="2189713" y="5469535"/>
            <a:ext cx="8573759" cy="3474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Российские </a:t>
            </a:r>
            <a:br/>
            <a:r>
              <a:t>примеры</a:t>
            </a:r>
          </a:p>
          <a:p>
            <a:pPr algn="l" defTabSz="914400">
              <a:lnSpc>
                <a:spcPct val="70000"/>
              </a:lnSpc>
              <a:spcBef>
                <a:spcPts val="2800"/>
              </a:spcBef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0">
                <a:solidFill>
                  <a:schemeClr val="accent4"/>
                </a:solidFill>
              </a:rPr>
              <a:t>реализации объектов  </a:t>
            </a:r>
            <a:br>
              <a:rPr sz="3000" b="0">
                <a:solidFill>
                  <a:schemeClr val="accent4"/>
                </a:solidFill>
              </a:rPr>
            </a:br>
            <a:r>
              <a:rPr sz="3000" b="0">
                <a:solidFill>
                  <a:schemeClr val="accent4"/>
                </a:solidFill>
              </a:rPr>
              <a:t>по технологии ЛСТК</a:t>
            </a:r>
            <a:br/>
            <a:endParaRPr/>
          </a:p>
        </p:txBody>
      </p:sp>
      <p:sp>
        <p:nvSpPr>
          <p:cNvPr id="250" name="Детский сад г. Тула"/>
          <p:cNvSpPr txBox="1"/>
          <p:nvPr/>
        </p:nvSpPr>
        <p:spPr>
          <a:xfrm>
            <a:off x="1529312" y="1107221"/>
            <a:ext cx="876428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b="1" dirty="0" err="1"/>
              <a:t>Детский</a:t>
            </a:r>
            <a:r>
              <a:rPr sz="3500" b="1" dirty="0"/>
              <a:t> </a:t>
            </a:r>
            <a:r>
              <a:rPr sz="3500" b="1" dirty="0" err="1"/>
              <a:t>сад</a:t>
            </a:r>
            <a:br>
              <a:rPr sz="3500" b="1" dirty="0"/>
            </a:br>
            <a:r>
              <a:rPr sz="3500" b="1" dirty="0"/>
              <a:t>г. </a:t>
            </a:r>
            <a:r>
              <a:rPr sz="3500" b="1" dirty="0" err="1"/>
              <a:t>Тула</a:t>
            </a:r>
            <a:endParaRPr sz="3500" b="1" dirty="0"/>
          </a:p>
        </p:txBody>
      </p:sp>
      <p:sp>
        <p:nvSpPr>
          <p:cNvPr id="251" name="Клинический центр Башкортостан"/>
          <p:cNvSpPr txBox="1"/>
          <p:nvPr/>
        </p:nvSpPr>
        <p:spPr>
          <a:xfrm>
            <a:off x="1529312" y="11688085"/>
            <a:ext cx="876428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b="1"/>
              <a:t>Клинический центр</a:t>
            </a:r>
            <a:br>
              <a:rPr sz="3500" b="1"/>
            </a:br>
            <a:r>
              <a:rPr sz="3500" b="1"/>
              <a:t>Башкортостан</a:t>
            </a:r>
          </a:p>
        </p:txBody>
      </p:sp>
      <p:sp>
        <p:nvSpPr>
          <p:cNvPr id="252" name="Жилой дом Воронежская область"/>
          <p:cNvSpPr txBox="1"/>
          <p:nvPr/>
        </p:nvSpPr>
        <p:spPr>
          <a:xfrm>
            <a:off x="14140412" y="1107221"/>
            <a:ext cx="876428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b="1"/>
              <a:t>Жилой дом</a:t>
            </a:r>
            <a:br>
              <a:rPr sz="3500" b="1"/>
            </a:br>
            <a:r>
              <a:rPr sz="3500" b="1"/>
              <a:t>Воронежская область</a:t>
            </a:r>
          </a:p>
        </p:txBody>
      </p:sp>
      <p:sp>
        <p:nvSpPr>
          <p:cNvPr id="253" name="Жилой дом г. Обнинск"/>
          <p:cNvSpPr txBox="1"/>
          <p:nvPr/>
        </p:nvSpPr>
        <p:spPr>
          <a:xfrm>
            <a:off x="14140412" y="11688085"/>
            <a:ext cx="8764282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914400">
              <a:lnSpc>
                <a:spcPct val="100000"/>
              </a:lnSpc>
              <a:spcBef>
                <a:spcPts val="2500"/>
              </a:spcBef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500" b="1"/>
              <a:t>Жилой дом</a:t>
            </a:r>
            <a:br>
              <a:rPr sz="3500" b="1"/>
            </a:br>
            <a:r>
              <a:rPr sz="3500" b="1"/>
              <a:t>г. Обнинск</a:t>
            </a:r>
          </a:p>
        </p:txBody>
      </p:sp>
      <p:grpSp>
        <p:nvGrpSpPr>
          <p:cNvPr id="256" name="Сгруппировать"/>
          <p:cNvGrpSpPr/>
          <p:nvPr/>
        </p:nvGrpSpPr>
        <p:grpSpPr>
          <a:xfrm>
            <a:off x="1193800" y="871625"/>
            <a:ext cx="1524001" cy="1524001"/>
            <a:chOff x="0" y="0"/>
            <a:chExt cx="1524000" cy="1524000"/>
          </a:xfrm>
        </p:grpSpPr>
        <p:sp>
          <p:nvSpPr>
            <p:cNvPr id="254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5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59" name="Сгруппировать"/>
          <p:cNvGrpSpPr/>
          <p:nvPr/>
        </p:nvGrpSpPr>
        <p:grpSpPr>
          <a:xfrm rot="10800000" flipH="1">
            <a:off x="1193800" y="11412625"/>
            <a:ext cx="1524001" cy="1524001"/>
            <a:chOff x="0" y="0"/>
            <a:chExt cx="1524000" cy="1524000"/>
          </a:xfrm>
        </p:grpSpPr>
        <p:sp>
          <p:nvSpPr>
            <p:cNvPr id="257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58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2" name="Сгруппировать"/>
          <p:cNvGrpSpPr/>
          <p:nvPr/>
        </p:nvGrpSpPr>
        <p:grpSpPr>
          <a:xfrm flipH="1">
            <a:off x="21691599" y="998625"/>
            <a:ext cx="1524001" cy="1524001"/>
            <a:chOff x="0" y="0"/>
            <a:chExt cx="1524000" cy="1524000"/>
          </a:xfrm>
        </p:grpSpPr>
        <p:sp>
          <p:nvSpPr>
            <p:cNvPr id="260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1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265" name="Сгруппировать"/>
          <p:cNvGrpSpPr/>
          <p:nvPr/>
        </p:nvGrpSpPr>
        <p:grpSpPr>
          <a:xfrm rot="10800000">
            <a:off x="21691599" y="11539625"/>
            <a:ext cx="1524001" cy="1524001"/>
            <a:chOff x="0" y="0"/>
            <a:chExt cx="1524000" cy="1524000"/>
          </a:xfrm>
        </p:grpSpPr>
        <p:sp>
          <p:nvSpPr>
            <p:cNvPr id="263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264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оугольник"/>
          <p:cNvSpPr/>
          <p:nvPr/>
        </p:nvSpPr>
        <p:spPr>
          <a:xfrm>
            <a:off x="1294484" y="8257951"/>
            <a:ext cx="9576805" cy="2265727"/>
          </a:xfrm>
          <a:prstGeom prst="rect">
            <a:avLst/>
          </a:prstGeom>
          <a:solidFill>
            <a:srgbClr val="D5D5D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15" name="Ограничения применения ЛСТК в гражданском строительстве"/>
          <p:cNvSpPr txBox="1"/>
          <p:nvPr/>
        </p:nvSpPr>
        <p:spPr>
          <a:xfrm>
            <a:off x="2053567" y="2713772"/>
            <a:ext cx="8569507" cy="3027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t>Ограничения применения ЛСТК</a:t>
            </a:r>
            <a:br/>
            <a:r>
              <a:rPr>
                <a:solidFill>
                  <a:schemeClr val="accent4"/>
                </a:solidFill>
              </a:rPr>
              <a:t>в гражданском строительстве</a:t>
            </a:r>
          </a:p>
        </p:txBody>
      </p:sp>
      <p:sp>
        <p:nvSpPr>
          <p:cNvPr id="316" name="Конструктивное, инженерное и технологическое оснащение строящегося многоквартирного дама, введенного в эксплуатацию многоквартирного дома,  в котором приобретается готовое жилье."/>
          <p:cNvSpPr txBox="1"/>
          <p:nvPr/>
        </p:nvSpPr>
        <p:spPr>
          <a:xfrm>
            <a:off x="2053567" y="6316958"/>
            <a:ext cx="7872212" cy="15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Конструктивное, инженерное и технологическое оснащение строящегося многоквартирного дама, введенного в эксплуатацию многоквартирного дома, </a:t>
            </a:r>
            <a:br/>
            <a:r>
              <a:t>в котором приобретается готовое жилье.</a:t>
            </a:r>
          </a:p>
        </p:txBody>
      </p:sp>
      <p:sp>
        <p:nvSpPr>
          <p:cNvPr id="318" name="ПРИКАЗ  №65/пр  от 31.01.2019 г.…"/>
          <p:cNvSpPr txBox="1"/>
          <p:nvPr/>
        </p:nvSpPr>
        <p:spPr>
          <a:xfrm>
            <a:off x="13961422" y="6005927"/>
            <a:ext cx="8764281" cy="5219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defRPr sz="3000" b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ПРИКАЗ </a:t>
            </a:r>
            <a:br>
              <a:rPr dirty="0"/>
            </a:br>
            <a:r>
              <a:rPr dirty="0"/>
              <a:t>№65/</a:t>
            </a:r>
            <a:r>
              <a:rPr dirty="0" err="1"/>
              <a:t>пр</a:t>
            </a:r>
            <a:r>
              <a:rPr dirty="0"/>
              <a:t>  </a:t>
            </a:r>
            <a:r>
              <a:rPr dirty="0" err="1"/>
              <a:t>от</a:t>
            </a:r>
            <a:r>
              <a:rPr dirty="0"/>
              <a:t> 31.01.2019 г.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утверждении</a:t>
            </a:r>
            <a:r>
              <a:rPr dirty="0"/>
              <a:t> </a:t>
            </a:r>
            <a:r>
              <a:rPr dirty="0" err="1"/>
              <a:t>методических</a:t>
            </a:r>
            <a:r>
              <a:rPr dirty="0"/>
              <a:t> </a:t>
            </a:r>
            <a:r>
              <a:rPr dirty="0" err="1"/>
              <a:t>рекомендаций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разработке</a:t>
            </a:r>
            <a:r>
              <a:rPr dirty="0"/>
              <a:t> </a:t>
            </a:r>
            <a:r>
              <a:rPr dirty="0" err="1"/>
              <a:t>региональной</a:t>
            </a:r>
            <a:r>
              <a:rPr dirty="0"/>
              <a:t> </a:t>
            </a:r>
            <a:r>
              <a:rPr dirty="0" err="1"/>
              <a:t>адресной</a:t>
            </a:r>
            <a:r>
              <a:rPr dirty="0"/>
              <a:t> </a:t>
            </a:r>
            <a:r>
              <a:rPr dirty="0" err="1"/>
              <a:t>программы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переселению</a:t>
            </a:r>
            <a:r>
              <a:rPr dirty="0"/>
              <a:t> </a:t>
            </a:r>
            <a:r>
              <a:rPr dirty="0" err="1"/>
              <a:t>граждан</a:t>
            </a:r>
            <a:r>
              <a:rPr dirty="0"/>
              <a:t> </a:t>
            </a:r>
            <a:br>
              <a:rPr lang="ru-RU" dirty="0"/>
            </a:b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аварийного</a:t>
            </a:r>
            <a:r>
              <a:rPr dirty="0"/>
              <a:t> </a:t>
            </a:r>
            <a:r>
              <a:rPr dirty="0" err="1"/>
              <a:t>жилищного</a:t>
            </a:r>
            <a:r>
              <a:rPr dirty="0"/>
              <a:t> </a:t>
            </a:r>
            <a:r>
              <a:rPr dirty="0" err="1"/>
              <a:t>фонда</a:t>
            </a:r>
            <a:r>
              <a:rPr dirty="0"/>
              <a:t>, </a:t>
            </a:r>
            <a:r>
              <a:rPr dirty="0" err="1"/>
              <a:t>признанного</a:t>
            </a:r>
            <a:r>
              <a:rPr dirty="0"/>
              <a:t> </a:t>
            </a:r>
            <a:r>
              <a:rPr dirty="0" err="1"/>
              <a:t>таковым</a:t>
            </a:r>
            <a:r>
              <a:rPr dirty="0"/>
              <a:t> </a:t>
            </a:r>
            <a:r>
              <a:rPr dirty="0" err="1"/>
              <a:t>до</a:t>
            </a:r>
            <a:r>
              <a:rPr dirty="0"/>
              <a:t> 1 </a:t>
            </a:r>
            <a:r>
              <a:rPr dirty="0" err="1"/>
              <a:t>января</a:t>
            </a:r>
            <a:r>
              <a:rPr dirty="0"/>
              <a:t> 2017 </a:t>
            </a:r>
            <a:r>
              <a:rPr dirty="0" err="1"/>
              <a:t>года</a:t>
            </a:r>
            <a:r>
              <a:rPr dirty="0"/>
              <a:t> 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</a:t>
            </a:r>
            <a:r>
              <a:rPr dirty="0" err="1"/>
              <a:t>Приложение</a:t>
            </a:r>
            <a:r>
              <a:rPr dirty="0"/>
              <a:t> 2 п.2)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sp>
        <p:nvSpPr>
          <p:cNvPr id="319" name="Линия"/>
          <p:cNvSpPr/>
          <p:nvPr/>
        </p:nvSpPr>
        <p:spPr>
          <a:xfrm flipV="1">
            <a:off x="12192000" y="2703877"/>
            <a:ext cx="0" cy="874019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20" name="https://nnexp.ru/upload/iblock/71e/Minstroy.png" descr="https://nnexp.ru/upload/iblock/71e/Minstro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834" y="2517980"/>
            <a:ext cx="3027227" cy="3027228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Не рекомендуется строительство домов и приобретение жилья в домах, выполненных из легких стальных тонкостенных конструкций (ЛСТК), SIPпанелей, металлических сэндвич панелей."/>
          <p:cNvSpPr txBox="1"/>
          <p:nvPr/>
        </p:nvSpPr>
        <p:spPr>
          <a:xfrm>
            <a:off x="2053567" y="8551879"/>
            <a:ext cx="7872212" cy="1514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Не рекомендуется строительство домов</a:t>
            </a:r>
            <a:r>
              <a:t> и приобретение жилья в домах, </a:t>
            </a:r>
            <a:r>
              <a:rPr b="1"/>
              <a:t>выполненных из легких стальных тонкостенных конструкций (ЛСТК)</a:t>
            </a:r>
            <a:r>
              <a:t>, SIPпанелей, металлических сэндвич панелей.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Внести изменения  в приложение №2…"/>
          <p:cNvSpPr txBox="1"/>
          <p:nvPr/>
        </p:nvSpPr>
        <p:spPr>
          <a:xfrm>
            <a:off x="1988254" y="3818672"/>
            <a:ext cx="7906861" cy="6473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Внести</a:t>
            </a:r>
            <a:r>
              <a:rPr dirty="0"/>
              <a:t> </a:t>
            </a:r>
            <a:r>
              <a:rPr dirty="0" err="1"/>
              <a:t>изменения</a:t>
            </a:r>
            <a:r>
              <a:rPr dirty="0"/>
              <a:t> </a:t>
            </a:r>
            <a:br>
              <a:rPr dirty="0"/>
            </a:br>
            <a:r>
              <a:rPr dirty="0">
                <a:solidFill>
                  <a:schemeClr val="accent4"/>
                </a:solidFill>
              </a:rPr>
              <a:t>в </a:t>
            </a:r>
            <a:r>
              <a:rPr dirty="0" err="1">
                <a:solidFill>
                  <a:schemeClr val="accent4"/>
                </a:solidFill>
              </a:rPr>
              <a:t>приложение</a:t>
            </a:r>
            <a:r>
              <a:rPr dirty="0">
                <a:solidFill>
                  <a:schemeClr val="accent4"/>
                </a:solidFill>
              </a:rPr>
              <a:t> №2</a:t>
            </a:r>
          </a:p>
          <a:p>
            <a:pPr algn="l" defTabSz="914400">
              <a:lnSpc>
                <a:spcPct val="100000"/>
              </a:lnSpc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solidFill>
                <a:schemeClr val="accent4"/>
              </a:solidFill>
            </a:endParaRPr>
          </a:p>
          <a:p>
            <a:pPr algn="l" defTabSz="914400">
              <a:lnSpc>
                <a:spcPct val="110000"/>
              </a:lnSpc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dirty="0"/>
              <a:t>К </a:t>
            </a:r>
            <a:r>
              <a:rPr sz="3000" dirty="0" err="1"/>
              <a:t>методическим</a:t>
            </a:r>
            <a:r>
              <a:rPr sz="3000" dirty="0"/>
              <a:t> </a:t>
            </a:r>
            <a:r>
              <a:rPr sz="3000" dirty="0" err="1"/>
              <a:t>рекомендациям</a:t>
            </a:r>
            <a:r>
              <a:rPr sz="3000" dirty="0"/>
              <a:t> </a:t>
            </a:r>
            <a:r>
              <a:rPr sz="3000" dirty="0" err="1"/>
              <a:t>по</a:t>
            </a:r>
            <a:r>
              <a:rPr sz="3000" dirty="0"/>
              <a:t> </a:t>
            </a:r>
            <a:r>
              <a:rPr sz="3000" dirty="0" err="1"/>
              <a:t>разработке</a:t>
            </a:r>
            <a:r>
              <a:rPr sz="3000" dirty="0"/>
              <a:t> </a:t>
            </a:r>
            <a:r>
              <a:rPr sz="3000" dirty="0" err="1"/>
              <a:t>региональной</a:t>
            </a:r>
            <a:r>
              <a:rPr sz="3000" dirty="0"/>
              <a:t> </a:t>
            </a:r>
            <a:r>
              <a:rPr sz="3000" dirty="0" err="1"/>
              <a:t>адресной</a:t>
            </a:r>
            <a:r>
              <a:rPr sz="3000" dirty="0"/>
              <a:t> </a:t>
            </a:r>
            <a:r>
              <a:rPr sz="3000" dirty="0" err="1"/>
              <a:t>программы</a:t>
            </a:r>
            <a:r>
              <a:rPr sz="3000" dirty="0"/>
              <a:t> </a:t>
            </a:r>
            <a:r>
              <a:rPr sz="3000" dirty="0" err="1"/>
              <a:t>по</a:t>
            </a:r>
            <a:r>
              <a:rPr sz="3000" dirty="0"/>
              <a:t> </a:t>
            </a:r>
            <a:r>
              <a:rPr sz="3000" dirty="0" err="1"/>
              <a:t>переселению</a:t>
            </a:r>
            <a:r>
              <a:rPr sz="3000" dirty="0"/>
              <a:t> </a:t>
            </a:r>
            <a:r>
              <a:rPr sz="3000" dirty="0" err="1"/>
              <a:t>граждан</a:t>
            </a:r>
            <a:r>
              <a:rPr sz="3000" dirty="0"/>
              <a:t> </a:t>
            </a:r>
            <a:r>
              <a:rPr sz="3000" dirty="0" err="1"/>
              <a:t>из</a:t>
            </a:r>
            <a:r>
              <a:rPr sz="3000" dirty="0"/>
              <a:t> </a:t>
            </a:r>
            <a:r>
              <a:rPr sz="3000" dirty="0" err="1"/>
              <a:t>аварийного</a:t>
            </a:r>
            <a:r>
              <a:rPr sz="3000" dirty="0"/>
              <a:t> </a:t>
            </a:r>
            <a:r>
              <a:rPr sz="3000" dirty="0" err="1"/>
              <a:t>жилищного</a:t>
            </a:r>
            <a:r>
              <a:rPr sz="3000" dirty="0"/>
              <a:t> </a:t>
            </a:r>
            <a:r>
              <a:rPr sz="3000" dirty="0" err="1"/>
              <a:t>фонда</a:t>
            </a:r>
            <a:r>
              <a:rPr sz="3000" dirty="0"/>
              <a:t>, </a:t>
            </a:r>
            <a:r>
              <a:rPr sz="3000" dirty="0" err="1"/>
              <a:t>утвержденного</a:t>
            </a:r>
            <a:r>
              <a:rPr sz="3000" dirty="0"/>
              <a:t> </a:t>
            </a:r>
            <a:r>
              <a:rPr sz="3000" dirty="0" err="1"/>
              <a:t>приказом</a:t>
            </a:r>
            <a:r>
              <a:rPr sz="3000" dirty="0"/>
              <a:t> </a:t>
            </a:r>
            <a:r>
              <a:rPr sz="3000" dirty="0" err="1"/>
              <a:t>Минстрой</a:t>
            </a:r>
            <a:r>
              <a:rPr sz="3000" dirty="0"/>
              <a:t> </a:t>
            </a:r>
            <a:r>
              <a:rPr sz="3000" dirty="0" err="1"/>
              <a:t>России</a:t>
            </a:r>
            <a:r>
              <a:rPr sz="3000" dirty="0"/>
              <a:t> </a:t>
            </a:r>
            <a:r>
              <a:rPr sz="3000" dirty="0" err="1"/>
              <a:t>от</a:t>
            </a:r>
            <a:r>
              <a:rPr sz="3000" dirty="0"/>
              <a:t> 31.01.2019 г. №65/</a:t>
            </a:r>
            <a:r>
              <a:rPr sz="3000" dirty="0" err="1"/>
              <a:t>пр</a:t>
            </a:r>
            <a:r>
              <a:rPr sz="3000" dirty="0"/>
              <a:t>.</a:t>
            </a:r>
          </a:p>
        </p:txBody>
      </p:sp>
      <p:sp>
        <p:nvSpPr>
          <p:cNvPr id="330" name="П.2 «В строящихся домах рекомендовано  обеспечить наличие»:…"/>
          <p:cNvSpPr txBox="1"/>
          <p:nvPr/>
        </p:nvSpPr>
        <p:spPr>
          <a:xfrm>
            <a:off x="12358530" y="3818672"/>
            <a:ext cx="11154613" cy="8217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П.2 «В </a:t>
            </a:r>
            <a:r>
              <a:rPr dirty="0" err="1"/>
              <a:t>строящихся</a:t>
            </a:r>
            <a:r>
              <a:rPr dirty="0"/>
              <a:t> </a:t>
            </a:r>
            <a:r>
              <a:rPr dirty="0" err="1"/>
              <a:t>домах</a:t>
            </a:r>
            <a:r>
              <a:rPr dirty="0"/>
              <a:t> </a:t>
            </a:r>
            <a:r>
              <a:rPr dirty="0" err="1"/>
              <a:t>рекомендовано</a:t>
            </a:r>
            <a:r>
              <a:rPr dirty="0"/>
              <a:t> </a:t>
            </a:r>
            <a:br>
              <a:rPr dirty="0"/>
            </a:br>
            <a:r>
              <a:rPr dirty="0" err="1"/>
              <a:t>обеспечить</a:t>
            </a:r>
            <a:r>
              <a:rPr dirty="0"/>
              <a:t> </a:t>
            </a:r>
            <a:r>
              <a:rPr dirty="0" err="1"/>
              <a:t>наличие</a:t>
            </a:r>
            <a:r>
              <a:rPr dirty="0"/>
              <a:t>»: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несущие</a:t>
            </a:r>
            <a:r>
              <a:rPr dirty="0"/>
              <a:t> </a:t>
            </a:r>
            <a:r>
              <a:rPr dirty="0" err="1"/>
              <a:t>строительные</a:t>
            </a:r>
            <a:r>
              <a:rPr dirty="0"/>
              <a:t> </a:t>
            </a:r>
            <a:r>
              <a:rPr dirty="0" err="1"/>
              <a:t>конструкции</a:t>
            </a:r>
            <a:r>
              <a:rPr dirty="0"/>
              <a:t> </a:t>
            </a:r>
            <a:r>
              <a:rPr dirty="0" err="1"/>
              <a:t>рекомендуется</a:t>
            </a:r>
            <a:r>
              <a:rPr dirty="0"/>
              <a:t> </a:t>
            </a:r>
            <a:r>
              <a:rPr dirty="0" err="1"/>
              <a:t>выполнять</a:t>
            </a:r>
            <a:r>
              <a:rPr dirty="0"/>
              <a:t> </a:t>
            </a:r>
            <a:br>
              <a:rPr dirty="0"/>
            </a:b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следующих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:</a:t>
            </a:r>
          </a:p>
          <a:p>
            <a:pPr marL="658090" indent="-658090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AutoNum type="alphaUcPeriod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стены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каменных</a:t>
            </a:r>
            <a:r>
              <a:rPr dirty="0"/>
              <a:t> </a:t>
            </a:r>
            <a:r>
              <a:rPr dirty="0" err="1"/>
              <a:t>конструкций</a:t>
            </a:r>
            <a:r>
              <a:rPr dirty="0"/>
              <a:t> (</a:t>
            </a:r>
            <a:r>
              <a:rPr dirty="0" err="1"/>
              <a:t>кирпич</a:t>
            </a:r>
            <a:r>
              <a:rPr dirty="0"/>
              <a:t>, </a:t>
            </a:r>
            <a:r>
              <a:rPr dirty="0" err="1"/>
              <a:t>блоки</a:t>
            </a:r>
            <a:r>
              <a:rPr dirty="0"/>
              <a:t>), </a:t>
            </a:r>
            <a:r>
              <a:rPr dirty="0" err="1"/>
              <a:t>крупных</a:t>
            </a:r>
            <a:r>
              <a:rPr dirty="0"/>
              <a:t> </a:t>
            </a:r>
            <a:r>
              <a:rPr dirty="0" err="1"/>
              <a:t>железобетонных</a:t>
            </a:r>
            <a:r>
              <a:rPr dirty="0"/>
              <a:t> </a:t>
            </a:r>
            <a:r>
              <a:rPr dirty="0" err="1"/>
              <a:t>блоков</a:t>
            </a:r>
            <a:r>
              <a:rPr dirty="0"/>
              <a:t>, </a:t>
            </a:r>
            <a:r>
              <a:rPr dirty="0" err="1"/>
              <a:t>железобетонных</a:t>
            </a:r>
            <a:r>
              <a:rPr dirty="0"/>
              <a:t> </a:t>
            </a:r>
            <a:r>
              <a:rPr dirty="0" err="1"/>
              <a:t>панелей</a:t>
            </a:r>
            <a:r>
              <a:rPr dirty="0"/>
              <a:t>, </a:t>
            </a:r>
            <a:r>
              <a:rPr dirty="0" err="1"/>
              <a:t>монолитного</a:t>
            </a:r>
            <a:r>
              <a:rPr dirty="0"/>
              <a:t> </a:t>
            </a:r>
            <a:r>
              <a:rPr dirty="0" err="1"/>
              <a:t>железобетонного</a:t>
            </a:r>
            <a:r>
              <a:rPr dirty="0"/>
              <a:t> </a:t>
            </a:r>
            <a:r>
              <a:rPr dirty="0" err="1"/>
              <a:t>каркаса</a:t>
            </a:r>
            <a:r>
              <a:rPr dirty="0"/>
              <a:t> с </a:t>
            </a:r>
            <a:r>
              <a:rPr dirty="0" err="1"/>
              <a:t>заполнением</a:t>
            </a:r>
            <a:r>
              <a:rPr dirty="0"/>
              <a:t>. </a:t>
            </a:r>
            <a:r>
              <a:rPr b="1" dirty="0" err="1"/>
              <a:t>Каркасно-обшивные</a:t>
            </a:r>
            <a:r>
              <a:rPr b="1" dirty="0"/>
              <a:t> </a:t>
            </a:r>
            <a:r>
              <a:rPr b="1" dirty="0" err="1"/>
              <a:t>стены</a:t>
            </a:r>
            <a:r>
              <a:rPr b="1" dirty="0"/>
              <a:t> и </a:t>
            </a:r>
            <a:r>
              <a:rPr b="1" dirty="0" err="1"/>
              <a:t>ограждающие</a:t>
            </a:r>
            <a:r>
              <a:rPr b="1" dirty="0"/>
              <a:t> </a:t>
            </a:r>
            <a:r>
              <a:rPr b="1" dirty="0" err="1"/>
              <a:t>конструкции</a:t>
            </a:r>
            <a:r>
              <a:rPr b="1" dirty="0"/>
              <a:t> </a:t>
            </a:r>
            <a:r>
              <a:rPr b="1" dirty="0" err="1"/>
              <a:t>из</a:t>
            </a:r>
            <a:r>
              <a:rPr b="1" dirty="0"/>
              <a:t> ЛСТК, в </a:t>
            </a:r>
            <a:r>
              <a:rPr b="1" dirty="0" err="1"/>
              <a:t>том</a:t>
            </a:r>
            <a:r>
              <a:rPr b="1" dirty="0"/>
              <a:t> </a:t>
            </a:r>
            <a:r>
              <a:rPr b="1" dirty="0" err="1"/>
              <a:t>числе</a:t>
            </a:r>
            <a:r>
              <a:rPr b="1" dirty="0"/>
              <a:t> с </a:t>
            </a:r>
            <a:r>
              <a:rPr b="1" dirty="0" err="1"/>
              <a:t>заливкой</a:t>
            </a:r>
            <a:r>
              <a:rPr b="1" dirty="0"/>
              <a:t> </a:t>
            </a:r>
            <a:r>
              <a:rPr b="1" dirty="0" err="1"/>
              <a:t>пенобетоном</a:t>
            </a:r>
            <a:r>
              <a:rPr b="1" dirty="0"/>
              <a:t> (</a:t>
            </a: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соблюдении</a:t>
            </a:r>
            <a:r>
              <a:rPr b="1" dirty="0"/>
              <a:t> и </a:t>
            </a:r>
            <a:r>
              <a:rPr b="1" dirty="0" err="1"/>
              <a:t>аттестации</a:t>
            </a:r>
            <a:r>
              <a:rPr b="1" dirty="0"/>
              <a:t> </a:t>
            </a:r>
            <a:r>
              <a:rPr b="1" dirty="0" err="1"/>
              <a:t>технологии</a:t>
            </a:r>
            <a:r>
              <a:rPr b="1" dirty="0"/>
              <a:t>);</a:t>
            </a:r>
          </a:p>
          <a:p>
            <a:pPr marL="658090" indent="-658090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AutoNum type="alphaUcPeriod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Перекрытия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сборных</a:t>
            </a:r>
            <a:r>
              <a:rPr dirty="0"/>
              <a:t> и </a:t>
            </a:r>
            <a:r>
              <a:rPr dirty="0" err="1"/>
              <a:t>монолитных</a:t>
            </a:r>
            <a:r>
              <a:rPr dirty="0"/>
              <a:t> </a:t>
            </a:r>
            <a:r>
              <a:rPr dirty="0" err="1"/>
              <a:t>железобетонных</a:t>
            </a:r>
            <a:r>
              <a:rPr dirty="0"/>
              <a:t> </a:t>
            </a:r>
            <a:r>
              <a:rPr dirty="0" err="1"/>
              <a:t>конструкций</a:t>
            </a:r>
            <a:r>
              <a:rPr dirty="0"/>
              <a:t>. </a:t>
            </a:r>
            <a:r>
              <a:rPr b="1" dirty="0" err="1"/>
              <a:t>Каркасно-обшивные</a:t>
            </a:r>
            <a:r>
              <a:rPr b="1" dirty="0"/>
              <a:t> </a:t>
            </a:r>
            <a:r>
              <a:rPr b="1" dirty="0" err="1"/>
              <a:t>перекрытия</a:t>
            </a:r>
            <a:r>
              <a:rPr b="1" dirty="0"/>
              <a:t>, </a:t>
            </a:r>
            <a:r>
              <a:rPr b="1" dirty="0" err="1"/>
              <a:t>на</a:t>
            </a:r>
            <a:r>
              <a:rPr b="1" dirty="0"/>
              <a:t> </a:t>
            </a:r>
            <a:r>
              <a:rPr b="1" dirty="0" err="1"/>
              <a:t>основе</a:t>
            </a:r>
            <a:r>
              <a:rPr b="1" dirty="0"/>
              <a:t> </a:t>
            </a:r>
            <a:r>
              <a:rPr b="1" dirty="0" err="1"/>
              <a:t>стальных</a:t>
            </a:r>
            <a:r>
              <a:rPr b="1" dirty="0"/>
              <a:t> </a:t>
            </a:r>
            <a:r>
              <a:rPr b="1" dirty="0" err="1"/>
              <a:t>балок</a:t>
            </a:r>
            <a:r>
              <a:rPr b="1" dirty="0"/>
              <a:t> и </a:t>
            </a:r>
            <a:r>
              <a:rPr b="1" dirty="0" err="1"/>
              <a:t>холодногнутых</a:t>
            </a:r>
            <a:r>
              <a:rPr b="1" dirty="0"/>
              <a:t> </a:t>
            </a:r>
            <a:r>
              <a:rPr b="1" dirty="0" err="1"/>
              <a:t>профилей</a:t>
            </a:r>
            <a:r>
              <a:rPr b="1" dirty="0"/>
              <a:t>, в </a:t>
            </a:r>
            <a:r>
              <a:rPr b="1" dirty="0" err="1"/>
              <a:t>том</a:t>
            </a:r>
            <a:r>
              <a:rPr b="1" dirty="0"/>
              <a:t> </a:t>
            </a:r>
            <a:r>
              <a:rPr b="1" dirty="0" err="1"/>
              <a:t>числе</a:t>
            </a:r>
            <a:r>
              <a:rPr b="1" dirty="0"/>
              <a:t> с </a:t>
            </a:r>
            <a:r>
              <a:rPr b="1" dirty="0" err="1"/>
              <a:t>заливкой</a:t>
            </a:r>
            <a:r>
              <a:rPr b="1" dirty="0"/>
              <a:t> </a:t>
            </a:r>
            <a:r>
              <a:rPr b="1" dirty="0" err="1"/>
              <a:t>пенобетоном</a:t>
            </a:r>
            <a:r>
              <a:rPr b="1" dirty="0"/>
              <a:t> (</a:t>
            </a: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соблюдении</a:t>
            </a:r>
            <a:r>
              <a:rPr b="1" dirty="0"/>
              <a:t> и </a:t>
            </a:r>
            <a:r>
              <a:rPr b="1" dirty="0" err="1"/>
              <a:t>аттестации</a:t>
            </a:r>
            <a:r>
              <a:rPr b="1" dirty="0"/>
              <a:t> </a:t>
            </a:r>
            <a:r>
              <a:rPr b="1" dirty="0" err="1"/>
              <a:t>технологии</a:t>
            </a:r>
            <a:r>
              <a:rPr b="1" dirty="0"/>
              <a:t>);</a:t>
            </a:r>
          </a:p>
          <a:p>
            <a:pPr marL="658090" indent="-658090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AutoNum type="alphaUcPeriod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фундаменты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сборных</a:t>
            </a:r>
            <a:r>
              <a:rPr dirty="0"/>
              <a:t> </a:t>
            </a:r>
            <a:r>
              <a:rPr dirty="0" err="1"/>
              <a:t>монолитных</a:t>
            </a:r>
            <a:r>
              <a:rPr dirty="0"/>
              <a:t> </a:t>
            </a:r>
            <a:r>
              <a:rPr dirty="0" err="1"/>
              <a:t>железобетонных</a:t>
            </a:r>
            <a:r>
              <a:rPr dirty="0"/>
              <a:t> и </a:t>
            </a:r>
            <a:r>
              <a:rPr dirty="0" err="1"/>
              <a:t>каменных</a:t>
            </a:r>
            <a:r>
              <a:rPr dirty="0"/>
              <a:t> </a:t>
            </a:r>
            <a:r>
              <a:rPr dirty="0" err="1"/>
              <a:t>конструкций</a:t>
            </a:r>
            <a:r>
              <a:rPr dirty="0"/>
              <a:t>. </a:t>
            </a:r>
            <a:r>
              <a:rPr b="1" dirty="0" err="1"/>
              <a:t>При</a:t>
            </a:r>
            <a:r>
              <a:rPr b="1" dirty="0"/>
              <a:t> </a:t>
            </a:r>
            <a:r>
              <a:rPr b="1" dirty="0" err="1"/>
              <a:t>строительстве</a:t>
            </a:r>
            <a:r>
              <a:rPr b="1" dirty="0"/>
              <a:t> </a:t>
            </a:r>
            <a:r>
              <a:rPr b="1" dirty="0" err="1"/>
              <a:t>по</a:t>
            </a:r>
            <a:r>
              <a:rPr b="1" dirty="0"/>
              <a:t> </a:t>
            </a:r>
            <a:r>
              <a:rPr b="1" dirty="0" err="1"/>
              <a:t>технологии</a:t>
            </a:r>
            <a:r>
              <a:rPr b="1" dirty="0"/>
              <a:t> ЛСТК </a:t>
            </a:r>
            <a:r>
              <a:rPr b="1" dirty="0" err="1"/>
              <a:t>не</a:t>
            </a:r>
            <a:r>
              <a:rPr b="1" dirty="0"/>
              <a:t> </a:t>
            </a:r>
            <a:r>
              <a:rPr b="1" dirty="0" err="1"/>
              <a:t>рекомендуется</a:t>
            </a:r>
            <a:r>
              <a:rPr b="1" dirty="0"/>
              <a:t> </a:t>
            </a:r>
            <a:r>
              <a:rPr b="1" dirty="0" err="1"/>
              <a:t>применение</a:t>
            </a:r>
            <a:r>
              <a:rPr b="1" dirty="0"/>
              <a:t> </a:t>
            </a:r>
            <a:r>
              <a:rPr b="1" dirty="0" err="1"/>
              <a:t>ленточного</a:t>
            </a:r>
            <a:r>
              <a:rPr b="1" dirty="0"/>
              <a:t> </a:t>
            </a:r>
            <a:r>
              <a:rPr b="1" dirty="0" err="1"/>
              <a:t>фундамента</a:t>
            </a:r>
            <a:r>
              <a:rPr b="1" dirty="0"/>
              <a:t>. </a:t>
            </a:r>
            <a:r>
              <a:rPr b="1" dirty="0" err="1"/>
              <a:t>Рекомендуется</a:t>
            </a:r>
            <a:r>
              <a:rPr b="1" dirty="0"/>
              <a:t> </a:t>
            </a:r>
            <a:r>
              <a:rPr b="1" dirty="0" err="1"/>
              <a:t>устройство</a:t>
            </a:r>
            <a:r>
              <a:rPr b="1" dirty="0"/>
              <a:t> </a:t>
            </a:r>
            <a:r>
              <a:rPr b="1" dirty="0" err="1"/>
              <a:t>единой</a:t>
            </a:r>
            <a:r>
              <a:rPr b="1" dirty="0"/>
              <a:t> </a:t>
            </a:r>
            <a:r>
              <a:rPr b="1" dirty="0" err="1"/>
              <a:t>монолитной</a:t>
            </a:r>
            <a:r>
              <a:rPr b="1" dirty="0"/>
              <a:t> </a:t>
            </a:r>
            <a:r>
              <a:rPr b="1" dirty="0" err="1"/>
              <a:t>железобетонной</a:t>
            </a:r>
            <a:r>
              <a:rPr b="1" dirty="0"/>
              <a:t> </a:t>
            </a:r>
            <a:r>
              <a:rPr b="1" dirty="0" err="1"/>
              <a:t>плиты</a:t>
            </a:r>
            <a:r>
              <a:rPr b="1" dirty="0"/>
              <a:t> </a:t>
            </a:r>
            <a:r>
              <a:rPr b="1" dirty="0" err="1"/>
              <a:t>под</a:t>
            </a:r>
            <a:r>
              <a:rPr b="1" dirty="0"/>
              <a:t> </a:t>
            </a:r>
            <a:r>
              <a:rPr b="1" dirty="0" err="1"/>
              <a:t>всем</a:t>
            </a:r>
            <a:r>
              <a:rPr b="1" dirty="0"/>
              <a:t> </a:t>
            </a:r>
            <a:r>
              <a:rPr b="1" dirty="0" err="1"/>
              <a:t>каркасом</a:t>
            </a:r>
            <a:r>
              <a:rPr b="1" dirty="0"/>
              <a:t> </a:t>
            </a:r>
            <a:r>
              <a:rPr b="1" dirty="0" err="1"/>
              <a:t>здания</a:t>
            </a:r>
            <a:r>
              <a:rPr b="1" dirty="0"/>
              <a:t> </a:t>
            </a:r>
            <a:r>
              <a:rPr b="1" dirty="0" err="1"/>
              <a:t>или</a:t>
            </a:r>
            <a:r>
              <a:rPr b="1" dirty="0"/>
              <a:t> </a:t>
            </a:r>
            <a:r>
              <a:rPr b="1" dirty="0" err="1"/>
              <a:t>свайный</a:t>
            </a:r>
            <a:r>
              <a:rPr b="1" dirty="0"/>
              <a:t> </a:t>
            </a:r>
            <a:r>
              <a:rPr b="1" dirty="0" err="1"/>
              <a:t>фундамент</a:t>
            </a:r>
            <a:r>
              <a:rPr b="1" dirty="0"/>
              <a:t>.</a:t>
            </a:r>
          </a:p>
        </p:txBody>
      </p:sp>
      <p:sp>
        <p:nvSpPr>
          <p:cNvPr id="331" name="Линия"/>
          <p:cNvSpPr/>
          <p:nvPr/>
        </p:nvSpPr>
        <p:spPr>
          <a:xfrm flipV="1">
            <a:off x="11375572" y="2864860"/>
            <a:ext cx="0" cy="9423196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Поручение О создании нового НПа"/>
          <p:cNvSpPr txBox="1"/>
          <p:nvPr/>
        </p:nvSpPr>
        <p:spPr>
          <a:xfrm>
            <a:off x="2053567" y="3564762"/>
            <a:ext cx="9911040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Поручение</a:t>
            </a:r>
            <a:br>
              <a:rPr dirty="0"/>
            </a:br>
            <a:r>
              <a:rPr dirty="0">
                <a:solidFill>
                  <a:schemeClr val="accent4"/>
                </a:solidFill>
              </a:rPr>
              <a:t>О </a:t>
            </a:r>
            <a:r>
              <a:rPr dirty="0" err="1">
                <a:solidFill>
                  <a:schemeClr val="accent4"/>
                </a:solidFill>
              </a:rPr>
              <a:t>создании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нового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НПа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34" name="Создание стратегического запаса…"/>
          <p:cNvSpPr txBox="1"/>
          <p:nvPr/>
        </p:nvSpPr>
        <p:spPr>
          <a:xfrm>
            <a:off x="10219561" y="7473228"/>
            <a:ext cx="5403963" cy="3554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Создание</a:t>
            </a:r>
            <a:r>
              <a:rPr b="1" dirty="0"/>
              <a:t> </a:t>
            </a:r>
            <a:br>
              <a:rPr lang="ru-RU" b="1" dirty="0"/>
            </a:br>
            <a:r>
              <a:rPr b="1" dirty="0" err="1"/>
              <a:t>стратегического</a:t>
            </a:r>
            <a:r>
              <a:rPr b="1" dirty="0"/>
              <a:t> </a:t>
            </a:r>
            <a:br>
              <a:rPr lang="ru-RU" b="1" dirty="0"/>
            </a:br>
            <a:r>
              <a:rPr b="1" dirty="0" err="1"/>
              <a:t>запаса</a:t>
            </a:r>
            <a:r>
              <a:rPr b="1" dirty="0"/>
              <a:t> </a:t>
            </a:r>
            <a:r>
              <a:rPr lang="ru-RU" b="1" dirty="0"/>
              <a:t>В РАМКАХ РОСРЕЗЕРВА</a:t>
            </a:r>
            <a:endParaRPr b="1" dirty="0"/>
          </a:p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складов</a:t>
            </a:r>
            <a:r>
              <a:rPr dirty="0"/>
              <a:t> </a:t>
            </a:r>
            <a:r>
              <a:rPr dirty="0" err="1"/>
              <a:t>готовых</a:t>
            </a:r>
            <a:r>
              <a:rPr dirty="0"/>
              <a:t> </a:t>
            </a:r>
            <a:r>
              <a:rPr dirty="0" err="1"/>
              <a:t>типовых</a:t>
            </a:r>
            <a:r>
              <a:rPr dirty="0"/>
              <a:t> </a:t>
            </a:r>
            <a:r>
              <a:rPr dirty="0" err="1"/>
              <a:t>быстровозводимых</a:t>
            </a:r>
            <a:r>
              <a:rPr dirty="0"/>
              <a:t> </a:t>
            </a:r>
            <a:r>
              <a:rPr dirty="0" err="1"/>
              <a:t>зданий</a:t>
            </a:r>
            <a:r>
              <a:rPr dirty="0"/>
              <a:t> для </a:t>
            </a:r>
            <a:r>
              <a:rPr dirty="0" err="1"/>
              <a:t>регионов</a:t>
            </a:r>
            <a:r>
              <a:rPr lang="ru-RU" dirty="0"/>
              <a:t> с высокой степенью возникновения чрезвычайной ситуации (землетрясения, оползни, наводнения)</a:t>
            </a:r>
            <a:endParaRPr dirty="0"/>
          </a:p>
        </p:txBody>
      </p:sp>
      <p:sp>
        <p:nvSpPr>
          <p:cNvPr id="336" name="Создание реестра проектов повторного применения…"/>
          <p:cNvSpPr txBox="1"/>
          <p:nvPr/>
        </p:nvSpPr>
        <p:spPr>
          <a:xfrm>
            <a:off x="17910615" y="7833222"/>
            <a:ext cx="4736099" cy="235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cap="all" dirty="0" err="1"/>
              <a:t>Создание</a:t>
            </a:r>
            <a:r>
              <a:rPr b="1" cap="all" dirty="0"/>
              <a:t> </a:t>
            </a:r>
            <a:r>
              <a:rPr b="1" cap="all" dirty="0" err="1"/>
              <a:t>реестра</a:t>
            </a:r>
            <a:r>
              <a:rPr b="1" cap="all" dirty="0"/>
              <a:t> </a:t>
            </a:r>
            <a:r>
              <a:rPr b="1" cap="all" dirty="0" err="1"/>
              <a:t>проектов</a:t>
            </a:r>
            <a:r>
              <a:rPr b="1" cap="all" dirty="0"/>
              <a:t> </a:t>
            </a:r>
            <a:r>
              <a:rPr b="1" cap="all" dirty="0" err="1"/>
              <a:t>повторного</a:t>
            </a:r>
            <a:r>
              <a:rPr b="1" cap="all" dirty="0"/>
              <a:t> </a:t>
            </a:r>
            <a:r>
              <a:rPr b="1" cap="all" dirty="0" err="1"/>
              <a:t>применения</a:t>
            </a:r>
            <a:r>
              <a:rPr b="1" dirty="0"/>
              <a:t> </a:t>
            </a:r>
          </a:p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быстровозводимых</a:t>
            </a:r>
            <a:r>
              <a:rPr dirty="0"/>
              <a:t> </a:t>
            </a:r>
            <a:r>
              <a:rPr dirty="0" err="1"/>
              <a:t>зданий</a:t>
            </a:r>
            <a:r>
              <a:rPr dirty="0"/>
              <a:t> (</a:t>
            </a:r>
            <a:r>
              <a:rPr dirty="0" err="1"/>
              <a:t>госпитали</a:t>
            </a:r>
            <a:r>
              <a:rPr dirty="0"/>
              <a:t>, </a:t>
            </a:r>
            <a:r>
              <a:rPr dirty="0" err="1"/>
              <a:t>штабы</a:t>
            </a:r>
            <a:r>
              <a:rPr dirty="0"/>
              <a:t>, </a:t>
            </a:r>
            <a:r>
              <a:rPr dirty="0" err="1"/>
              <a:t>дома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пострадавших</a:t>
            </a:r>
            <a:r>
              <a:rPr dirty="0"/>
              <a:t>).</a:t>
            </a:r>
          </a:p>
        </p:txBody>
      </p:sp>
      <p:sp>
        <p:nvSpPr>
          <p:cNvPr id="337" name="Разработка программы строительства быстровозводимых зданий  и сооружений…"/>
          <p:cNvSpPr txBox="1"/>
          <p:nvPr/>
        </p:nvSpPr>
        <p:spPr>
          <a:xfrm>
            <a:off x="2162703" y="7963725"/>
            <a:ext cx="5590920" cy="2446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 err="1"/>
              <a:t>Разработка</a:t>
            </a:r>
            <a:r>
              <a:rPr b="1" dirty="0"/>
              <a:t> </a:t>
            </a:r>
            <a:r>
              <a:rPr b="1" dirty="0" err="1"/>
              <a:t>программы</a:t>
            </a:r>
            <a:r>
              <a:rPr b="1" dirty="0"/>
              <a:t> </a:t>
            </a:r>
            <a:r>
              <a:rPr b="1" dirty="0" err="1"/>
              <a:t>строительства</a:t>
            </a:r>
            <a:r>
              <a:rPr b="1" dirty="0"/>
              <a:t> </a:t>
            </a:r>
            <a:r>
              <a:rPr b="1" dirty="0" err="1"/>
              <a:t>быстровозводимых</a:t>
            </a:r>
            <a:r>
              <a:rPr b="1" dirty="0"/>
              <a:t> </a:t>
            </a:r>
            <a:r>
              <a:rPr b="1" dirty="0" err="1"/>
              <a:t>зданий</a:t>
            </a:r>
            <a:r>
              <a:rPr b="1" dirty="0"/>
              <a:t> </a:t>
            </a:r>
          </a:p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в </a:t>
            </a:r>
            <a:r>
              <a:rPr dirty="0" err="1"/>
              <a:t>том</a:t>
            </a:r>
            <a:r>
              <a:rPr dirty="0"/>
              <a:t> </a:t>
            </a:r>
            <a:r>
              <a:rPr dirty="0" err="1"/>
              <a:t>числе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стального</a:t>
            </a:r>
            <a:r>
              <a:rPr dirty="0"/>
              <a:t> </a:t>
            </a:r>
            <a:r>
              <a:rPr dirty="0" err="1"/>
              <a:t>каркаса</a:t>
            </a:r>
            <a:r>
              <a:rPr dirty="0"/>
              <a:t> и ЛСТК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чрезвычайных</a:t>
            </a:r>
            <a:r>
              <a:rPr dirty="0"/>
              <a:t> </a:t>
            </a:r>
            <a:br>
              <a:rPr lang="ru-RU" dirty="0"/>
            </a:br>
            <a:r>
              <a:rPr dirty="0"/>
              <a:t>и </a:t>
            </a:r>
            <a:r>
              <a:rPr dirty="0" err="1"/>
              <a:t>кризисных</a:t>
            </a:r>
            <a:r>
              <a:rPr dirty="0"/>
              <a:t> </a:t>
            </a:r>
            <a:r>
              <a:rPr dirty="0" err="1"/>
              <a:t>ситуаций</a:t>
            </a:r>
            <a:r>
              <a:rPr dirty="0"/>
              <a:t>.</a:t>
            </a:r>
          </a:p>
        </p:txBody>
      </p:sp>
      <p:sp>
        <p:nvSpPr>
          <p:cNvPr id="338" name="1"/>
          <p:cNvSpPr txBox="1"/>
          <p:nvPr/>
        </p:nvSpPr>
        <p:spPr>
          <a:xfrm>
            <a:off x="2053567" y="6783346"/>
            <a:ext cx="1798950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defRPr sz="5000" b="1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339" name="2"/>
          <p:cNvSpPr txBox="1"/>
          <p:nvPr/>
        </p:nvSpPr>
        <p:spPr>
          <a:xfrm>
            <a:off x="10165657" y="6783346"/>
            <a:ext cx="1798950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defRPr sz="5000" b="1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340" name="3"/>
          <p:cNvSpPr txBox="1"/>
          <p:nvPr/>
        </p:nvSpPr>
        <p:spPr>
          <a:xfrm>
            <a:off x="17954246" y="6783346"/>
            <a:ext cx="1798950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defRPr sz="5000" b="1" cap="all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341" name="Линия"/>
          <p:cNvSpPr/>
          <p:nvPr/>
        </p:nvSpPr>
        <p:spPr>
          <a:xfrm flipV="1">
            <a:off x="8940799" y="6328635"/>
            <a:ext cx="1" cy="463792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 dirty="0"/>
          </a:p>
        </p:txBody>
      </p:sp>
      <p:sp>
        <p:nvSpPr>
          <p:cNvPr id="342" name="Линия"/>
          <p:cNvSpPr/>
          <p:nvPr/>
        </p:nvSpPr>
        <p:spPr>
          <a:xfrm flipV="1">
            <a:off x="16767069" y="6328635"/>
            <a:ext cx="1" cy="463792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photo-1600683584903-e7d754c53de4.jpeg" descr="photo-1600683584903-e7d754c53de4.jpeg"/>
          <p:cNvPicPr>
            <a:picLocks noChangeAspect="1"/>
          </p:cNvPicPr>
          <p:nvPr/>
        </p:nvPicPr>
        <p:blipFill>
          <a:blip r:embed="rId2"/>
          <a:srcRect l="12656" b="26479"/>
          <a:stretch>
            <a:fillRect/>
          </a:stretch>
        </p:blipFill>
        <p:spPr>
          <a:xfrm flipH="1">
            <a:off x="-102390" y="-69534"/>
            <a:ext cx="24483660" cy="13739274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СПАСИБО!"/>
          <p:cNvSpPr txBox="1"/>
          <p:nvPr/>
        </p:nvSpPr>
        <p:spPr>
          <a:xfrm>
            <a:off x="2140653" y="4850851"/>
            <a:ext cx="945263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6000" dirty="0"/>
              <a:t>СПАСИБО</a:t>
            </a:r>
            <a:r>
              <a:rPr lang="ru-RU" sz="6000" dirty="0"/>
              <a:t> </a:t>
            </a:r>
          </a:p>
          <a:p>
            <a:r>
              <a:rPr lang="ru-RU" sz="6000" dirty="0"/>
              <a:t>за внимание</a:t>
            </a:r>
            <a:r>
              <a:rPr sz="6000" dirty="0"/>
              <a:t>!</a:t>
            </a:r>
          </a:p>
        </p:txBody>
      </p:sp>
      <p:sp>
        <p:nvSpPr>
          <p:cNvPr id="8" name="Треугольник"/>
          <p:cNvSpPr/>
          <p:nvPr/>
        </p:nvSpPr>
        <p:spPr>
          <a:xfrm rot="10800000" flipH="1">
            <a:off x="11588261" y="-67559"/>
            <a:ext cx="4202723" cy="2572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9" name="Прямоугольник"/>
          <p:cNvSpPr/>
          <p:nvPr/>
        </p:nvSpPr>
        <p:spPr>
          <a:xfrm>
            <a:off x="-121137" y="-84762"/>
            <a:ext cx="11709399" cy="258959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pic>
        <p:nvPicPr>
          <p:cNvPr id="10" name="7a276a61-60ba-45e0-aae9-9633faa6da1d.JPG" descr="7a276a61-60ba-45e0-aae9-9633faa6da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3" y="135229"/>
            <a:ext cx="3363236" cy="193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29" y="911089"/>
            <a:ext cx="3310558" cy="8839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861" y="932721"/>
            <a:ext cx="1365132" cy="8623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Отзывы  владельцев жилья  построенного по технологии ЛСТК"/>
          <p:cNvSpPr txBox="1"/>
          <p:nvPr/>
        </p:nvSpPr>
        <p:spPr>
          <a:xfrm>
            <a:off x="2053567" y="2760517"/>
            <a:ext cx="5767704" cy="450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t>Отзывы </a:t>
            </a:r>
            <a:br/>
            <a:r>
              <a:t>владельцев жилья </a:t>
            </a:r>
            <a:br/>
            <a:r>
              <a:rPr>
                <a:solidFill>
                  <a:schemeClr val="accent4"/>
                </a:solidFill>
              </a:rPr>
              <a:t>построенного по технологии ЛСТК</a:t>
            </a:r>
          </a:p>
        </p:txBody>
      </p:sp>
      <p:pic>
        <p:nvPicPr>
          <p:cNvPr id="349" name="image.jpeg" descr="image.jpeg"/>
          <p:cNvPicPr>
            <a:picLocks noChangeAspect="1"/>
          </p:cNvPicPr>
          <p:nvPr/>
        </p:nvPicPr>
        <p:blipFill>
          <a:blip r:embed="rId2"/>
          <a:srcRect l="10567" t="25568" r="20498" b="25564"/>
          <a:stretch>
            <a:fillRect/>
          </a:stretch>
        </p:blipFill>
        <p:spPr>
          <a:xfrm>
            <a:off x="11490836" y="4506326"/>
            <a:ext cx="2214131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image.png" descr="image.png"/>
          <p:cNvPicPr>
            <a:picLocks noChangeAspect="1"/>
          </p:cNvPicPr>
          <p:nvPr/>
        </p:nvPicPr>
        <p:blipFill>
          <a:blip r:embed="rId3"/>
          <a:srcRect l="29720" t="25052" r="17144" b="33018"/>
          <a:stretch>
            <a:fillRect/>
          </a:stretch>
        </p:blipFill>
        <p:spPr>
          <a:xfrm>
            <a:off x="16171427" y="4506326"/>
            <a:ext cx="2214132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1" name="image.png" descr="image.png"/>
          <p:cNvPicPr>
            <a:picLocks noChangeAspect="1"/>
          </p:cNvPicPr>
          <p:nvPr/>
        </p:nvPicPr>
        <p:blipFill>
          <a:blip r:embed="rId4"/>
          <a:srcRect l="23895" t="15039" r="15998" b="42166"/>
          <a:stretch>
            <a:fillRect/>
          </a:stretch>
        </p:blipFill>
        <p:spPr>
          <a:xfrm>
            <a:off x="21019779" y="4506326"/>
            <a:ext cx="2214132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2" name="image.jpeg" descr="image.jpeg"/>
          <p:cNvPicPr>
            <a:picLocks noChangeAspect="1"/>
          </p:cNvPicPr>
          <p:nvPr/>
        </p:nvPicPr>
        <p:blipFill>
          <a:blip r:embed="rId5"/>
          <a:srcRect l="10158" t="5463" r="10151" b="54518"/>
          <a:stretch>
            <a:fillRect/>
          </a:stretch>
        </p:blipFill>
        <p:spPr>
          <a:xfrm>
            <a:off x="11490836" y="10047185"/>
            <a:ext cx="2214131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3" name="image.jpeg" descr="image.jpeg"/>
          <p:cNvPicPr>
            <a:picLocks noChangeAspect="1"/>
          </p:cNvPicPr>
          <p:nvPr/>
        </p:nvPicPr>
        <p:blipFill>
          <a:blip r:embed="rId6"/>
          <a:srcRect l="22306" t="1079" r="22301" b="57093"/>
          <a:stretch>
            <a:fillRect/>
          </a:stretch>
        </p:blipFill>
        <p:spPr>
          <a:xfrm>
            <a:off x="16255307" y="10047185"/>
            <a:ext cx="2214132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4" name="image.png" descr="image.png"/>
          <p:cNvPicPr>
            <a:picLocks noChangeAspect="1"/>
          </p:cNvPicPr>
          <p:nvPr/>
        </p:nvPicPr>
        <p:blipFill>
          <a:blip r:embed="rId7"/>
          <a:srcRect l="23897" t="4603" r="12769" b="51233"/>
          <a:stretch>
            <a:fillRect/>
          </a:stretch>
        </p:blipFill>
        <p:spPr>
          <a:xfrm>
            <a:off x="21019779" y="10047185"/>
            <a:ext cx="2214132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5" name="Прямоугольный комментарий"/>
          <p:cNvSpPr/>
          <p:nvPr/>
        </p:nvSpPr>
        <p:spPr>
          <a:xfrm>
            <a:off x="10565901" y="1667712"/>
            <a:ext cx="4064001" cy="27709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6"/>
                  <a:pt x="0" y="795"/>
                </a:cubicBezTo>
                <a:lnTo>
                  <a:pt x="0" y="17519"/>
                </a:lnTo>
                <a:cubicBezTo>
                  <a:pt x="0" y="17959"/>
                  <a:pt x="242" y="18315"/>
                  <a:pt x="542" y="18315"/>
                </a:cubicBezTo>
                <a:lnTo>
                  <a:pt x="9733" y="18315"/>
                </a:lnTo>
                <a:lnTo>
                  <a:pt x="10817" y="21600"/>
                </a:lnTo>
                <a:lnTo>
                  <a:pt x="11901" y="18315"/>
                </a:lnTo>
                <a:lnTo>
                  <a:pt x="21058" y="18315"/>
                </a:lnTo>
                <a:cubicBezTo>
                  <a:pt x="21358" y="18315"/>
                  <a:pt x="21600" y="17959"/>
                  <a:pt x="21600" y="17519"/>
                </a:cubicBezTo>
                <a:lnTo>
                  <a:pt x="21600" y="795"/>
                </a:lnTo>
                <a:cubicBezTo>
                  <a:pt x="21600" y="356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56" name="Семья Ролдугиных:  «Все, как в обычном кирпичном или другом доме»"/>
          <p:cNvSpPr txBox="1"/>
          <p:nvPr/>
        </p:nvSpPr>
        <p:spPr>
          <a:xfrm>
            <a:off x="10879482" y="1827416"/>
            <a:ext cx="3582661" cy="131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Семья Ролдугиных: </a:t>
            </a:r>
            <a:br/>
            <a:r>
              <a:t>«Все, как в обычном кирпичном или другом доме»</a:t>
            </a:r>
          </a:p>
        </p:txBody>
      </p:sp>
      <p:sp>
        <p:nvSpPr>
          <p:cNvPr id="357" name="Прямоугольный комментарий"/>
          <p:cNvSpPr/>
          <p:nvPr/>
        </p:nvSpPr>
        <p:spPr>
          <a:xfrm>
            <a:off x="15246494" y="1667712"/>
            <a:ext cx="4064001" cy="277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5"/>
                  <a:pt x="0" y="793"/>
                </a:cubicBezTo>
                <a:lnTo>
                  <a:pt x="0" y="17469"/>
                </a:lnTo>
                <a:cubicBezTo>
                  <a:pt x="0" y="17908"/>
                  <a:pt x="242" y="18262"/>
                  <a:pt x="542" y="18262"/>
                </a:cubicBezTo>
                <a:lnTo>
                  <a:pt x="9802" y="18262"/>
                </a:lnTo>
                <a:lnTo>
                  <a:pt x="10886" y="21600"/>
                </a:lnTo>
                <a:lnTo>
                  <a:pt x="11971" y="18262"/>
                </a:lnTo>
                <a:lnTo>
                  <a:pt x="21058" y="18262"/>
                </a:lnTo>
                <a:cubicBezTo>
                  <a:pt x="21358" y="18262"/>
                  <a:pt x="21600" y="17908"/>
                  <a:pt x="21600" y="17469"/>
                </a:cubicBezTo>
                <a:lnTo>
                  <a:pt x="21600" y="793"/>
                </a:lnTo>
                <a:cubicBezTo>
                  <a:pt x="21600" y="355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58" name="Шоршина В.А.:  «Если не знать, что дом построен на металло-каркасе, догадаться об этом по поведению его конструкций невозможно»"/>
          <p:cNvSpPr txBox="1"/>
          <p:nvPr/>
        </p:nvSpPr>
        <p:spPr>
          <a:xfrm>
            <a:off x="15345250" y="1827416"/>
            <a:ext cx="3582661" cy="192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Шоршина В.А.: </a:t>
            </a:r>
            <a:br/>
            <a:r>
              <a:t>«Если не знать, что дом построен на металло-каркасе, догадаться об этом по поведению его конструкций невозможно»</a:t>
            </a:r>
          </a:p>
        </p:txBody>
      </p:sp>
      <p:sp>
        <p:nvSpPr>
          <p:cNvPr id="359" name="Прямоугольный комментарий"/>
          <p:cNvSpPr/>
          <p:nvPr/>
        </p:nvSpPr>
        <p:spPr>
          <a:xfrm>
            <a:off x="20094844" y="1667712"/>
            <a:ext cx="4064001" cy="274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8"/>
                  <a:pt x="0" y="801"/>
                </a:cubicBezTo>
                <a:lnTo>
                  <a:pt x="0" y="17656"/>
                </a:lnTo>
                <a:cubicBezTo>
                  <a:pt x="0" y="18099"/>
                  <a:pt x="242" y="18457"/>
                  <a:pt x="542" y="18457"/>
                </a:cubicBezTo>
                <a:lnTo>
                  <a:pt x="9908" y="18457"/>
                </a:lnTo>
                <a:lnTo>
                  <a:pt x="10992" y="21600"/>
                </a:lnTo>
                <a:lnTo>
                  <a:pt x="12076" y="18457"/>
                </a:lnTo>
                <a:lnTo>
                  <a:pt x="21058" y="18457"/>
                </a:lnTo>
                <a:cubicBezTo>
                  <a:pt x="21358" y="18457"/>
                  <a:pt x="21600" y="18099"/>
                  <a:pt x="21600" y="17656"/>
                </a:cubicBezTo>
                <a:lnTo>
                  <a:pt x="21600" y="801"/>
                </a:lnTo>
                <a:cubicBezTo>
                  <a:pt x="21600" y="358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60" name="Горбатова Т.Л.:  «Цена квартиры, да еще  и с отделкой отличного качества, очень даже порадовала»"/>
          <p:cNvSpPr txBox="1"/>
          <p:nvPr/>
        </p:nvSpPr>
        <p:spPr>
          <a:xfrm>
            <a:off x="20289831" y="1827416"/>
            <a:ext cx="3582660" cy="161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Горбатова Т.Л.: </a:t>
            </a:r>
            <a:br/>
            <a:r>
              <a:t>«Цена квартиры, да еще </a:t>
            </a:r>
            <a:br/>
            <a:r>
              <a:t>и с отделкой отличного качества, очень даже порадовала»</a:t>
            </a:r>
          </a:p>
        </p:txBody>
      </p:sp>
      <p:sp>
        <p:nvSpPr>
          <p:cNvPr id="361" name="Прямоугольный комментарий"/>
          <p:cNvSpPr/>
          <p:nvPr/>
        </p:nvSpPr>
        <p:spPr>
          <a:xfrm>
            <a:off x="10565901" y="7175741"/>
            <a:ext cx="4064001" cy="2756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7"/>
                  <a:pt x="0" y="799"/>
                </a:cubicBezTo>
                <a:lnTo>
                  <a:pt x="0" y="17610"/>
                </a:lnTo>
                <a:cubicBezTo>
                  <a:pt x="0" y="18052"/>
                  <a:pt x="242" y="18409"/>
                  <a:pt x="542" y="18409"/>
                </a:cubicBezTo>
                <a:lnTo>
                  <a:pt x="9988" y="18409"/>
                </a:lnTo>
                <a:lnTo>
                  <a:pt x="11072" y="21600"/>
                </a:lnTo>
                <a:lnTo>
                  <a:pt x="12156" y="18409"/>
                </a:lnTo>
                <a:lnTo>
                  <a:pt x="21058" y="18409"/>
                </a:lnTo>
                <a:cubicBezTo>
                  <a:pt x="21358" y="18409"/>
                  <a:pt x="21600" y="18052"/>
                  <a:pt x="21600" y="17610"/>
                </a:cubicBezTo>
                <a:lnTo>
                  <a:pt x="21600" y="799"/>
                </a:lnTo>
                <a:cubicBezTo>
                  <a:pt x="21600" y="357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62" name="Борисова В.Б.:  «По уровню шума квартира не хуже, чем в панельном доме. Квартира очень теплая, зимой я пользова-лась только одной батареей (их в квартире 2)»"/>
          <p:cNvSpPr txBox="1"/>
          <p:nvPr/>
        </p:nvSpPr>
        <p:spPr>
          <a:xfrm>
            <a:off x="10806572" y="7310045"/>
            <a:ext cx="3582660" cy="222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Борисова В.Б.: </a:t>
            </a:r>
            <a:br/>
            <a:r>
              <a:t>«По уровню шума квартира не хуже, чем в панельном доме. Квартира очень теплая, зимой я пользова-лась только одной батареей (их в квартире 2)»</a:t>
            </a:r>
          </a:p>
        </p:txBody>
      </p:sp>
      <p:sp>
        <p:nvSpPr>
          <p:cNvPr id="363" name="Прямоугольный комментарий"/>
          <p:cNvSpPr/>
          <p:nvPr/>
        </p:nvSpPr>
        <p:spPr>
          <a:xfrm>
            <a:off x="15246494" y="7175741"/>
            <a:ext cx="4064001" cy="2778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5"/>
                  <a:pt x="0" y="793"/>
                </a:cubicBezTo>
                <a:lnTo>
                  <a:pt x="0" y="17469"/>
                </a:lnTo>
                <a:cubicBezTo>
                  <a:pt x="0" y="17908"/>
                  <a:pt x="242" y="18262"/>
                  <a:pt x="542" y="18262"/>
                </a:cubicBezTo>
                <a:lnTo>
                  <a:pt x="10338" y="18262"/>
                </a:lnTo>
                <a:lnTo>
                  <a:pt x="11422" y="21600"/>
                </a:lnTo>
                <a:lnTo>
                  <a:pt x="12509" y="18262"/>
                </a:lnTo>
                <a:lnTo>
                  <a:pt x="21058" y="18262"/>
                </a:lnTo>
                <a:cubicBezTo>
                  <a:pt x="21358" y="18262"/>
                  <a:pt x="21600" y="17908"/>
                  <a:pt x="21600" y="17469"/>
                </a:cubicBezTo>
                <a:lnTo>
                  <a:pt x="21600" y="793"/>
                </a:lnTo>
                <a:cubicBezTo>
                  <a:pt x="21600" y="355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64" name="Семья Дежиных.:  «Теперь мы на опыте убедились в преимуществах современных материалов»"/>
          <p:cNvSpPr txBox="1"/>
          <p:nvPr/>
        </p:nvSpPr>
        <p:spPr>
          <a:xfrm>
            <a:off x="15436522" y="7310045"/>
            <a:ext cx="3582661" cy="161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Семья Дежиных.: </a:t>
            </a:r>
            <a:br/>
            <a:r>
              <a:t>«Теперь мы на опыте убедились в преимуществах современных материалов»</a:t>
            </a:r>
          </a:p>
        </p:txBody>
      </p:sp>
      <p:sp>
        <p:nvSpPr>
          <p:cNvPr id="365" name="Прямоугольный комментарий"/>
          <p:cNvSpPr/>
          <p:nvPr/>
        </p:nvSpPr>
        <p:spPr>
          <a:xfrm>
            <a:off x="20094844" y="7175741"/>
            <a:ext cx="4064001" cy="2749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2" y="0"/>
                </a:moveTo>
                <a:cubicBezTo>
                  <a:pt x="242" y="0"/>
                  <a:pt x="0" y="358"/>
                  <a:pt x="0" y="801"/>
                </a:cubicBezTo>
                <a:lnTo>
                  <a:pt x="0" y="17656"/>
                </a:lnTo>
                <a:cubicBezTo>
                  <a:pt x="0" y="18099"/>
                  <a:pt x="242" y="18457"/>
                  <a:pt x="542" y="18457"/>
                </a:cubicBezTo>
                <a:lnTo>
                  <a:pt x="9908" y="18457"/>
                </a:lnTo>
                <a:lnTo>
                  <a:pt x="10992" y="21600"/>
                </a:lnTo>
                <a:lnTo>
                  <a:pt x="12076" y="18457"/>
                </a:lnTo>
                <a:lnTo>
                  <a:pt x="21058" y="18457"/>
                </a:lnTo>
                <a:cubicBezTo>
                  <a:pt x="21358" y="18457"/>
                  <a:pt x="21600" y="18099"/>
                  <a:pt x="21600" y="17656"/>
                </a:cubicBezTo>
                <a:lnTo>
                  <a:pt x="21600" y="801"/>
                </a:lnTo>
                <a:cubicBezTo>
                  <a:pt x="21600" y="358"/>
                  <a:pt x="21358" y="0"/>
                  <a:pt x="21058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E8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66" name="Каминская И.В.:  «Никаких вибраций не ощущается. Стены ровные, углы прямые, что упрощает установку мебели.»"/>
          <p:cNvSpPr txBox="1"/>
          <p:nvPr/>
        </p:nvSpPr>
        <p:spPr>
          <a:xfrm>
            <a:off x="20381103" y="7310045"/>
            <a:ext cx="3582660" cy="1616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Каминская И.В.:</a:t>
            </a:r>
            <a:r>
              <a:t> </a:t>
            </a:r>
            <a:br/>
            <a:r>
              <a:t>«Никаких вибраций не ощущается. Стены ровные, углы прямые, что упрощает установку мебели.»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hoto-1507679799987-c73779587ccf.jpeg" descr="photo-1507679799987-c73779587ccf.jpeg"/>
          <p:cNvPicPr>
            <a:picLocks noChangeAspect="1"/>
          </p:cNvPicPr>
          <p:nvPr/>
        </p:nvPicPr>
        <p:blipFill>
          <a:blip r:embed="rId2"/>
          <a:srcRect t="457" b="15422"/>
          <a:stretch>
            <a:fillRect/>
          </a:stretch>
        </p:blipFill>
        <p:spPr>
          <a:xfrm>
            <a:off x="-33735" y="0"/>
            <a:ext cx="244514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Прямоугольник"/>
          <p:cNvSpPr/>
          <p:nvPr/>
        </p:nvSpPr>
        <p:spPr>
          <a:xfrm>
            <a:off x="-50800" y="-50800"/>
            <a:ext cx="24485600" cy="13817600"/>
          </a:xfrm>
          <a:prstGeom prst="rect">
            <a:avLst/>
          </a:prstGeom>
          <a:solidFill>
            <a:srgbClr val="000000">
              <a:alpha val="6104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82" name="Послание Президента РФ В.В. Путина…"/>
          <p:cNvSpPr txBox="1"/>
          <p:nvPr/>
        </p:nvSpPr>
        <p:spPr>
          <a:xfrm>
            <a:off x="2434567" y="4194248"/>
            <a:ext cx="8573760" cy="4703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Послание</a:t>
            </a:r>
            <a:r>
              <a:rPr dirty="0"/>
              <a:t> </a:t>
            </a:r>
            <a:endParaRPr lang="ru-RU" dirty="0"/>
          </a:p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Президента</a:t>
            </a:r>
            <a:r>
              <a:rPr dirty="0"/>
              <a:t> РФ </a:t>
            </a:r>
            <a:endParaRPr lang="ru-RU" dirty="0"/>
          </a:p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В.В. </a:t>
            </a:r>
            <a:r>
              <a:rPr dirty="0" err="1"/>
              <a:t>Путина</a:t>
            </a:r>
            <a:endParaRPr dirty="0"/>
          </a:p>
          <a:p>
            <a:pPr algn="l" defTabSz="914400">
              <a:lnSpc>
                <a:spcPct val="100000"/>
              </a:lnSpc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algn="l" defTabSz="914400"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dirty="0" err="1">
                <a:solidFill>
                  <a:schemeClr val="accent4"/>
                </a:solidFill>
              </a:rPr>
              <a:t>Федеральному</a:t>
            </a:r>
            <a:r>
              <a:rPr sz="3000" dirty="0">
                <a:solidFill>
                  <a:schemeClr val="accent4"/>
                </a:solidFill>
              </a:rPr>
              <a:t> </a:t>
            </a:r>
            <a:r>
              <a:rPr sz="3000" dirty="0" err="1">
                <a:solidFill>
                  <a:schemeClr val="accent4"/>
                </a:solidFill>
              </a:rPr>
              <a:t>собранию</a:t>
            </a:r>
            <a:r>
              <a:rPr sz="3000" dirty="0">
                <a:solidFill>
                  <a:schemeClr val="accent4"/>
                </a:solidFill>
              </a:rPr>
              <a:t> </a:t>
            </a:r>
            <a:br>
              <a:rPr sz="3000" dirty="0">
                <a:solidFill>
                  <a:schemeClr val="accent4"/>
                </a:solidFill>
              </a:rPr>
            </a:br>
            <a:r>
              <a:rPr sz="3000" dirty="0">
                <a:solidFill>
                  <a:schemeClr val="accent4"/>
                </a:solidFill>
              </a:rPr>
              <a:t>15.01.2020</a:t>
            </a:r>
            <a:br>
              <a:rPr dirty="0"/>
            </a:br>
            <a:endParaRPr dirty="0"/>
          </a:p>
        </p:txBody>
      </p:sp>
      <p:sp>
        <p:nvSpPr>
          <p:cNvPr id="183" name="Обеспечить все регионы детскими садами, школами, поликлиниками и фельдшерскими пунктами.…"/>
          <p:cNvSpPr txBox="1"/>
          <p:nvPr/>
        </p:nvSpPr>
        <p:spPr>
          <a:xfrm>
            <a:off x="13889967" y="4846668"/>
            <a:ext cx="8764282" cy="342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72340" indent="-372340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Обеспечить все регионы детскими садами, школами, поликлиниками и фельдшерскими пунктами. </a:t>
            </a:r>
          </a:p>
          <a:p>
            <a:pPr marL="372340" indent="-372340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Char char="•"/>
              <a:defRPr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Обеспечить к 2024 строительство жилья с показателями 120 млн кв.м в год,  в том числе 12 млн кв.м по программе переселения из ветхого  и аварийного жилья</a:t>
            </a:r>
          </a:p>
        </p:txBody>
      </p:sp>
      <p:sp>
        <p:nvSpPr>
          <p:cNvPr id="184" name="Линия"/>
          <p:cNvSpPr/>
          <p:nvPr/>
        </p:nvSpPr>
        <p:spPr>
          <a:xfrm flipV="1">
            <a:off x="12192000" y="3762146"/>
            <a:ext cx="0" cy="6191708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Действующая нормативная база обеспечивающая безопасность конструкций из ЛСТК"/>
          <p:cNvSpPr txBox="1"/>
          <p:nvPr/>
        </p:nvSpPr>
        <p:spPr>
          <a:xfrm>
            <a:off x="2053567" y="2733861"/>
            <a:ext cx="8569507" cy="3949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Действующая</a:t>
            </a:r>
            <a:r>
              <a:rPr dirty="0"/>
              <a:t> </a:t>
            </a:r>
            <a:r>
              <a:rPr dirty="0" err="1"/>
              <a:t>нормативная</a:t>
            </a:r>
            <a:r>
              <a:rPr dirty="0"/>
              <a:t> </a:t>
            </a:r>
            <a:r>
              <a:rPr dirty="0" err="1"/>
              <a:t>база</a:t>
            </a:r>
            <a:r>
              <a:rPr lang="ru-RU" dirty="0"/>
              <a:t>,</a:t>
            </a:r>
            <a:br>
              <a:rPr dirty="0"/>
            </a:br>
            <a:r>
              <a:rPr dirty="0" err="1">
                <a:solidFill>
                  <a:schemeClr val="accent4"/>
                </a:solidFill>
              </a:rPr>
              <a:t>обеспечивающая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безопасность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конструкций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из</a:t>
            </a:r>
            <a:r>
              <a:rPr dirty="0">
                <a:solidFill>
                  <a:schemeClr val="accent4"/>
                </a:solidFill>
              </a:rPr>
              <a:t> ЛСТК</a:t>
            </a:r>
          </a:p>
        </p:txBody>
      </p:sp>
      <p:sp>
        <p:nvSpPr>
          <p:cNvPr id="274" name="384-ФЗ  «О безопасности  зданий и сооружений»"/>
          <p:cNvSpPr/>
          <p:nvPr/>
        </p:nvSpPr>
        <p:spPr>
          <a:xfrm>
            <a:off x="2184400" y="7616148"/>
            <a:ext cx="7611097" cy="2605189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384-ФЗ </a:t>
            </a:r>
            <a:br/>
            <a:r>
              <a:t>«О безопасности </a:t>
            </a:r>
            <a:br/>
            <a:r>
              <a:t>зданий и сооружений»</a:t>
            </a:r>
          </a:p>
        </p:txBody>
      </p:sp>
      <p:sp>
        <p:nvSpPr>
          <p:cNvPr id="275" name="Приказ 687  «Об утверждении перечня документов  в области стандартизации,  в результате применения которых на добровольной основе обеспечивается соблюдение требований  №384-ФЗ»"/>
          <p:cNvSpPr/>
          <p:nvPr/>
        </p:nvSpPr>
        <p:spPr>
          <a:xfrm>
            <a:off x="10483825" y="1318147"/>
            <a:ext cx="2951303" cy="11673492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Приказ 687 </a:t>
            </a:r>
            <a:br/>
            <a:r>
              <a:t>«Об утверждении перечня документов </a:t>
            </a:r>
            <a:br/>
            <a:r>
              <a:t>в области стандартизации, </a:t>
            </a:r>
            <a:br/>
            <a:r>
              <a:t>в результате применения которых на добровольной основе обеспечивается соблюдение требований  №384-ФЗ»</a:t>
            </a:r>
          </a:p>
        </p:txBody>
      </p:sp>
      <p:sp>
        <p:nvSpPr>
          <p:cNvPr id="276" name="СП 260 1325800  Конструкци стальные тонкостенные из холодногнутых оцинкованных профилей и гофрированных листов. Правила проектирования"/>
          <p:cNvSpPr/>
          <p:nvPr/>
        </p:nvSpPr>
        <p:spPr>
          <a:xfrm>
            <a:off x="14283951" y="1317429"/>
            <a:ext cx="5014766" cy="3143226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СП 260 1325800 </a:t>
            </a:r>
            <a:br/>
            <a:r>
              <a:t>Конструкци стальные тонкостенные из холодногнутых оцинкованных профилей и гофрированных листов. Правила проектирования</a:t>
            </a:r>
          </a:p>
        </p:txBody>
      </p:sp>
      <p:sp>
        <p:nvSpPr>
          <p:cNvPr id="277" name="СП 230.1325800  Конструкции ограждающих зданий. Характеристики теплотехнических неоднородностей"/>
          <p:cNvSpPr/>
          <p:nvPr/>
        </p:nvSpPr>
        <p:spPr>
          <a:xfrm>
            <a:off x="14283951" y="4715618"/>
            <a:ext cx="5014766" cy="2706185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СП 230.1325800 </a:t>
            </a:r>
            <a:br/>
            <a:r>
              <a:t>Конструкции ограждающих зданий. Характеристики теплотехнических неоднородностей</a:t>
            </a:r>
          </a:p>
        </p:txBody>
      </p:sp>
      <p:sp>
        <p:nvSpPr>
          <p:cNvPr id="278" name="СП 70.13330  Несущие и ограждающие конструкции"/>
          <p:cNvSpPr/>
          <p:nvPr/>
        </p:nvSpPr>
        <p:spPr>
          <a:xfrm>
            <a:off x="14283951" y="7684947"/>
            <a:ext cx="5014766" cy="2442191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СП 70.13330 </a:t>
            </a:r>
            <a:br/>
            <a:r>
              <a:t>Несущие и ограждающие конструкции</a:t>
            </a:r>
          </a:p>
        </p:txBody>
      </p:sp>
      <p:sp>
        <p:nvSpPr>
          <p:cNvPr id="279" name="СП 470 1325800.2019  Конструкции стальные. Правила производства работ"/>
          <p:cNvSpPr/>
          <p:nvPr/>
        </p:nvSpPr>
        <p:spPr>
          <a:xfrm>
            <a:off x="14283951" y="10390282"/>
            <a:ext cx="5014766" cy="2605189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rPr b="1"/>
              <a:t>СП 470 1325800.2019 </a:t>
            </a:r>
            <a:br/>
            <a:r>
              <a:t>Конструкции стальные. Правила производства работ</a:t>
            </a:r>
          </a:p>
        </p:txBody>
      </p:sp>
      <p:sp>
        <p:nvSpPr>
          <p:cNvPr id="280" name="ГОСТ 14918…"/>
          <p:cNvSpPr/>
          <p:nvPr/>
        </p:nvSpPr>
        <p:spPr>
          <a:xfrm>
            <a:off x="20147539" y="1260774"/>
            <a:ext cx="3556001" cy="1257348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14918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Прокат оцинкованный</a:t>
            </a:r>
          </a:p>
        </p:txBody>
      </p:sp>
      <p:sp>
        <p:nvSpPr>
          <p:cNvPr id="281" name="ГОСТ 34180-2017…"/>
          <p:cNvSpPr/>
          <p:nvPr/>
        </p:nvSpPr>
        <p:spPr>
          <a:xfrm>
            <a:off x="20147539" y="2632374"/>
            <a:ext cx="3556001" cy="1734611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34180-2017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Прокат стальной с полимерным покрытием</a:t>
            </a:r>
          </a:p>
        </p:txBody>
      </p:sp>
      <p:sp>
        <p:nvSpPr>
          <p:cNvPr id="282" name="ГОСТ 58774-2019…"/>
          <p:cNvSpPr/>
          <p:nvPr/>
        </p:nvSpPr>
        <p:spPr>
          <a:xfrm>
            <a:off x="20147539" y="4481238"/>
            <a:ext cx="3556001" cy="1914259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58774-2019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Стены наружные каркасно-обшивные самонесущий и ненесущие</a:t>
            </a:r>
          </a:p>
        </p:txBody>
      </p:sp>
      <p:sp>
        <p:nvSpPr>
          <p:cNvPr id="283" name="ГОСТ 23118-2019…"/>
          <p:cNvSpPr/>
          <p:nvPr/>
        </p:nvSpPr>
        <p:spPr>
          <a:xfrm>
            <a:off x="20147539" y="6509750"/>
            <a:ext cx="3556001" cy="1914260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23118-2019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Конструкции стальные строительные. Общие Технические условия</a:t>
            </a:r>
          </a:p>
        </p:txBody>
      </p:sp>
      <p:sp>
        <p:nvSpPr>
          <p:cNvPr id="284" name="ГОСТ 58384-2019…"/>
          <p:cNvSpPr/>
          <p:nvPr/>
        </p:nvSpPr>
        <p:spPr>
          <a:xfrm>
            <a:off x="20147539" y="8538262"/>
            <a:ext cx="3556001" cy="2152938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58384-2019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Профили стальные гнутые из холоднокатаной стали для строительства. Сортамент</a:t>
            </a:r>
          </a:p>
        </p:txBody>
      </p:sp>
      <p:sp>
        <p:nvSpPr>
          <p:cNvPr id="285" name="ГОСТ 58385-2019…"/>
          <p:cNvSpPr/>
          <p:nvPr/>
        </p:nvSpPr>
        <p:spPr>
          <a:xfrm>
            <a:off x="20147539" y="10805452"/>
            <a:ext cx="3556001" cy="2152938"/>
          </a:xfrm>
          <a:prstGeom prst="rect">
            <a:avLst/>
          </a:prstGeom>
          <a:solidFill>
            <a:srgbClr val="C6C5C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2000" b="1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ГОСТ 58385-2019</a:t>
            </a:r>
          </a:p>
          <a:p>
            <a:pPr defTabSz="1130300">
              <a:lnSpc>
                <a:spcPct val="100000"/>
              </a:lnSpc>
              <a:defRPr sz="2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Профили стальные гнутые из холоднокатаной стали для строительства. Технические условия</a:t>
            </a:r>
          </a:p>
        </p:txBody>
      </p:sp>
      <p:sp>
        <p:nvSpPr>
          <p:cNvPr id="286" name="Линия"/>
          <p:cNvSpPr/>
          <p:nvPr/>
        </p:nvSpPr>
        <p:spPr>
          <a:xfrm>
            <a:off x="9702800" y="8886148"/>
            <a:ext cx="771635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7" name="Линия"/>
          <p:cNvSpPr/>
          <p:nvPr/>
        </p:nvSpPr>
        <p:spPr>
          <a:xfrm>
            <a:off x="13436600" y="2889041"/>
            <a:ext cx="771635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8" name="Линия"/>
          <p:cNvSpPr/>
          <p:nvPr/>
        </p:nvSpPr>
        <p:spPr>
          <a:xfrm>
            <a:off x="13436600" y="6068710"/>
            <a:ext cx="771635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89" name="Линия"/>
          <p:cNvSpPr/>
          <p:nvPr/>
        </p:nvSpPr>
        <p:spPr>
          <a:xfrm>
            <a:off x="13436600" y="8918742"/>
            <a:ext cx="771635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0" name="Линия"/>
          <p:cNvSpPr/>
          <p:nvPr/>
        </p:nvSpPr>
        <p:spPr>
          <a:xfrm>
            <a:off x="13436600" y="11692876"/>
            <a:ext cx="771635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91" name="Прямоугольник"/>
          <p:cNvSpPr/>
          <p:nvPr/>
        </p:nvSpPr>
        <p:spPr>
          <a:xfrm>
            <a:off x="19710400" y="998625"/>
            <a:ext cx="4430279" cy="12312535"/>
          </a:xfrm>
          <a:prstGeom prst="rect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292" name="Линия"/>
          <p:cNvSpPr/>
          <p:nvPr/>
        </p:nvSpPr>
        <p:spPr>
          <a:xfrm>
            <a:off x="19227800" y="2889041"/>
            <a:ext cx="453530" cy="1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0E46C2-D663-45A6-9B0C-C8CE3BA53B78}"/>
              </a:ext>
            </a:extLst>
          </p:cNvPr>
          <p:cNvSpPr txBox="1"/>
          <p:nvPr/>
        </p:nvSpPr>
        <p:spPr>
          <a:xfrm>
            <a:off x="22677120" y="13207916"/>
            <a:ext cx="1188720" cy="4349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nela Text Regular"/>
                <a:ea typeface="Canela Text Regular"/>
                <a:cs typeface="Canela Text Regular"/>
                <a:sym typeface="Canela Text Regular"/>
              </a:rPr>
              <a:t>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Отмена СТУ  и признание СП 260 в доказтельной  базе к 384-ФЗ"/>
          <p:cNvSpPr txBox="1"/>
          <p:nvPr/>
        </p:nvSpPr>
        <p:spPr>
          <a:xfrm>
            <a:off x="2053567" y="2616682"/>
            <a:ext cx="8569507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признание</a:t>
            </a:r>
            <a:r>
              <a:rPr dirty="0"/>
              <a:t> СП 260</a:t>
            </a:r>
            <a:br>
              <a:rPr dirty="0"/>
            </a:br>
            <a:r>
              <a:rPr dirty="0" err="1">
                <a:solidFill>
                  <a:schemeClr val="accent4"/>
                </a:solidFill>
              </a:rPr>
              <a:t>в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доказ</a:t>
            </a:r>
            <a:r>
              <a:rPr lang="ru-RU" dirty="0">
                <a:solidFill>
                  <a:schemeClr val="accent4"/>
                </a:solidFill>
              </a:rPr>
              <a:t>А</a:t>
            </a:r>
            <a:r>
              <a:rPr dirty="0" err="1">
                <a:solidFill>
                  <a:schemeClr val="accent4"/>
                </a:solidFill>
              </a:rPr>
              <a:t>тельной</a:t>
            </a:r>
            <a:r>
              <a:rPr dirty="0">
                <a:solidFill>
                  <a:schemeClr val="accent4"/>
                </a:solidFill>
              </a:rPr>
              <a:t> </a:t>
            </a:r>
            <a:br>
              <a:rPr dirty="0">
                <a:solidFill>
                  <a:schemeClr val="accent4"/>
                </a:solidFill>
              </a:rPr>
            </a:br>
            <a:r>
              <a:rPr dirty="0" err="1">
                <a:solidFill>
                  <a:schemeClr val="accent4"/>
                </a:solidFill>
              </a:rPr>
              <a:t>базе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к</a:t>
            </a:r>
            <a:r>
              <a:rPr dirty="0">
                <a:solidFill>
                  <a:schemeClr val="accent4"/>
                </a:solidFill>
              </a:rPr>
              <a:t> 384-ФЗ</a:t>
            </a:r>
            <a:endParaRPr lang="ru-RU" dirty="0">
              <a:solidFill>
                <a:schemeClr val="accent4"/>
              </a:solidFill>
            </a:endParaRPr>
          </a:p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БЕЗ РАЗРАБОТКИ СТУ 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69" name="Протокол Д.Н.Козака от 11.11.2019 и Поручение Министра строительства В.В.Якушева  о недопустимости СТУ   (спец.тех. условий)  для сталебетона и ЛСТК.…"/>
          <p:cNvSpPr txBox="1"/>
          <p:nvPr/>
        </p:nvSpPr>
        <p:spPr>
          <a:xfrm>
            <a:off x="2053567" y="6221080"/>
            <a:ext cx="7872212" cy="6332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Протокол</a:t>
            </a:r>
            <a:r>
              <a:rPr dirty="0"/>
              <a:t> </a:t>
            </a:r>
            <a:r>
              <a:rPr lang="ru-RU" dirty="0"/>
              <a:t>Вице-премьера Правительства Российской Федерации </a:t>
            </a:r>
            <a:r>
              <a:rPr dirty="0" err="1"/>
              <a:t>Д.Н.Козака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11.11.2019 </a:t>
            </a:r>
            <a:r>
              <a:rPr dirty="0" err="1"/>
              <a:t>и</a:t>
            </a:r>
            <a:r>
              <a:rPr dirty="0"/>
              <a:t> </a:t>
            </a:r>
            <a:r>
              <a:rPr dirty="0" err="1"/>
              <a:t>Поручение</a:t>
            </a:r>
            <a:r>
              <a:rPr dirty="0"/>
              <a:t> </a:t>
            </a:r>
            <a:r>
              <a:rPr dirty="0" err="1"/>
              <a:t>Министра</a:t>
            </a:r>
            <a:r>
              <a:rPr dirty="0"/>
              <a:t> </a:t>
            </a:r>
            <a:r>
              <a:rPr dirty="0" err="1"/>
              <a:t>строительства</a:t>
            </a:r>
            <a:r>
              <a:rPr dirty="0"/>
              <a:t> </a:t>
            </a:r>
            <a:r>
              <a:rPr dirty="0" err="1"/>
              <a:t>В.В.Якушева</a:t>
            </a:r>
            <a:r>
              <a:rPr dirty="0"/>
              <a:t> </a:t>
            </a:r>
            <a:br>
              <a:rPr dirty="0"/>
            </a:br>
            <a:r>
              <a:rPr dirty="0" err="1"/>
              <a:t>о</a:t>
            </a:r>
            <a:r>
              <a:rPr dirty="0"/>
              <a:t> </a:t>
            </a:r>
            <a:r>
              <a:rPr lang="ru-RU" dirty="0"/>
              <a:t>принятии исчерпывающих мер по недопущению предъявления в рамках проведения государственной экспертизы проектной документации объектов капитального строительства требований о разработке </a:t>
            </a:r>
            <a:r>
              <a:rPr dirty="0"/>
              <a:t>СТУ</a:t>
            </a:r>
            <a:r>
              <a:rPr lang="ru-RU" dirty="0"/>
              <a:t> </a:t>
            </a:r>
            <a:r>
              <a:rPr dirty="0"/>
              <a:t>для </a:t>
            </a:r>
            <a:r>
              <a:rPr dirty="0" err="1"/>
              <a:t>стале</a:t>
            </a:r>
            <a:r>
              <a:rPr lang="ru-RU" dirty="0"/>
              <a:t>железобетонных конструкций и </a:t>
            </a:r>
            <a:r>
              <a:rPr dirty="0"/>
              <a:t> ЛСТК.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cap="all" dirty="0" err="1"/>
              <a:t>Результат</a:t>
            </a:r>
            <a:r>
              <a:rPr b="1" cap="all" dirty="0"/>
              <a:t>: </a:t>
            </a:r>
            <a:br>
              <a:rPr dirty="0"/>
            </a:br>
            <a:r>
              <a:rPr lang="ru-RU" dirty="0"/>
              <a:t>Принятые решения </a:t>
            </a:r>
            <a:r>
              <a:rPr dirty="0" err="1"/>
              <a:t>позвол</a:t>
            </a:r>
            <a:r>
              <a:rPr lang="ru-RU" dirty="0" err="1"/>
              <a:t>яют</a:t>
            </a:r>
            <a:r>
              <a:rPr dirty="0"/>
              <a:t> </a:t>
            </a:r>
            <a:r>
              <a:rPr dirty="0" err="1"/>
              <a:t>беспрепятственно</a:t>
            </a:r>
            <a:r>
              <a:rPr dirty="0"/>
              <a:t> </a:t>
            </a:r>
            <a:r>
              <a:rPr dirty="0" err="1"/>
              <a:t>проходить</a:t>
            </a:r>
            <a:r>
              <a:rPr dirty="0"/>
              <a:t> </a:t>
            </a:r>
            <a:r>
              <a:rPr dirty="0" err="1"/>
              <a:t>экспертизу</a:t>
            </a:r>
            <a:r>
              <a:rPr dirty="0"/>
              <a:t> </a:t>
            </a:r>
            <a:r>
              <a:rPr dirty="0" err="1"/>
              <a:t>с</a:t>
            </a:r>
            <a:r>
              <a:rPr dirty="0"/>
              <a:t> </a:t>
            </a:r>
            <a:r>
              <a:rPr dirty="0" err="1"/>
              <a:t>проектами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 ЛСТК, </a:t>
            </a:r>
            <a:r>
              <a:rPr dirty="0" err="1"/>
              <a:t>вносить</a:t>
            </a:r>
            <a:r>
              <a:rPr dirty="0"/>
              <a:t> </a:t>
            </a:r>
            <a:r>
              <a:rPr dirty="0" err="1"/>
              <a:t>проекты</a:t>
            </a:r>
            <a:r>
              <a:rPr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реестр</a:t>
            </a:r>
            <a:r>
              <a:rPr dirty="0"/>
              <a:t> </a:t>
            </a:r>
            <a:r>
              <a:rPr dirty="0" err="1"/>
              <a:t>проектов</a:t>
            </a:r>
            <a:r>
              <a:rPr dirty="0"/>
              <a:t> </a:t>
            </a:r>
            <a:r>
              <a:rPr dirty="0" err="1"/>
              <a:t>повторного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</a:t>
            </a:r>
            <a:r>
              <a:rPr dirty="0" err="1"/>
              <a:t>Минстроя</a:t>
            </a:r>
            <a:r>
              <a:rPr dirty="0"/>
              <a:t>, </a:t>
            </a:r>
            <a:r>
              <a:rPr dirty="0" err="1"/>
              <a:t>участ</a:t>
            </a:r>
            <a:r>
              <a:rPr lang="ru-RU" dirty="0" err="1"/>
              <a:t>вовать</a:t>
            </a:r>
            <a:r>
              <a:rPr lang="ru-RU" dirty="0"/>
              <a:t> </a:t>
            </a: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Нац</a:t>
            </a:r>
            <a:r>
              <a:rPr lang="ru-RU" dirty="0" err="1"/>
              <a:t>иональных</a:t>
            </a:r>
            <a:r>
              <a:rPr lang="ru-RU" dirty="0"/>
              <a:t> </a:t>
            </a:r>
            <a:r>
              <a:rPr dirty="0" err="1"/>
              <a:t>программах</a:t>
            </a:r>
            <a:r>
              <a:rPr lang="ru-RU" dirty="0"/>
              <a:t>, направленных на расширение строительства быстровозводимых зданий и сооружений промышленного и жилого назначения</a:t>
            </a:r>
            <a:endParaRPr dirty="0"/>
          </a:p>
        </p:txBody>
      </p:sp>
      <p:sp>
        <p:nvSpPr>
          <p:cNvPr id="371" name="Линия"/>
          <p:cNvSpPr/>
          <p:nvPr/>
        </p:nvSpPr>
        <p:spPr>
          <a:xfrm flipV="1">
            <a:off x="11408229" y="2693248"/>
            <a:ext cx="0" cy="874019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372" name="Рисунок 5" descr="Рисунок 5"/>
          <p:cNvPicPr>
            <a:picLocks noChangeAspect="1"/>
          </p:cNvPicPr>
          <p:nvPr/>
        </p:nvPicPr>
        <p:blipFill>
          <a:blip r:embed="rId2"/>
          <a:srcRect t="438" b="1674"/>
          <a:stretch>
            <a:fillRect/>
          </a:stretch>
        </p:blipFill>
        <p:spPr>
          <a:xfrm>
            <a:off x="12517254" y="3543777"/>
            <a:ext cx="10333543" cy="7039134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Рисунок 14" descr="Рисунок 14"/>
          <p:cNvPicPr>
            <a:picLocks noChangeAspect="1"/>
          </p:cNvPicPr>
          <p:nvPr/>
        </p:nvPicPr>
        <p:blipFill rotWithShape="1">
          <a:blip r:embed="rId2"/>
          <a:srcRect t="9160" r="7675"/>
          <a:stretch/>
        </p:blipFill>
        <p:spPr>
          <a:xfrm>
            <a:off x="711519" y="792684"/>
            <a:ext cx="10911191" cy="12562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6" name="Рисунок 16" descr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291" y="3684811"/>
            <a:ext cx="11141379" cy="6778323"/>
          </a:xfrm>
          <a:prstGeom prst="rect">
            <a:avLst/>
          </a:prstGeom>
          <a:ln w="63500">
            <a:solidFill>
              <a:schemeClr val="accent4"/>
            </a:solidFill>
            <a:miter lim="400000"/>
          </a:ln>
        </p:spPr>
      </p:pic>
      <p:sp>
        <p:nvSpPr>
          <p:cNvPr id="377" name="Линия"/>
          <p:cNvSpPr/>
          <p:nvPr/>
        </p:nvSpPr>
        <p:spPr>
          <a:xfrm flipV="1">
            <a:off x="12192000" y="2703877"/>
            <a:ext cx="0" cy="8740192"/>
          </a:xfrm>
          <a:prstGeom prst="line">
            <a:avLst/>
          </a:prstGeom>
          <a:ln w="63500" cap="rnd">
            <a:solidFill>
              <a:schemeClr val="accent4"/>
            </a:solidFill>
            <a:custDash>
              <a:ds d="100000" sp="200000"/>
            </a:custDash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Современная технология строительства быстровозводимых зданий…"/>
          <p:cNvSpPr txBox="1"/>
          <p:nvPr/>
        </p:nvSpPr>
        <p:spPr>
          <a:xfrm>
            <a:off x="2053567" y="2713772"/>
            <a:ext cx="8569507" cy="7309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t>Современная технология строительства </a:t>
            </a:r>
            <a:r>
              <a:rPr>
                <a:solidFill>
                  <a:schemeClr val="accent4"/>
                </a:solidFill>
              </a:rPr>
              <a:t>быстровозводимых зданий</a:t>
            </a:r>
          </a:p>
          <a:p>
            <a:pPr algn="l" defTabSz="914400">
              <a:lnSpc>
                <a:spcPct val="100000"/>
              </a:lnSpc>
              <a:defRPr sz="5000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chemeClr val="accent4"/>
              </a:solidFill>
            </a:endParaRPr>
          </a:p>
          <a:p>
            <a:pPr algn="l" defTabSz="914400">
              <a:lnSpc>
                <a:spcPct val="110000"/>
              </a:lnSpc>
              <a:defRPr sz="5000" cap="all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/>
              <a:t>Технология ЛСТК — это быстровозводимая технология сухого строительства зданий на основе стального каркаса из холодногнутых оцинкованных профилей</a:t>
            </a:r>
          </a:p>
        </p:txBody>
      </p:sp>
      <p:pic>
        <p:nvPicPr>
          <p:cNvPr id="187" name="image.jpeg" descr="image.jpeg"/>
          <p:cNvPicPr>
            <a:picLocks noChangeAspect="1"/>
          </p:cNvPicPr>
          <p:nvPr/>
        </p:nvPicPr>
        <p:blipFill>
          <a:blip r:embed="rId2"/>
          <a:srcRect r="591" b="14180"/>
          <a:stretch>
            <a:fillRect/>
          </a:stretch>
        </p:blipFill>
        <p:spPr>
          <a:xfrm>
            <a:off x="10977652" y="2707668"/>
            <a:ext cx="13567957" cy="830057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Прямоугольник"/>
          <p:cNvSpPr/>
          <p:nvPr/>
        </p:nvSpPr>
        <p:spPr>
          <a:xfrm>
            <a:off x="10965622" y="10900235"/>
            <a:ext cx="13689647" cy="1360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189" name="Технология реализована за счет качественной заводской сборки каркасно-обшивных конструкций."/>
          <p:cNvSpPr txBox="1"/>
          <p:nvPr/>
        </p:nvSpPr>
        <p:spPr>
          <a:xfrm>
            <a:off x="2053567" y="10325553"/>
            <a:ext cx="7872212" cy="1285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Технология реализована за счет качественной заводской сборки каркасно-обшивных конструкций.</a:t>
            </a:r>
          </a:p>
        </p:txBody>
      </p:sp>
      <p:sp>
        <p:nvSpPr>
          <p:cNvPr id="191" name="Класс энергоэффективности  А++"/>
          <p:cNvSpPr txBox="1"/>
          <p:nvPr/>
        </p:nvSpPr>
        <p:spPr>
          <a:xfrm>
            <a:off x="2053567" y="11430453"/>
            <a:ext cx="7872212" cy="447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Класс энергоэффективности  А++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Доля применения ЛСТК в жилищном строительстве. Международный  опыт"/>
          <p:cNvSpPr txBox="1"/>
          <p:nvPr/>
        </p:nvSpPr>
        <p:spPr>
          <a:xfrm>
            <a:off x="2051591" y="1545362"/>
            <a:ext cx="856950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Доля</a:t>
            </a:r>
            <a:r>
              <a:rPr dirty="0"/>
              <a:t> </a:t>
            </a:r>
            <a:r>
              <a:rPr dirty="0" err="1"/>
              <a:t>применения</a:t>
            </a:r>
            <a:r>
              <a:rPr dirty="0"/>
              <a:t> ЛСТК в </a:t>
            </a:r>
            <a:r>
              <a:rPr dirty="0" err="1"/>
              <a:t>жилом</a:t>
            </a:r>
            <a:r>
              <a:rPr dirty="0"/>
              <a:t> </a:t>
            </a:r>
            <a:r>
              <a:rPr dirty="0" err="1"/>
              <a:t>строительстве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94" name="Решение социальных задач в регионах.…"/>
          <p:cNvSpPr txBox="1"/>
          <p:nvPr/>
        </p:nvSpPr>
        <p:spPr>
          <a:xfrm>
            <a:off x="1985713" y="7971812"/>
            <a:ext cx="8844801" cy="4511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47518" indent="-347518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FontTx/>
              <a:buChar char="•"/>
              <a:defRPr sz="2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Ускорение реализации государственных и региональных программ.</a:t>
            </a:r>
          </a:p>
          <a:p>
            <a:pPr marL="347518" indent="-347518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Char char="•"/>
              <a:defRPr sz="2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Рост обеспеченности жильем жителей региона и снятие социальной напряженности.</a:t>
            </a:r>
            <a:endParaRPr dirty="0"/>
          </a:p>
          <a:p>
            <a:pPr marL="347518" indent="-347518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Char char="•"/>
              <a:defRPr sz="2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Развитие локальных производителей ЛСТК и новые рабочие места.</a:t>
            </a:r>
          </a:p>
          <a:p>
            <a:pPr marL="347518" indent="-347518"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buChar char="•"/>
              <a:defRPr sz="2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/>
              <a:t>Строительство современного </a:t>
            </a:r>
            <a:r>
              <a:rPr lang="ru-RU" dirty="0" err="1"/>
              <a:t>энергоэффективного</a:t>
            </a:r>
            <a:r>
              <a:rPr lang="ru-RU" dirty="0"/>
              <a:t> жилья</a:t>
            </a:r>
            <a:endParaRPr dirty="0"/>
          </a:p>
        </p:txBody>
      </p:sp>
      <p:pic>
        <p:nvPicPr>
          <p:cNvPr id="195" name="7a276a61-60ba-45e0-aae9-9633faa6da1d.JPG" descr="7a276a61-60ba-45e0-aae9-9633faa6da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1188" y="175702"/>
            <a:ext cx="3932379" cy="226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Россия:…"/>
          <p:cNvSpPr txBox="1"/>
          <p:nvPr/>
        </p:nvSpPr>
        <p:spPr>
          <a:xfrm>
            <a:off x="16302967" y="2191975"/>
            <a:ext cx="7872212" cy="1562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Россия:</a:t>
            </a:r>
          </a:p>
          <a:p>
            <a:pPr algn="l" defTabSz="9144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&lt;1%</a:t>
            </a:r>
          </a:p>
        </p:txBody>
      </p:sp>
      <p:graphicFrame>
        <p:nvGraphicFramePr>
          <p:cNvPr id="197" name="2D‑кольцевая диаграмма"/>
          <p:cNvGraphicFramePr/>
          <p:nvPr/>
        </p:nvGraphicFramePr>
        <p:xfrm>
          <a:off x="12645209" y="5162210"/>
          <a:ext cx="2970965" cy="297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8" name="2D‑кольцевая диаграмма"/>
          <p:cNvGraphicFramePr/>
          <p:nvPr/>
        </p:nvGraphicFramePr>
        <p:xfrm>
          <a:off x="16386943" y="5162210"/>
          <a:ext cx="2970965" cy="297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9" name="2D‑кольцевая диаграмма"/>
          <p:cNvGraphicFramePr/>
          <p:nvPr/>
        </p:nvGraphicFramePr>
        <p:xfrm>
          <a:off x="20595679" y="5162210"/>
          <a:ext cx="2970964" cy="297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0" name="2D‑кольцевая диаграмма"/>
          <p:cNvGraphicFramePr/>
          <p:nvPr/>
        </p:nvGraphicFramePr>
        <p:xfrm>
          <a:off x="12645209" y="9368312"/>
          <a:ext cx="2970965" cy="29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1" name="2D‑кольцевая диаграмма"/>
          <p:cNvGraphicFramePr/>
          <p:nvPr/>
        </p:nvGraphicFramePr>
        <p:xfrm>
          <a:off x="16386943" y="9368312"/>
          <a:ext cx="2970965" cy="29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2" name="2D‑кольцевая диаграмма"/>
          <p:cNvGraphicFramePr/>
          <p:nvPr/>
        </p:nvGraphicFramePr>
        <p:xfrm>
          <a:off x="20595679" y="9368312"/>
          <a:ext cx="2970964" cy="29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3" name="2D‑кольцевая диаграмма"/>
          <p:cNvGraphicFramePr/>
          <p:nvPr/>
        </p:nvGraphicFramePr>
        <p:xfrm>
          <a:off x="12645209" y="1302772"/>
          <a:ext cx="2970965" cy="297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04" name="Flag_of_Russia.svg.png" descr="Flag_of_Russia.svg.png"/>
          <p:cNvPicPr>
            <a:picLocks noChangeAspect="1"/>
          </p:cNvPicPr>
          <p:nvPr/>
        </p:nvPicPr>
        <p:blipFill>
          <a:blip r:embed="rId10"/>
          <a:srcRect l="13742" t="989" r="20373" b="381"/>
          <a:stretch>
            <a:fillRect/>
          </a:stretch>
        </p:blipFill>
        <p:spPr>
          <a:xfrm>
            <a:off x="13023625" y="1680328"/>
            <a:ext cx="2214132" cy="2214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7" y="0"/>
                </a:moveTo>
                <a:cubicBezTo>
                  <a:pt x="7319" y="0"/>
                  <a:pt x="4802" y="1005"/>
                  <a:pt x="2881" y="3016"/>
                </a:cubicBezTo>
                <a:cubicBezTo>
                  <a:pt x="-961" y="7037"/>
                  <a:pt x="-961" y="13558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8"/>
                  <a:pt x="20639" y="7037"/>
                  <a:pt x="16797" y="3016"/>
                </a:cubicBezTo>
                <a:cubicBezTo>
                  <a:pt x="14876" y="1005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5" name="250px-Flag_of_Japan.svg.png" descr="250px-Flag_of_Japan.svg.png"/>
          <p:cNvPicPr>
            <a:picLocks noChangeAspect="1"/>
          </p:cNvPicPr>
          <p:nvPr/>
        </p:nvPicPr>
        <p:blipFill>
          <a:blip r:embed="rId11"/>
          <a:srcRect l="16600" r="16594"/>
          <a:stretch>
            <a:fillRect/>
          </a:stretch>
        </p:blipFill>
        <p:spPr>
          <a:xfrm>
            <a:off x="13023625" y="5540609"/>
            <a:ext cx="2214132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6" name="flag_en_big.jpg" descr="flag_en_big.jpg"/>
          <p:cNvPicPr>
            <a:picLocks noChangeAspect="1"/>
          </p:cNvPicPr>
          <p:nvPr/>
        </p:nvPicPr>
        <p:blipFill>
          <a:blip r:embed="rId12"/>
          <a:srcRect l="18843" r="18837"/>
          <a:stretch>
            <a:fillRect/>
          </a:stretch>
        </p:blipFill>
        <p:spPr>
          <a:xfrm>
            <a:off x="16765359" y="5540609"/>
            <a:ext cx="2214131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250px-Flag_of_the_United_States_(Pantone).svg.png" descr="250px-Flag_of_the_United_States_(Pantone).svg.png"/>
          <p:cNvPicPr>
            <a:picLocks noChangeAspect="1"/>
          </p:cNvPicPr>
          <p:nvPr/>
        </p:nvPicPr>
        <p:blipFill>
          <a:blip r:embed="rId13"/>
          <a:srcRect l="11218" r="35978"/>
          <a:stretch>
            <a:fillRect/>
          </a:stretch>
        </p:blipFill>
        <p:spPr>
          <a:xfrm>
            <a:off x="20974096" y="5540609"/>
            <a:ext cx="2214131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250px-Flag_of_Sweden.svg.png" descr="250px-Flag_of_Sweden.svg.png"/>
          <p:cNvPicPr>
            <a:picLocks noChangeAspect="1"/>
          </p:cNvPicPr>
          <p:nvPr/>
        </p:nvPicPr>
        <p:blipFill>
          <a:blip r:embed="rId14"/>
          <a:srcRect l="12438" r="25157"/>
          <a:stretch>
            <a:fillRect/>
          </a:stretch>
        </p:blipFill>
        <p:spPr>
          <a:xfrm>
            <a:off x="13023625" y="9746712"/>
            <a:ext cx="2214132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9" name="1200px-Flag_of_Australia_(converted).svg.png" descr="1200px-Flag_of_Australia_(converted).svg.png"/>
          <p:cNvPicPr>
            <a:picLocks noChangeAspect="1"/>
          </p:cNvPicPr>
          <p:nvPr/>
        </p:nvPicPr>
        <p:blipFill>
          <a:blip r:embed="rId15"/>
          <a:srcRect l="25000" r="24996"/>
          <a:stretch>
            <a:fillRect/>
          </a:stretch>
        </p:blipFill>
        <p:spPr>
          <a:xfrm>
            <a:off x="16765360" y="9746712"/>
            <a:ext cx="2214132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800px-Flag_of_the_Peoples_Republic_of_China.svg_.jpg" descr="800px-Flag_of_the_Peoples_Republic_of_China.svg_.jpg"/>
          <p:cNvPicPr>
            <a:picLocks noChangeAspect="1"/>
          </p:cNvPicPr>
          <p:nvPr/>
        </p:nvPicPr>
        <p:blipFill>
          <a:blip r:embed="rId16"/>
          <a:srcRect l="3780" r="29589"/>
          <a:stretch>
            <a:fillRect/>
          </a:stretch>
        </p:blipFill>
        <p:spPr>
          <a:xfrm>
            <a:off x="20974096" y="9746712"/>
            <a:ext cx="2214132" cy="22139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7" y="0"/>
                </a:moveTo>
                <a:cubicBezTo>
                  <a:pt x="7319" y="0"/>
                  <a:pt x="4802" y="1054"/>
                  <a:pt x="2881" y="3163"/>
                </a:cubicBezTo>
                <a:cubicBezTo>
                  <a:pt x="-961" y="7380"/>
                  <a:pt x="-961" y="14220"/>
                  <a:pt x="2881" y="18437"/>
                </a:cubicBezTo>
                <a:cubicBezTo>
                  <a:pt x="4802" y="20546"/>
                  <a:pt x="7319" y="21600"/>
                  <a:pt x="9837" y="21600"/>
                </a:cubicBezTo>
                <a:cubicBezTo>
                  <a:pt x="12355" y="21600"/>
                  <a:pt x="14876" y="20546"/>
                  <a:pt x="16797" y="18437"/>
                </a:cubicBezTo>
                <a:cubicBezTo>
                  <a:pt x="20639" y="14220"/>
                  <a:pt x="20639" y="7380"/>
                  <a:pt x="16797" y="3163"/>
                </a:cubicBezTo>
                <a:cubicBezTo>
                  <a:pt x="14876" y="1054"/>
                  <a:pt x="12355" y="0"/>
                  <a:pt x="983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Япония: 16,6%"/>
          <p:cNvSpPr txBox="1"/>
          <p:nvPr/>
        </p:nvSpPr>
        <p:spPr>
          <a:xfrm>
            <a:off x="12540591" y="8185529"/>
            <a:ext cx="3180200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Япония:</a:t>
            </a:r>
            <a:br/>
            <a:r>
              <a:rPr b="1"/>
              <a:t>16,6%</a:t>
            </a:r>
          </a:p>
        </p:txBody>
      </p:sp>
      <p:sp>
        <p:nvSpPr>
          <p:cNvPr id="212" name="Великобритания: 15%"/>
          <p:cNvSpPr txBox="1"/>
          <p:nvPr/>
        </p:nvSpPr>
        <p:spPr>
          <a:xfrm>
            <a:off x="16282325" y="8185529"/>
            <a:ext cx="3180201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Великобритания: </a:t>
            </a:r>
            <a:r>
              <a:rPr b="1"/>
              <a:t>15%</a:t>
            </a:r>
          </a:p>
        </p:txBody>
      </p:sp>
      <p:sp>
        <p:nvSpPr>
          <p:cNvPr id="213" name="США:  12%"/>
          <p:cNvSpPr txBox="1"/>
          <p:nvPr/>
        </p:nvSpPr>
        <p:spPr>
          <a:xfrm>
            <a:off x="20491062" y="8185529"/>
            <a:ext cx="3180201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США: </a:t>
            </a:r>
            <a:br/>
            <a:r>
              <a:rPr b="1"/>
              <a:t>12%</a:t>
            </a:r>
          </a:p>
        </p:txBody>
      </p:sp>
      <p:sp>
        <p:nvSpPr>
          <p:cNvPr id="214" name="Швеция: 2%"/>
          <p:cNvSpPr txBox="1"/>
          <p:nvPr/>
        </p:nvSpPr>
        <p:spPr>
          <a:xfrm>
            <a:off x="12540591" y="12351129"/>
            <a:ext cx="3180200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Швеция:</a:t>
            </a:r>
            <a:br/>
            <a:r>
              <a:rPr b="1"/>
              <a:t>2%</a:t>
            </a:r>
          </a:p>
        </p:txBody>
      </p:sp>
      <p:sp>
        <p:nvSpPr>
          <p:cNvPr id="215" name="Австралия:  1%"/>
          <p:cNvSpPr txBox="1"/>
          <p:nvPr/>
        </p:nvSpPr>
        <p:spPr>
          <a:xfrm>
            <a:off x="16282325" y="12351129"/>
            <a:ext cx="3180201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Австралия: </a:t>
            </a:r>
            <a:br/>
            <a:r>
              <a:rPr b="1"/>
              <a:t>1%</a:t>
            </a:r>
          </a:p>
        </p:txBody>
      </p:sp>
      <p:sp>
        <p:nvSpPr>
          <p:cNvPr id="216" name="Китай:  1%"/>
          <p:cNvSpPr txBox="1"/>
          <p:nvPr/>
        </p:nvSpPr>
        <p:spPr>
          <a:xfrm>
            <a:off x="20491062" y="12351129"/>
            <a:ext cx="3180201" cy="80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lnSpc>
                <a:spcPct val="100000"/>
              </a:lnSpc>
              <a:spcBef>
                <a:spcPts val="1000"/>
              </a:spcBef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Китай: </a:t>
            </a:r>
            <a:br/>
            <a:r>
              <a:rPr b="1"/>
              <a:t>1%</a:t>
            </a:r>
          </a:p>
        </p:txBody>
      </p:sp>
      <p:pic>
        <p:nvPicPr>
          <p:cNvPr id="217" name="RusSteel1_5.001.jpeg" descr="RusSteel1_5.001.jpeg"/>
          <p:cNvPicPr>
            <a:picLocks noChangeAspect="1"/>
          </p:cNvPicPr>
          <p:nvPr/>
        </p:nvPicPr>
        <p:blipFill>
          <a:blip r:embed="rId17"/>
          <a:srcRect l="47339"/>
          <a:stretch>
            <a:fillRect/>
          </a:stretch>
        </p:blipFill>
        <p:spPr>
          <a:xfrm>
            <a:off x="11543251" y="0"/>
            <a:ext cx="1284074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Решение социальных задач в регионах.…"/>
          <p:cNvSpPr txBox="1"/>
          <p:nvPr/>
        </p:nvSpPr>
        <p:spPr>
          <a:xfrm>
            <a:off x="2079564" y="5126778"/>
            <a:ext cx="8844801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spcBef>
                <a:spcPts val="2500"/>
              </a:spcBef>
              <a:buClr>
                <a:schemeClr val="accent4"/>
              </a:buClr>
              <a:buSzPct val="100000"/>
              <a:defRPr sz="2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b="1" dirty="0">
                <a:solidFill>
                  <a:srgbClr val="FEBE17"/>
                </a:solidFill>
              </a:rPr>
              <a:t>Развитие отрасли стального строительства позволяет решить целый ряд задач социально-экономического развития</a:t>
            </a:r>
            <a:endParaRPr b="1" dirty="0">
              <a:solidFill>
                <a:srgbClr val="FEBE1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7D089F-7AF7-46DC-9029-68C0AC282D5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250754" y="101274"/>
            <a:ext cx="4010939" cy="20383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Изображение выглядит как стол  Автоматически созданное описание.jpeg" descr="Изображение выглядит как стол  Автоматически созданное описание.jpeg"/>
          <p:cNvPicPr>
            <a:picLocks noChangeAspect="1"/>
          </p:cNvPicPr>
          <p:nvPr/>
        </p:nvPicPr>
        <p:blipFill>
          <a:blip r:embed="rId2"/>
          <a:srcRect t="12036" r="5331" b="12036"/>
          <a:stretch>
            <a:fillRect/>
          </a:stretch>
        </p:blipFill>
        <p:spPr>
          <a:xfrm>
            <a:off x="12750799" y="6875579"/>
            <a:ext cx="12178361" cy="697144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7" name="Сгруппировать"/>
          <p:cNvGrpSpPr/>
          <p:nvPr/>
        </p:nvGrpSpPr>
        <p:grpSpPr>
          <a:xfrm>
            <a:off x="-87751" y="-20638"/>
            <a:ext cx="24485601" cy="6952275"/>
            <a:chOff x="0" y="0"/>
            <a:chExt cx="24485600" cy="6952274"/>
          </a:xfrm>
        </p:grpSpPr>
        <p:pic>
          <p:nvPicPr>
            <p:cNvPr id="295" name="image.png" descr="image.png"/>
            <p:cNvPicPr>
              <a:picLocks noChangeAspect="1"/>
            </p:cNvPicPr>
            <p:nvPr/>
          </p:nvPicPr>
          <p:blipFill>
            <a:blip r:embed="rId3"/>
            <a:srcRect t="26854" b="26854"/>
            <a:stretch>
              <a:fillRect/>
            </a:stretch>
          </p:blipFill>
          <p:spPr>
            <a:xfrm>
              <a:off x="-1" y="0"/>
              <a:ext cx="12979515" cy="693345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6" name="Инновационные разработки.jpeg" descr="Инновационные разработки.jpeg"/>
            <p:cNvPicPr>
              <a:picLocks noChangeAspect="1"/>
            </p:cNvPicPr>
            <p:nvPr/>
          </p:nvPicPr>
          <p:blipFill>
            <a:blip r:embed="rId4"/>
            <a:srcRect t="14127" b="14127"/>
            <a:stretch>
              <a:fillRect/>
            </a:stretch>
          </p:blipFill>
          <p:spPr>
            <a:xfrm>
              <a:off x="12954416" y="13569"/>
              <a:ext cx="11531184" cy="69387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98" name="image.jpeg" descr="image.jpeg"/>
          <p:cNvPicPr>
            <a:picLocks noChangeAspect="1"/>
          </p:cNvPicPr>
          <p:nvPr/>
        </p:nvPicPr>
        <p:blipFill>
          <a:blip r:embed="rId5"/>
          <a:srcRect l="1412" r="1412"/>
          <a:stretch>
            <a:fillRect/>
          </a:stretch>
        </p:blipFill>
        <p:spPr>
          <a:xfrm>
            <a:off x="-61530" y="6897644"/>
            <a:ext cx="12940979" cy="690038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Прямоугольник"/>
          <p:cNvSpPr/>
          <p:nvPr/>
        </p:nvSpPr>
        <p:spPr>
          <a:xfrm>
            <a:off x="-50801" y="-50800"/>
            <a:ext cx="24485601" cy="13817601"/>
          </a:xfrm>
          <a:prstGeom prst="rect">
            <a:avLst/>
          </a:prstGeom>
          <a:solidFill>
            <a:srgbClr val="000000">
              <a:alpha val="1803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300" name="Сортамент ЛСТК…"/>
          <p:cNvSpPr txBox="1"/>
          <p:nvPr/>
        </p:nvSpPr>
        <p:spPr>
          <a:xfrm>
            <a:off x="2189713" y="5837835"/>
            <a:ext cx="8573759" cy="2737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Сортамент</a:t>
            </a:r>
            <a:r>
              <a:rPr dirty="0"/>
              <a:t> ЛСТК </a:t>
            </a:r>
          </a:p>
          <a:p>
            <a:pPr algn="l" defTabSz="914400">
              <a:lnSpc>
                <a:spcPct val="70000"/>
              </a:lnSpc>
              <a:spcBef>
                <a:spcPts val="2800"/>
              </a:spcBef>
              <a:defRPr sz="5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0" dirty="0">
                <a:solidFill>
                  <a:schemeClr val="accent4"/>
                </a:solidFill>
              </a:rPr>
              <a:t>в </a:t>
            </a:r>
            <a:r>
              <a:rPr sz="3000" b="0" dirty="0" err="1">
                <a:solidFill>
                  <a:schemeClr val="accent4"/>
                </a:solidFill>
              </a:rPr>
              <a:t>готовых</a:t>
            </a:r>
            <a:r>
              <a:rPr sz="3000" b="0" dirty="0">
                <a:solidFill>
                  <a:schemeClr val="accent4"/>
                </a:solidFill>
              </a:rPr>
              <a:t> </a:t>
            </a:r>
            <a:br>
              <a:rPr sz="3000" b="0" dirty="0">
                <a:solidFill>
                  <a:schemeClr val="accent4"/>
                </a:solidFill>
              </a:rPr>
            </a:br>
            <a:r>
              <a:rPr sz="3000" b="0" dirty="0" err="1">
                <a:solidFill>
                  <a:schemeClr val="accent4"/>
                </a:solidFill>
              </a:rPr>
              <a:t>конструкциях</a:t>
            </a:r>
            <a:br>
              <a:rPr dirty="0"/>
            </a:br>
            <a:endParaRPr dirty="0"/>
          </a:p>
        </p:txBody>
      </p:sp>
      <p:grpSp>
        <p:nvGrpSpPr>
          <p:cNvPr id="303" name="Сгруппировать"/>
          <p:cNvGrpSpPr/>
          <p:nvPr/>
        </p:nvGrpSpPr>
        <p:grpSpPr>
          <a:xfrm>
            <a:off x="1193800" y="871625"/>
            <a:ext cx="1524001" cy="1524001"/>
            <a:chOff x="0" y="0"/>
            <a:chExt cx="1524000" cy="1524000"/>
          </a:xfrm>
        </p:grpSpPr>
        <p:sp>
          <p:nvSpPr>
            <p:cNvPr id="301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2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06" name="Сгруппировать"/>
          <p:cNvGrpSpPr/>
          <p:nvPr/>
        </p:nvGrpSpPr>
        <p:grpSpPr>
          <a:xfrm rot="10800000" flipH="1">
            <a:off x="1193800" y="11412625"/>
            <a:ext cx="1524001" cy="1524001"/>
            <a:chOff x="0" y="0"/>
            <a:chExt cx="1524000" cy="1524000"/>
          </a:xfrm>
        </p:grpSpPr>
        <p:sp>
          <p:nvSpPr>
            <p:cNvPr id="304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5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09" name="Сгруппировать"/>
          <p:cNvGrpSpPr/>
          <p:nvPr/>
        </p:nvGrpSpPr>
        <p:grpSpPr>
          <a:xfrm flipH="1">
            <a:off x="21691599" y="998625"/>
            <a:ext cx="1524001" cy="1524001"/>
            <a:chOff x="0" y="0"/>
            <a:chExt cx="1524000" cy="1524000"/>
          </a:xfrm>
        </p:grpSpPr>
        <p:sp>
          <p:nvSpPr>
            <p:cNvPr id="307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08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12" name="Сгруппировать"/>
          <p:cNvGrpSpPr/>
          <p:nvPr/>
        </p:nvGrpSpPr>
        <p:grpSpPr>
          <a:xfrm rot="10800000">
            <a:off x="21691599" y="11539625"/>
            <a:ext cx="1524001" cy="1524001"/>
            <a:chOff x="0" y="0"/>
            <a:chExt cx="1524000" cy="1524000"/>
          </a:xfrm>
        </p:grpSpPr>
        <p:sp>
          <p:nvSpPr>
            <p:cNvPr id="310" name="Линия"/>
            <p:cNvSpPr/>
            <p:nvPr/>
          </p:nvSpPr>
          <p:spPr>
            <a:xfrm flipV="1">
              <a:off x="-1" y="-1"/>
              <a:ext cx="2" cy="1524001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1" name="Линия"/>
            <p:cNvSpPr/>
            <p:nvPr/>
          </p:nvSpPr>
          <p:spPr>
            <a:xfrm>
              <a:off x="0" y="25400"/>
              <a:ext cx="1524001" cy="0"/>
            </a:xfrm>
            <a:prstGeom prst="line">
              <a:avLst/>
            </a:prstGeom>
            <a:noFill/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Преимущества строительства объектов из Лстк"/>
          <p:cNvSpPr txBox="1"/>
          <p:nvPr/>
        </p:nvSpPr>
        <p:spPr>
          <a:xfrm>
            <a:off x="2053567" y="2733861"/>
            <a:ext cx="8569507" cy="229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914400">
              <a:lnSpc>
                <a:spcPct val="100000"/>
              </a:lnSpc>
              <a:defRPr sz="5000" b="1" cap="all"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Преимущества</a:t>
            </a:r>
            <a:br>
              <a:rPr dirty="0"/>
            </a:br>
            <a:r>
              <a:rPr dirty="0" err="1">
                <a:solidFill>
                  <a:schemeClr val="accent4"/>
                </a:solidFill>
              </a:rPr>
              <a:t>строительства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объектов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из</a:t>
            </a:r>
            <a:r>
              <a:rPr dirty="0">
                <a:solidFill>
                  <a:schemeClr val="accent4"/>
                </a:solidFill>
              </a:rPr>
              <a:t> </a:t>
            </a:r>
            <a:r>
              <a:rPr dirty="0" err="1">
                <a:solidFill>
                  <a:schemeClr val="accent4"/>
                </a:solidFill>
              </a:rPr>
              <a:t>Лстк</a:t>
            </a:r>
            <a:endParaRPr dirty="0">
              <a:solidFill>
                <a:schemeClr val="accent4"/>
              </a:solidFill>
            </a:endParaRPr>
          </a:p>
        </p:txBody>
      </p:sp>
      <p:pic>
        <p:nvPicPr>
          <p:cNvPr id="268" name="image.jpeg" descr="image.jpeg"/>
          <p:cNvPicPr>
            <a:picLocks noChangeAspect="1"/>
          </p:cNvPicPr>
          <p:nvPr/>
        </p:nvPicPr>
        <p:blipFill>
          <a:blip r:embed="rId2"/>
          <a:srcRect l="31076" t="28495" b="28495"/>
          <a:stretch>
            <a:fillRect/>
          </a:stretch>
        </p:blipFill>
        <p:spPr>
          <a:xfrm>
            <a:off x="18038852" y="2699345"/>
            <a:ext cx="9351557" cy="8308894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Прямоугольник"/>
          <p:cNvSpPr/>
          <p:nvPr/>
        </p:nvSpPr>
        <p:spPr>
          <a:xfrm>
            <a:off x="18046700" y="10900235"/>
            <a:ext cx="13689647" cy="13606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endParaRPr/>
          </a:p>
        </p:txBody>
      </p:sp>
      <p:sp>
        <p:nvSpPr>
          <p:cNvPr id="270" name="Всесезонность строительства…"/>
          <p:cNvSpPr txBox="1"/>
          <p:nvPr/>
        </p:nvSpPr>
        <p:spPr>
          <a:xfrm>
            <a:off x="2053567" y="5682158"/>
            <a:ext cx="15480087" cy="54237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774004"/>
          <a:lstStyle/>
          <a:p>
            <a:pPr algn="l" defTabSz="9144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Всесезонность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строительства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Облегченный</a:t>
            </a:r>
            <a:r>
              <a:rPr sz="2800" dirty="0"/>
              <a:t> </a:t>
            </a:r>
            <a:r>
              <a:rPr sz="2800" dirty="0" err="1"/>
              <a:t>фундамент</a:t>
            </a:r>
            <a:endParaRPr sz="2800" dirty="0"/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Отсутствие</a:t>
            </a:r>
            <a:r>
              <a:rPr sz="2800" dirty="0"/>
              <a:t> «</a:t>
            </a:r>
            <a:r>
              <a:rPr sz="2800" dirty="0" err="1"/>
              <a:t>мокрых</a:t>
            </a:r>
            <a:r>
              <a:rPr sz="2800" dirty="0"/>
              <a:t>» </a:t>
            </a:r>
            <a:r>
              <a:rPr sz="2800" dirty="0" err="1"/>
              <a:t>процессов</a:t>
            </a:r>
            <a:r>
              <a:rPr sz="2800" dirty="0"/>
              <a:t> </a:t>
            </a:r>
            <a:br>
              <a:rPr sz="2800" dirty="0"/>
            </a:br>
            <a:r>
              <a:rPr sz="2800" dirty="0"/>
              <a:t>в </a:t>
            </a:r>
            <a:r>
              <a:rPr sz="2800" dirty="0" err="1"/>
              <a:t>строительстве</a:t>
            </a:r>
            <a:endParaRPr sz="2800" dirty="0"/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Сейсмоустойчивост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ь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Простота</a:t>
            </a:r>
            <a:r>
              <a:rPr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монтаж</a:t>
            </a:r>
            <a:r>
              <a:rPr lang="ru-RU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а</a:t>
            </a: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/>
              <a:t>Нет необходимости в тяжелой </a:t>
            </a:r>
            <a:br>
              <a:rPr lang="ru-RU" sz="2800" dirty="0"/>
            </a:br>
            <a:r>
              <a:rPr lang="ru-RU" sz="2800" dirty="0"/>
              <a:t>строительной технике</a:t>
            </a: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Возможность</a:t>
            </a:r>
            <a:r>
              <a:rPr sz="2800" dirty="0"/>
              <a:t> </a:t>
            </a:r>
            <a:r>
              <a:rPr sz="2800" dirty="0" err="1"/>
              <a:t>прокладки</a:t>
            </a:r>
            <a:r>
              <a:rPr sz="2800" dirty="0"/>
              <a:t> </a:t>
            </a:r>
            <a:br>
              <a:rPr lang="ru-RU" sz="2800" dirty="0"/>
            </a:br>
            <a:r>
              <a:rPr sz="2800" dirty="0" err="1"/>
              <a:t>коммуникаций</a:t>
            </a:r>
            <a:r>
              <a:rPr sz="2800" dirty="0"/>
              <a:t> </a:t>
            </a:r>
            <a:r>
              <a:rPr sz="2800" dirty="0" err="1"/>
              <a:t>внутри</a:t>
            </a:r>
            <a:r>
              <a:rPr sz="2800" dirty="0"/>
              <a:t> </a:t>
            </a:r>
            <a:r>
              <a:rPr sz="2800" dirty="0" err="1"/>
              <a:t>стен</a:t>
            </a:r>
            <a:endParaRPr sz="2800" dirty="0"/>
          </a:p>
          <a:p>
            <a:pPr algn="l" defTabSz="914400">
              <a:lnSpc>
                <a:spcPct val="100000"/>
              </a:lnSpc>
              <a:spcBef>
                <a:spcPts val="1000"/>
              </a:spcBef>
              <a:defRPr sz="31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Увеличенная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площадь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помещений</a:t>
            </a:r>
            <a:r>
              <a:rPr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Энергоэффективность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низкие</a:t>
            </a:r>
            <a:r>
              <a:rPr sz="2800" dirty="0"/>
              <a:t> </a:t>
            </a:r>
            <a:r>
              <a:rPr sz="2800" dirty="0" err="1"/>
              <a:t>затраты</a:t>
            </a:r>
            <a:r>
              <a:rPr sz="2800" dirty="0"/>
              <a:t> </a:t>
            </a:r>
            <a:r>
              <a:rPr sz="2800" dirty="0" err="1"/>
              <a:t>на</a:t>
            </a:r>
            <a:r>
              <a:rPr sz="2800" dirty="0"/>
              <a:t> </a:t>
            </a:r>
            <a:r>
              <a:rPr sz="2800" dirty="0" err="1"/>
              <a:t>эксплуатацию</a:t>
            </a:r>
            <a:r>
              <a:rPr sz="2800" dirty="0"/>
              <a:t>.</a:t>
            </a: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Класс</a:t>
            </a:r>
            <a:r>
              <a:rPr sz="2800" dirty="0"/>
              <a:t> </a:t>
            </a:r>
            <a:r>
              <a:rPr sz="2800" dirty="0" err="1"/>
              <a:t>энергоэффективности</a:t>
            </a:r>
            <a:r>
              <a:rPr sz="2800" dirty="0"/>
              <a:t> А++</a:t>
            </a:r>
          </a:p>
          <a:p>
            <a:pPr algn="l" defTabSz="914400">
              <a:lnSpc>
                <a:spcPct val="100000"/>
              </a:lnSpc>
              <a:spcBef>
                <a:spcPts val="2500"/>
              </a:spcBef>
              <a:defRPr sz="3000"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Экологичность</a:t>
            </a:r>
            <a:endParaRPr sz="3000" b="1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Возможность</a:t>
            </a:r>
            <a:r>
              <a:rPr sz="2800" dirty="0"/>
              <a:t> </a:t>
            </a:r>
            <a:r>
              <a:rPr sz="2800" dirty="0" err="1"/>
              <a:t>демонтажа</a:t>
            </a:r>
            <a:r>
              <a:rPr sz="2800" dirty="0"/>
              <a:t> и </a:t>
            </a:r>
            <a:r>
              <a:rPr sz="2800" dirty="0" err="1"/>
              <a:t>полной</a:t>
            </a:r>
            <a:r>
              <a:rPr sz="2800" dirty="0"/>
              <a:t> </a:t>
            </a:r>
            <a:br>
              <a:rPr sz="2800" dirty="0"/>
            </a:br>
            <a:r>
              <a:rPr sz="2800" dirty="0" err="1"/>
              <a:t>вторичной</a:t>
            </a:r>
            <a:r>
              <a:rPr sz="2800" dirty="0"/>
              <a:t> </a:t>
            </a:r>
            <a:r>
              <a:rPr sz="2800" dirty="0" err="1"/>
              <a:t>переработки</a:t>
            </a:r>
            <a:endParaRPr sz="2800" dirty="0"/>
          </a:p>
          <a:p>
            <a:pPr marL="297872" indent="-297872" algn="l" defTabSz="914400">
              <a:lnSpc>
                <a:spcPct val="100000"/>
              </a:lnSpc>
              <a:spcBef>
                <a:spcPts val="1000"/>
              </a:spcBef>
              <a:buClr>
                <a:schemeClr val="accent4"/>
              </a:buClr>
              <a:buSzPct val="100000"/>
              <a:buChar char="•"/>
              <a:defRPr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800" dirty="0" err="1"/>
              <a:t>Современный</a:t>
            </a:r>
            <a:r>
              <a:rPr sz="2800" dirty="0"/>
              <a:t> </a:t>
            </a:r>
            <a:r>
              <a:rPr sz="2800" dirty="0" err="1"/>
              <a:t>экологичные</a:t>
            </a:r>
            <a:r>
              <a:rPr sz="2800" dirty="0"/>
              <a:t> </a:t>
            </a:r>
            <a:br>
              <a:rPr lang="ru-RU" sz="2800" dirty="0"/>
            </a:br>
            <a:r>
              <a:rPr sz="2800" dirty="0" err="1"/>
              <a:t>строительные</a:t>
            </a:r>
            <a:r>
              <a:rPr sz="2800" dirty="0"/>
              <a:t> </a:t>
            </a:r>
            <a:r>
              <a:rPr sz="2800" dirty="0" err="1"/>
              <a:t>материалы</a:t>
            </a:r>
            <a:endParaRPr sz="28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1215</Words>
  <Application>Microsoft Macintosh PowerPoint</Application>
  <PresentationFormat>Произвольный</PresentationFormat>
  <Paragraphs>133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Arial Black</vt:lpstr>
      <vt:lpstr>Avenir Next Demi Bold</vt:lpstr>
      <vt:lpstr>Avenir Next Medium</vt:lpstr>
      <vt:lpstr>Avenir Next Regular</vt:lpstr>
      <vt:lpstr>Calibri</vt:lpstr>
      <vt:lpstr>Canela Bold</vt:lpstr>
      <vt:lpstr>Canela Deck Regular</vt:lpstr>
      <vt:lpstr>Canela Regular</vt:lpstr>
      <vt:lpstr>Canela Text Regular</vt:lpstr>
      <vt:lpstr>Helvetica Neue</vt:lpstr>
      <vt:lpstr>23_ClassicWhite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Третьяк Анастасия Андреевна</dc:creator>
  <cp:lastModifiedBy>Наталья Соколова</cp:lastModifiedBy>
  <cp:revision>42</cp:revision>
  <dcterms:modified xsi:type="dcterms:W3CDTF">2021-07-05T16:06:13Z</dcterms:modified>
</cp:coreProperties>
</file>