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9"/>
  </p:notesMasterIdLst>
  <p:sldIdLst>
    <p:sldId id="315" r:id="rId2"/>
    <p:sldId id="652" r:id="rId3"/>
    <p:sldId id="657" r:id="rId4"/>
    <p:sldId id="659" r:id="rId5"/>
    <p:sldId id="662" r:id="rId6"/>
    <p:sldId id="653" r:id="rId7"/>
    <p:sldId id="663" r:id="rId8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F97B2C90-BBFD-F84B-A391-AB3425523D58}">
          <p14:sldIdLst>
            <p14:sldId id="315"/>
            <p14:sldId id="652"/>
            <p14:sldId id="657"/>
            <p14:sldId id="659"/>
            <p14:sldId id="662"/>
            <p14:sldId id="653"/>
            <p14:sldId id="663"/>
          </p14:sldIdLst>
        </p14:section>
      </p14:sectionLst>
    </p:ext>
    <p:ext uri="{EFAFB233-063F-42B5-8137-9DF3F51BA10A}">
      <p15:sldGuideLst xmlns:p15="http://schemas.microsoft.com/office/powerpoint/2012/main">
        <p15:guide id="1" pos="143" userDrawn="1">
          <p15:clr>
            <a:srgbClr val="A4A3A4"/>
          </p15:clr>
        </p15:guide>
        <p15:guide id="2" orient="horz" pos="527" userDrawn="1">
          <p15:clr>
            <a:srgbClr val="A4A3A4"/>
          </p15:clr>
        </p15:guide>
        <p15:guide id="3" pos="3840" userDrawn="1">
          <p15:clr>
            <a:srgbClr val="A4A3A4"/>
          </p15:clr>
        </p15:guide>
        <p15:guide id="4" pos="751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тон" initials="А" lastIdx="4" clrIdx="0">
    <p:extLst>
      <p:ext uri="{19B8F6BF-5375-455C-9EA6-DF929625EA0E}">
        <p15:presenceInfo xmlns:p15="http://schemas.microsoft.com/office/powerpoint/2012/main" userId="Антон" providerId="None"/>
      </p:ext>
    </p:extLst>
  </p:cmAuthor>
  <p:cmAuthor id="2" name="Антон Бахрах" initials="АБ" lastIdx="1" clrIdx="1">
    <p:extLst>
      <p:ext uri="{19B8F6BF-5375-455C-9EA6-DF929625EA0E}">
        <p15:presenceInfo xmlns:p15="http://schemas.microsoft.com/office/powerpoint/2012/main" userId="8d7a33a35f9aa76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CBAD"/>
    <a:srgbClr val="E5B902"/>
    <a:srgbClr val="C55A11"/>
    <a:srgbClr val="FEDE59"/>
    <a:srgbClr val="ED7D31"/>
    <a:srgbClr val="A5A5A5"/>
    <a:srgbClr val="AC8B02"/>
    <a:srgbClr val="725D01"/>
    <a:srgbClr val="FEEC9E"/>
    <a:srgbClr val="FFF4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Светлый стиль 2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E171933-4619-4E11-9A3F-F7608DF75F80}" styleName="Средний стиль 1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699" autoAdjust="0"/>
    <p:restoredTop sz="91942" autoAdjust="0"/>
  </p:normalViewPr>
  <p:slideViewPr>
    <p:cSldViewPr snapToGrid="0">
      <p:cViewPr varScale="1">
        <p:scale>
          <a:sx n="111" d="100"/>
          <a:sy n="111" d="100"/>
        </p:scale>
        <p:origin x="642" y="102"/>
      </p:cViewPr>
      <p:guideLst>
        <p:guide pos="143"/>
        <p:guide orient="horz" pos="527"/>
        <p:guide pos="3840"/>
        <p:guide pos="751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14" d="100"/>
          <a:sy n="114" d="100"/>
        </p:scale>
        <p:origin x="520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900627460629899"/>
          <c:y val="0.23197273425364601"/>
          <c:w val="0.27636245078740201"/>
          <c:h val="0.4145436506801399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effectLst/>
          </c:spPr>
          <c:dPt>
            <c:idx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53A-964F-8699-FE2D3D848309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53A-964F-8699-FE2D3D848309}"/>
              </c:ext>
            </c:extLst>
          </c:dPt>
          <c:dPt>
            <c:idx val="2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53A-964F-8699-FE2D3D848309}"/>
              </c:ext>
            </c:extLst>
          </c:dPt>
          <c:dPt>
            <c:idx val="3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53A-964F-8699-FE2D3D848309}"/>
              </c:ext>
            </c:extLst>
          </c:dPt>
          <c:dPt>
            <c:idx val="4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A53A-964F-8699-FE2D3D848309}"/>
              </c:ext>
            </c:extLst>
          </c:dPt>
          <c:dPt>
            <c:idx val="5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A53A-964F-8699-FE2D3D848309}"/>
              </c:ext>
            </c:extLst>
          </c:dPt>
          <c:dPt>
            <c:idx val="6"/>
            <c:bubble3D val="0"/>
            <c:spPr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A53A-964F-8699-FE2D3D848309}"/>
              </c:ext>
            </c:extLst>
          </c:dPt>
          <c:dPt>
            <c:idx val="7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A53A-964F-8699-FE2D3D848309}"/>
              </c:ext>
            </c:extLst>
          </c:dPt>
          <c:dPt>
            <c:idx val="8"/>
            <c:bubble3D val="0"/>
            <c:spPr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A53A-964F-8699-FE2D3D848309}"/>
              </c:ext>
            </c:extLst>
          </c:dPt>
          <c:dPt>
            <c:idx val="9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A53A-964F-8699-FE2D3D848309}"/>
              </c:ext>
            </c:extLst>
          </c:dPt>
          <c:cat>
            <c:strRef>
              <c:f>Sheet1!$A$2:$A$11</c:f>
              <c:strCache>
                <c:ptCount val="10"/>
                <c:pt idx="0">
                  <c:v>Earthquakes and volcanic eruptions</c:v>
                </c:pt>
                <c:pt idx="1">
                  <c:v>Heavy rain and snow, hailstorms</c:v>
                </c:pt>
                <c:pt idx="2">
                  <c:v>Frost and dry periods</c:v>
                </c:pt>
                <c:pt idx="3">
                  <c:v>Snow avalanches</c:v>
                </c:pt>
                <c:pt idx="4">
                  <c:v>Storms, windspouts, tornados and snowstorms</c:v>
                </c:pt>
                <c:pt idx="5">
                  <c:v>Large-scale fire</c:v>
                </c:pt>
                <c:pt idx="6">
                  <c:v>Sea hydrological hazards </c:v>
                </c:pt>
                <c:pt idx="7">
                  <c:v>Geological hazards</c:v>
                </c:pt>
                <c:pt idx="8">
                  <c:v>Land-ice breakdowns</c:v>
                </c:pt>
                <c:pt idx="9">
                  <c:v>Hydrological hazards</c:v>
                </c:pt>
              </c:strCache>
            </c:strRef>
          </c:cat>
          <c:val>
            <c:numRef>
              <c:f>Sheet1!$B$2:$B$11</c:f>
              <c:numCache>
                <c:formatCode>0.00%</c:formatCode>
                <c:ptCount val="10"/>
                <c:pt idx="0">
                  <c:v>2.9000000000000001E-2</c:v>
                </c:pt>
                <c:pt idx="1">
                  <c:v>0.159</c:v>
                </c:pt>
                <c:pt idx="2">
                  <c:v>0.189</c:v>
                </c:pt>
                <c:pt idx="3">
                  <c:v>5.0000000000000001E-3</c:v>
                </c:pt>
                <c:pt idx="4">
                  <c:v>6.8000000000000005E-2</c:v>
                </c:pt>
                <c:pt idx="5">
                  <c:v>0.30199999999999999</c:v>
                </c:pt>
                <c:pt idx="6">
                  <c:v>2E-3</c:v>
                </c:pt>
                <c:pt idx="7">
                  <c:v>1.0999999999999999E-2</c:v>
                </c:pt>
                <c:pt idx="8">
                  <c:v>6.7000000000000004E-2</c:v>
                </c:pt>
                <c:pt idx="9" formatCode="0%">
                  <c:v>0.17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A53A-964F-8699-FE2D3D8483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4" y="2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7" y="2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4F7210-CC59-47C9-B4B2-9E48DF9C4F90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60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4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7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2AD83C-862F-4808-85E3-9C881E6D7F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8834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69EA3B-0C59-4325-956D-B21BD21A19A6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71905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69EA3B-0C59-4325-956D-B21BD21A19A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14439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69EA3B-0C59-4325-956D-B21BD21A19A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67150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69EA3B-0C59-4325-956D-B21BD21A19A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86573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69EA3B-0C59-4325-956D-B21BD21A19A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24628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69EA3B-0C59-4325-956D-B21BD21A19A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57148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0176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Линия">
            <a:extLst>
              <a:ext uri="{FF2B5EF4-FFF2-40B4-BE49-F238E27FC236}">
                <a16:creationId xmlns:a16="http://schemas.microsoft.com/office/drawing/2014/main" id="{6B7ABBE0-ADA6-4FC3-A73B-2E8CB82E1218}"/>
              </a:ext>
            </a:extLst>
          </p:cNvPr>
          <p:cNvSpPr/>
          <p:nvPr userDrawn="1"/>
        </p:nvSpPr>
        <p:spPr>
          <a:xfrm flipV="1">
            <a:off x="109675" y="447566"/>
            <a:ext cx="11972650" cy="3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38100" tIns="38100" rIns="38100" bIns="38100" anchor="ctr"/>
          <a:lstStyle/>
          <a:p>
            <a:pPr defTabSz="457200">
              <a:spcBef>
                <a:spcPts val="0"/>
              </a:spcBef>
              <a:defRPr sz="11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dirty="0"/>
          </a:p>
        </p:txBody>
      </p:sp>
      <p:sp>
        <p:nvSpPr>
          <p:cNvPr id="11" name="Линия">
            <a:extLst>
              <a:ext uri="{FF2B5EF4-FFF2-40B4-BE49-F238E27FC236}">
                <a16:creationId xmlns:a16="http://schemas.microsoft.com/office/drawing/2014/main" id="{EF0EB60B-FC7D-4BE6-8A8F-14A9A7C61D82}"/>
              </a:ext>
            </a:extLst>
          </p:cNvPr>
          <p:cNvSpPr/>
          <p:nvPr userDrawn="1"/>
        </p:nvSpPr>
        <p:spPr>
          <a:xfrm flipV="1">
            <a:off x="109675" y="6410433"/>
            <a:ext cx="11972650" cy="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38100" tIns="38100" rIns="38100" bIns="38100" anchor="ctr"/>
          <a:lstStyle/>
          <a:p>
            <a:pPr defTabSz="457200">
              <a:spcBef>
                <a:spcPts val="0"/>
              </a:spcBef>
              <a:defRPr sz="11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976D340-1025-452C-90C0-0D7DAC5AC2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825163" y="6506927"/>
            <a:ext cx="257162" cy="2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759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Линия">
            <a:extLst>
              <a:ext uri="{FF2B5EF4-FFF2-40B4-BE49-F238E27FC236}">
                <a16:creationId xmlns:a16="http://schemas.microsoft.com/office/drawing/2014/main" id="{30BF013D-D437-4484-8832-73441A6B8335}"/>
              </a:ext>
            </a:extLst>
          </p:cNvPr>
          <p:cNvSpPr/>
          <p:nvPr userDrawn="1"/>
        </p:nvSpPr>
        <p:spPr>
          <a:xfrm flipV="1">
            <a:off x="109675" y="447566"/>
            <a:ext cx="11972650" cy="3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38100" tIns="38100" rIns="38100" bIns="38100" anchor="ctr"/>
          <a:lstStyle/>
          <a:p>
            <a:pPr defTabSz="457200">
              <a:spcBef>
                <a:spcPts val="0"/>
              </a:spcBef>
              <a:defRPr sz="11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dirty="0"/>
          </a:p>
        </p:txBody>
      </p:sp>
      <p:sp>
        <p:nvSpPr>
          <p:cNvPr id="9" name="Линия">
            <a:extLst>
              <a:ext uri="{FF2B5EF4-FFF2-40B4-BE49-F238E27FC236}">
                <a16:creationId xmlns:a16="http://schemas.microsoft.com/office/drawing/2014/main" id="{DBF9593C-7473-481C-BAE0-ABB03A4B9341}"/>
              </a:ext>
            </a:extLst>
          </p:cNvPr>
          <p:cNvSpPr/>
          <p:nvPr userDrawn="1"/>
        </p:nvSpPr>
        <p:spPr>
          <a:xfrm flipV="1">
            <a:off x="109675" y="6410433"/>
            <a:ext cx="11972650" cy="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38100" tIns="38100" rIns="38100" bIns="38100" anchor="ctr"/>
          <a:lstStyle/>
          <a:p>
            <a:pPr defTabSz="457200">
              <a:spcBef>
                <a:spcPts val="0"/>
              </a:spcBef>
              <a:defRPr sz="11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C66DB20-4244-4972-B3E7-C5FC93B6C1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825163" y="6506927"/>
            <a:ext cx="257162" cy="257162"/>
          </a:xfrm>
          <a:prstGeom prst="rect">
            <a:avLst/>
          </a:prstGeom>
        </p:spPr>
      </p:pic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512C361-3F23-4891-926B-6AA714F0B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04567" y="6452945"/>
            <a:ext cx="47775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1</a:t>
            </a:r>
            <a:endParaRPr lang="ru-RU" dirty="0"/>
          </a:p>
        </p:txBody>
      </p:sp>
      <p:pic>
        <p:nvPicPr>
          <p:cNvPr id="8" name="Изображение" descr="Изображение">
            <a:extLst>
              <a:ext uri="{FF2B5EF4-FFF2-40B4-BE49-F238E27FC236}">
                <a16:creationId xmlns:a16="http://schemas.microsoft.com/office/drawing/2014/main" id="{91EB00EF-A464-47E3-9DA2-4D23B324120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38255" y="22481"/>
            <a:ext cx="1044070" cy="338186"/>
          </a:xfrm>
          <a:prstGeom prst="rect">
            <a:avLst/>
          </a:prstGeom>
          <a:ln w="3175">
            <a:miter lim="400000"/>
          </a:ln>
        </p:spPr>
      </p:pic>
    </p:spTree>
    <p:extLst>
      <p:ext uri="{BB962C8B-B14F-4D97-AF65-F5344CB8AC3E}">
        <p14:creationId xmlns:p14="http://schemas.microsoft.com/office/powerpoint/2010/main" val="206663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Заголовок и объект">
    <p:bg>
      <p:bgPr>
        <a:blipFill dpi="0" rotWithShape="1">
          <a:blip r:embed="rId2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олилиния: фигура 14">
            <a:extLst>
              <a:ext uri="{FF2B5EF4-FFF2-40B4-BE49-F238E27FC236}">
                <a16:creationId xmlns:a16="http://schemas.microsoft.com/office/drawing/2014/main" id="{7BA9B494-121F-4B97-8938-02DB3950AB30}"/>
              </a:ext>
            </a:extLst>
          </p:cNvPr>
          <p:cNvSpPr/>
          <p:nvPr userDrawn="1"/>
        </p:nvSpPr>
        <p:spPr>
          <a:xfrm>
            <a:off x="10671436" y="0"/>
            <a:ext cx="1520565" cy="6858000"/>
          </a:xfrm>
          <a:custGeom>
            <a:avLst/>
            <a:gdLst>
              <a:gd name="connsiteX0" fmla="*/ 0 w 1520565"/>
              <a:gd name="connsiteY0" fmla="*/ 0 h 6858000"/>
              <a:gd name="connsiteX1" fmla="*/ 1520565 w 1520565"/>
              <a:gd name="connsiteY1" fmla="*/ 0 h 6858000"/>
              <a:gd name="connsiteX2" fmla="*/ 1520565 w 1520565"/>
              <a:gd name="connsiteY2" fmla="*/ 6858000 h 6858000"/>
              <a:gd name="connsiteX3" fmla="*/ 0 w 1520565"/>
              <a:gd name="connsiteY3" fmla="*/ 6858000 h 6858000"/>
              <a:gd name="connsiteX4" fmla="*/ 19876 w 1520565"/>
              <a:gd name="connsiteY4" fmla="*/ 6832337 h 6858000"/>
              <a:gd name="connsiteX5" fmla="*/ 19876 w 1520565"/>
              <a:gd name="connsiteY5" fmla="*/ 2566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20565" h="6858000">
                <a:moveTo>
                  <a:pt x="0" y="0"/>
                </a:moveTo>
                <a:lnTo>
                  <a:pt x="1520565" y="0"/>
                </a:lnTo>
                <a:lnTo>
                  <a:pt x="1520565" y="6858000"/>
                </a:lnTo>
                <a:lnTo>
                  <a:pt x="0" y="6858000"/>
                </a:lnTo>
                <a:lnTo>
                  <a:pt x="19876" y="6832337"/>
                </a:lnTo>
                <a:cubicBezTo>
                  <a:pt x="1503798" y="4813152"/>
                  <a:pt x="1503798" y="2044849"/>
                  <a:pt x="19876" y="25663"/>
                </a:cubicBezTo>
                <a:close/>
              </a:path>
            </a:pathLst>
          </a:custGeom>
          <a:blipFill dpi="0" rotWithShape="1">
            <a:blip r:embed="rId3"/>
            <a:srcRect/>
            <a:stretch>
              <a:fillRect l="-701730" t="-49" b="49"/>
            </a:stretch>
          </a:blipFill>
          <a:ln>
            <a:noFill/>
          </a:ln>
          <a:effectLst>
            <a:outerShdw blurRad="254000" dist="63500" dir="10800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4" name="Заголовок 13">
            <a:extLst>
              <a:ext uri="{FF2B5EF4-FFF2-40B4-BE49-F238E27FC236}">
                <a16:creationId xmlns:a16="http://schemas.microsoft.com/office/drawing/2014/main" id="{69884F94-E823-4DD8-94C4-ABAF7B1458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1386" y="212651"/>
            <a:ext cx="10660311" cy="301700"/>
          </a:xfrm>
        </p:spPr>
        <p:txBody>
          <a:bodyPr lIns="90000" anchor="t">
            <a:noAutofit/>
          </a:bodyPr>
          <a:lstStyle>
            <a:lvl1pPr algn="l">
              <a:defRPr sz="1600">
                <a:gradFill>
                  <a:gsLst>
                    <a:gs pos="0">
                      <a:srgbClr val="386289"/>
                    </a:gs>
                    <a:gs pos="100000">
                      <a:srgbClr val="4579A9"/>
                    </a:gs>
                    <a:gs pos="55000">
                      <a:srgbClr val="598CBB"/>
                    </a:gs>
                  </a:gsLst>
                  <a:lin ang="2700000" scaled="0"/>
                </a:gradFill>
                <a:latin typeface="Arial Black" panose="020B0A040201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2" name="Заголовок 13">
            <a:extLst>
              <a:ext uri="{FF2B5EF4-FFF2-40B4-BE49-F238E27FC236}">
                <a16:creationId xmlns:a16="http://schemas.microsoft.com/office/drawing/2014/main" id="{7B824E30-ACE7-460D-B0FE-E827F5E8A736}"/>
              </a:ext>
            </a:extLst>
          </p:cNvPr>
          <p:cNvSpPr txBox="1">
            <a:spLocks/>
          </p:cNvSpPr>
          <p:nvPr userDrawn="1"/>
        </p:nvSpPr>
        <p:spPr>
          <a:xfrm>
            <a:off x="11195845" y="5989942"/>
            <a:ext cx="735836" cy="864723"/>
          </a:xfrm>
          <a:prstGeom prst="rect">
            <a:avLst/>
          </a:prstGeom>
          <a:noFill/>
        </p:spPr>
        <p:txBody>
          <a:bodyPr vert="horz" lIns="9000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kern="1200">
                <a:solidFill>
                  <a:srgbClr val="386289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 algn="r"/>
            <a:fld id="{1F6F781D-6BD4-49DC-8880-3C4684C7F50F}" type="slidenum">
              <a:rPr lang="ru-RU" sz="2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5628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>
            <a:extLst>
              <a:ext uri="{FF2B5EF4-FFF2-40B4-BE49-F238E27FC236}">
                <a16:creationId xmlns:a16="http://schemas.microsoft.com/office/drawing/2014/main" id="{69884F94-E823-4DD8-94C4-ABAF7B1458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1222" y="2766218"/>
            <a:ext cx="10515600" cy="1325563"/>
          </a:xfrm>
        </p:spPr>
        <p:txBody>
          <a:bodyPr>
            <a:normAutofit/>
          </a:bodyPr>
          <a:lstStyle>
            <a:lvl1pPr>
              <a:defRPr sz="4000">
                <a:solidFill>
                  <a:srgbClr val="386289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833269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3B33C8-17AE-4458-BDFC-DBE85107B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9B0AB2-EB8D-44E8-970D-9531D12599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01D01F-59E7-457C-B398-2C79E154F8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22FCA8-73E4-4E1B-860F-FE7CC1E073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CA22D6-07C3-42A7-AC9D-C43DB0E5EB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9FDAAF-D251-4D80-9783-76A71707E3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6819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microsoft.com/office/2007/relationships/hdphoto" Target="../media/hdphoto2.wdp"/><Relationship Id="rId3" Type="http://schemas.openxmlformats.org/officeDocument/2006/relationships/chart" Target="../charts/chart1.xml"/><Relationship Id="rId7" Type="http://schemas.openxmlformats.org/officeDocument/2006/relationships/image" Target="../media/image21.jpe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jpeg"/><Relationship Id="rId11" Type="http://schemas.openxmlformats.org/officeDocument/2006/relationships/image" Target="../media/image24.jpeg"/><Relationship Id="rId5" Type="http://schemas.openxmlformats.org/officeDocument/2006/relationships/image" Target="../media/image19.jpeg"/><Relationship Id="rId15" Type="http://schemas.openxmlformats.org/officeDocument/2006/relationships/image" Target="../media/image27.jpeg"/><Relationship Id="rId10" Type="http://schemas.openxmlformats.org/officeDocument/2006/relationships/image" Target="../media/image23.jpeg"/><Relationship Id="rId4" Type="http://schemas.openxmlformats.org/officeDocument/2006/relationships/image" Target="../media/image18.jpeg"/><Relationship Id="rId9" Type="http://schemas.microsoft.com/office/2007/relationships/hdphoto" Target="../media/hdphoto1.wdp"/><Relationship Id="rId14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FF7105-FF71-4615-BB2F-D727EA569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1982" y="3578593"/>
            <a:ext cx="6199670" cy="1359744"/>
          </a:xfrm>
          <a:noFill/>
          <a:ln>
            <a:noFill/>
          </a:ln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Myriad Pro"/>
              </a:rPr>
              <a:t>REGULATIONS AND STANDARDS </a:t>
            </a:r>
            <a:br>
              <a:rPr lang="en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Myriad Pro"/>
              </a:rPr>
            </a:br>
            <a:r>
              <a:rPr lang="en" sz="27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Myriad Pro"/>
              </a:rPr>
              <a:t>IN THE CONSTRUCTION SPHERE</a:t>
            </a:r>
            <a:r>
              <a:rPr lang="en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Myriad Pro"/>
              </a:rPr>
              <a:t> OF THE RUSSIAN FEDERATION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Myriad Pro"/>
            </a:endParaRP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391141A8-BCA8-4CEB-B2CB-DCE4587DC214}"/>
              </a:ext>
            </a:extLst>
          </p:cNvPr>
          <p:cNvCxnSpPr>
            <a:cxnSpLocks/>
          </p:cNvCxnSpPr>
          <p:nvPr/>
        </p:nvCxnSpPr>
        <p:spPr>
          <a:xfrm>
            <a:off x="0" y="5699050"/>
            <a:ext cx="1990725" cy="0"/>
          </a:xfrm>
          <a:prstGeom prst="line">
            <a:avLst/>
          </a:prstGeom>
          <a:ln w="3175">
            <a:solidFill>
              <a:schemeClr val="accent1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66402E44-FF86-400F-B629-2FE5C657E504}"/>
              </a:ext>
            </a:extLst>
          </p:cNvPr>
          <p:cNvCxnSpPr>
            <a:cxnSpLocks/>
          </p:cNvCxnSpPr>
          <p:nvPr/>
        </p:nvCxnSpPr>
        <p:spPr>
          <a:xfrm>
            <a:off x="3609975" y="5699050"/>
            <a:ext cx="8582025" cy="0"/>
          </a:xfrm>
          <a:prstGeom prst="line">
            <a:avLst/>
          </a:prstGeom>
          <a:ln w="3175">
            <a:solidFill>
              <a:schemeClr val="accent1">
                <a:lumMod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Заголовок 10">
            <a:extLst>
              <a:ext uri="{FF2B5EF4-FFF2-40B4-BE49-F238E27FC236}">
                <a16:creationId xmlns:a16="http://schemas.microsoft.com/office/drawing/2014/main" id="{E6F9494F-CA79-42A2-B114-47727FA7C527}"/>
              </a:ext>
            </a:extLst>
          </p:cNvPr>
          <p:cNvSpPr txBox="1">
            <a:spLocks/>
          </p:cNvSpPr>
          <p:nvPr/>
        </p:nvSpPr>
        <p:spPr>
          <a:xfrm>
            <a:off x="8124137" y="4470856"/>
            <a:ext cx="3538454" cy="85755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0">
                <a:solidFill>
                  <a:srgbClr val="386289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Alexander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Neklyudov</a:t>
            </a:r>
            <a:endParaRPr lang="en-US" sz="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Microsoft Sans Serif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Deputy Director of the FAU FCC</a:t>
            </a:r>
            <a:endParaRPr lang="ru-RU" sz="1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Microsoft Sans Serif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Изображение" descr="Изображение">
            <a:extLst>
              <a:ext uri="{FF2B5EF4-FFF2-40B4-BE49-F238E27FC236}">
                <a16:creationId xmlns:a16="http://schemas.microsoft.com/office/drawing/2014/main" id="{6DC95BF9-A6D0-664E-8A3C-60A2E26F6C1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4770" b="150"/>
          <a:stretch/>
        </p:blipFill>
        <p:spPr>
          <a:xfrm>
            <a:off x="7814763" y="288935"/>
            <a:ext cx="1900540" cy="1744772"/>
          </a:xfrm>
          <a:prstGeom prst="rect">
            <a:avLst/>
          </a:prstGeom>
          <a:ln w="3175">
            <a:miter lim="400000"/>
          </a:ln>
        </p:spPr>
      </p:pic>
      <p:sp>
        <p:nvSpPr>
          <p:cNvPr id="9" name="Заголовок 10">
            <a:extLst>
              <a:ext uri="{FF2B5EF4-FFF2-40B4-BE49-F238E27FC236}">
                <a16:creationId xmlns:a16="http://schemas.microsoft.com/office/drawing/2014/main" id="{B09F4816-7034-AE4B-B96A-A8F5507EF892}"/>
              </a:ext>
            </a:extLst>
          </p:cNvPr>
          <p:cNvSpPr txBox="1">
            <a:spLocks/>
          </p:cNvSpPr>
          <p:nvPr/>
        </p:nvSpPr>
        <p:spPr>
          <a:xfrm>
            <a:off x="2080878" y="5370606"/>
            <a:ext cx="1883040" cy="6568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0">
                <a:solidFill>
                  <a:srgbClr val="386289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30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.03.2021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304ABEA-E166-474D-A20E-92DA5D9439D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755"/>
          <a:stretch/>
        </p:blipFill>
        <p:spPr>
          <a:xfrm>
            <a:off x="1811571" y="288935"/>
            <a:ext cx="1900539" cy="1747386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3752B81A-F19E-D44F-9272-1AF26ED72F8F}"/>
              </a:ext>
            </a:extLst>
          </p:cNvPr>
          <p:cNvSpPr/>
          <p:nvPr/>
        </p:nvSpPr>
        <p:spPr>
          <a:xfrm>
            <a:off x="5850223" y="2246609"/>
            <a:ext cx="582962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Federal Centre for Regulation, Standardization </a:t>
            </a:r>
          </a:p>
          <a:p>
            <a:pPr algn="ctr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Technical Assessment in Construction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(FAU FCC)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7F21262-548C-D44C-8780-C9BDB103CFB8}"/>
              </a:ext>
            </a:extLst>
          </p:cNvPr>
          <p:cNvSpPr/>
          <p:nvPr/>
        </p:nvSpPr>
        <p:spPr>
          <a:xfrm>
            <a:off x="512156" y="2246609"/>
            <a:ext cx="41880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MINISTRY OF CONSTRUCTION, HOUSING AND UTILITIES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RUSSIAN FEDERATION</a:t>
            </a:r>
          </a:p>
        </p:txBody>
      </p:sp>
    </p:spTree>
    <p:extLst>
      <p:ext uri="{BB962C8B-B14F-4D97-AF65-F5344CB8AC3E}">
        <p14:creationId xmlns:p14="http://schemas.microsoft.com/office/powerpoint/2010/main" val="2567708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742AB211-2B77-4F83-AE8D-D510A60671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077" y="244859"/>
            <a:ext cx="10867635" cy="345076"/>
          </a:xfrm>
        </p:spPr>
        <p:txBody>
          <a:bodyPr>
            <a:noAutofit/>
          </a:bodyPr>
          <a:lstStyle/>
          <a:p>
            <a:r>
              <a:rPr lang="en" sz="1700" cap="all" dirty="0">
                <a:solidFill>
                  <a:schemeClr val="accent1">
                    <a:lumMod val="50000"/>
                  </a:schemeClr>
                </a:solidFill>
                <a:sym typeface="Myriad Pro"/>
              </a:rPr>
              <a:t>RUSSIAN EXPERIENCE OF TECHNICAL REGULATIONS IN THE CONSTRUCTION SPHERE</a:t>
            </a:r>
            <a:endParaRPr lang="ru-RU" sz="1700" cap="all" dirty="0">
              <a:solidFill>
                <a:schemeClr val="accent1">
                  <a:lumMod val="50000"/>
                </a:schemeClr>
              </a:solidFill>
              <a:sym typeface="Myriad Pro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50BA26A-FE5B-E34D-AD1A-803733B8611F}"/>
              </a:ext>
            </a:extLst>
          </p:cNvPr>
          <p:cNvSpPr txBox="1"/>
          <p:nvPr/>
        </p:nvSpPr>
        <p:spPr>
          <a:xfrm>
            <a:off x="6308438" y="825214"/>
            <a:ext cx="4672516" cy="5324535"/>
          </a:xfrm>
          <a:prstGeom prst="rect">
            <a:avLst/>
          </a:prstGeom>
          <a:noFill/>
          <a:ln w="127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marL="144463" marR="0" lvl="0" indent="-144463" defTabSz="2925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defRPr/>
            </a:pPr>
            <a:endParaRPr lang="ru-RU" sz="1400" dirty="0">
              <a:solidFill>
                <a:prstClr val="black"/>
              </a:solidFill>
              <a:latin typeface="Calibri Light" panose="020F0302020204030204"/>
              <a:cs typeface="Times New Roman" panose="02020603050405020304" pitchFamily="18" charset="0"/>
            </a:endParaRPr>
          </a:p>
          <a:p>
            <a:pPr lvl="0" algn="ctr" defTabSz="292537">
              <a:spcAft>
                <a:spcPts val="600"/>
              </a:spcAft>
              <a:defRPr/>
            </a:pPr>
            <a:r>
              <a:rPr lang="en-US" sz="1300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BEYOND THE TECHNICAL REGULATIONS LEGISLATION</a:t>
            </a:r>
            <a:endParaRPr lang="en-US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4463" indent="-144463" defTabSz="292537">
              <a:spcAft>
                <a:spcPts val="1200"/>
              </a:spcAft>
              <a:buFontTx/>
              <a:buChar char="-"/>
              <a:defRPr/>
            </a:pP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Federal </a:t>
            </a:r>
            <a:r>
              <a:rPr lang="ru-RU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Law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30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.03.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1999 No.52-ФЗ </a:t>
            </a:r>
            <a:b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ru-RU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sanitary-epidemiological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well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being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people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";</a:t>
            </a:r>
            <a:endParaRPr lang="en-US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4463" marR="0" lvl="0" indent="-144463" defTabSz="2925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Char char="-"/>
              <a:defRPr/>
            </a:pP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Federal </a:t>
            </a:r>
            <a:r>
              <a:rPr lang="ru-RU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Law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.01.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2002 No.7-ФЗ </a:t>
            </a:r>
            <a:b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ru-RU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environment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protection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";</a:t>
            </a:r>
            <a:endParaRPr lang="en-US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4463" marR="0" lvl="0" indent="-144463" defTabSz="2925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Char char="-"/>
              <a:defRPr/>
            </a:pP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Federal </a:t>
            </a:r>
            <a:r>
              <a:rPr lang="ru-RU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Law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26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.03.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2003 No.35-ФЗ </a:t>
            </a:r>
            <a:b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ru-RU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electric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";</a:t>
            </a:r>
            <a:endParaRPr lang="en-US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4463" marR="0" lvl="0" indent="-144463" defTabSz="2925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Char char="-"/>
              <a:defRPr/>
            </a:pP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Federal </a:t>
            </a:r>
            <a:r>
              <a:rPr lang="ru-RU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Law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21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.07.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1997 No.116-ФЗ </a:t>
            </a:r>
            <a:b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ru-RU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safety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hazardous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facilities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";</a:t>
            </a:r>
            <a:endParaRPr lang="en-US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4463" marR="0" lvl="0" indent="-144463" defTabSz="2925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Char char="-"/>
              <a:defRPr/>
            </a:pP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Federal </a:t>
            </a:r>
            <a:r>
              <a:rPr lang="ru-RU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Law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21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.07.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1997 No.117-ФЗ </a:t>
            </a:r>
            <a:b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ru-RU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safety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waterworks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";</a:t>
            </a:r>
            <a:endParaRPr lang="en-US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4463" marR="0" lvl="0" indent="-144463" defTabSz="2925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Char char="-"/>
              <a:defRPr/>
            </a:pP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Federal </a:t>
            </a:r>
            <a:r>
              <a:rPr lang="ru-RU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Law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21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.11.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1995 No.170-ФЗ </a:t>
            </a:r>
            <a:b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ru-RU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utilisation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nuclear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";</a:t>
            </a:r>
            <a:endParaRPr lang="en-US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4463" marR="0" lvl="0" indent="-144463" defTabSz="2925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Char char="-"/>
              <a:defRPr/>
            </a:pP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Federal </a:t>
            </a:r>
            <a:r>
              <a:rPr lang="ru-RU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Law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23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.11.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2009 No.261-ФЗ </a:t>
            </a:r>
            <a:b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ru-RU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efficiency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performance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improvement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144463" marR="0" lvl="0" indent="-144463" defTabSz="2925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Char char="-"/>
              <a:defRPr/>
            </a:pP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Etc.</a:t>
            </a:r>
            <a:endParaRPr lang="ru-RU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8E82D9A-19F5-4648-B83A-3E2E7C27605B}"/>
              </a:ext>
            </a:extLst>
          </p:cNvPr>
          <p:cNvSpPr txBox="1"/>
          <p:nvPr/>
        </p:nvSpPr>
        <p:spPr>
          <a:xfrm>
            <a:off x="472440" y="825214"/>
            <a:ext cx="5623560" cy="5893921"/>
          </a:xfrm>
          <a:prstGeom prst="rect">
            <a:avLst/>
          </a:prstGeom>
          <a:noFill/>
          <a:ln w="127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en-US" sz="1400" b="1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TECHNICAL REGULATIONS </a:t>
            </a:r>
            <a:br>
              <a:rPr lang="en-US" sz="1400" b="1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BUILDINGS AND CIVIL ENGINEERING PROJECTS </a:t>
            </a:r>
            <a:br>
              <a:rPr lang="en-US" sz="1400" b="1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400" b="1" dirty="0">
              <a:solidFill>
                <a:srgbClr val="5B9BD5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6213" indent="-176213">
              <a:spcAft>
                <a:spcPts val="600"/>
              </a:spcAft>
              <a:buFontTx/>
              <a:buChar char="-"/>
              <a:defRPr/>
            </a:pPr>
            <a:r>
              <a:rPr lang="ru-RU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Federal </a:t>
            </a:r>
            <a:r>
              <a:rPr lang="ru-RU" sz="1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Law</a:t>
            </a:r>
            <a:r>
              <a:rPr lang="ru-RU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ru-RU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30.12.2009 No.384-ФЗ </a:t>
            </a:r>
            <a:br>
              <a:rPr lang="ru-RU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ru-RU" sz="1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Technical</a:t>
            </a:r>
            <a:r>
              <a:rPr lang="ru-RU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regulations</a:t>
            </a:r>
            <a:r>
              <a:rPr lang="ru-RU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ru-RU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safety</a:t>
            </a:r>
            <a:r>
              <a:rPr lang="ru-RU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ru-RU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buildings</a:t>
            </a:r>
            <a:r>
              <a:rPr lang="ru-RU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ru-RU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structures</a:t>
            </a:r>
            <a:r>
              <a:rPr lang="ru-RU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n-US" sz="1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600"/>
              </a:spcAft>
              <a:defRPr/>
            </a:pPr>
            <a:endParaRPr lang="en-US" sz="1400" b="1" dirty="0">
              <a:solidFill>
                <a:srgbClr val="5B9BD5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600"/>
              </a:spcAft>
              <a:defRPr/>
            </a:pPr>
            <a:r>
              <a:rPr lang="en-US" sz="1300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 TECHNICAL REGULATIONS</a:t>
            </a:r>
          </a:p>
          <a:p>
            <a:pPr marL="176213" indent="-176213">
              <a:spcAft>
                <a:spcPts val="1200"/>
              </a:spcAft>
              <a:buFontTx/>
              <a:buChar char="-"/>
              <a:defRPr/>
            </a:pP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Federal Law of 22.07.2008 </a:t>
            </a:r>
            <a:r>
              <a:rPr lang="ru-RU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123-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ФЗ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ru-RU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Technical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regulations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fire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safety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requirements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";</a:t>
            </a:r>
            <a:endParaRPr lang="ru-RU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6213" indent="-176213">
              <a:spcAft>
                <a:spcPts val="1200"/>
              </a:spcAft>
              <a:buFontTx/>
              <a:buChar char="-"/>
              <a:defRPr/>
            </a:pPr>
            <a:r>
              <a:rPr lang="ru-RU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Technical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regulations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ru-RU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safety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gas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distribution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gas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consumption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networks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6213" indent="-176213">
              <a:spcAft>
                <a:spcPts val="1200"/>
              </a:spcAft>
              <a:buFontTx/>
              <a:buChar char="-"/>
              <a:defRPr/>
            </a:pP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 TR-002-2011 </a:t>
            </a:r>
            <a:b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ru-RU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safety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rapid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highspeed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transit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railway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transport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";</a:t>
            </a:r>
          </a:p>
          <a:p>
            <a:pPr marL="176213" indent="-176213">
              <a:spcAft>
                <a:spcPts val="1200"/>
              </a:spcAft>
              <a:buFontTx/>
              <a:buChar char="-"/>
              <a:defRPr/>
            </a:pP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 TR-003-2011 </a:t>
            </a:r>
            <a:b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ru-RU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safety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railway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infrastructure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";</a:t>
            </a:r>
          </a:p>
          <a:p>
            <a:pPr marL="176213" indent="-176213">
              <a:spcAft>
                <a:spcPts val="1200"/>
              </a:spcAft>
              <a:buFontTx/>
              <a:buChar char="-"/>
              <a:defRPr/>
            </a:pP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 TR-014-2011 </a:t>
            </a:r>
            <a:b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ru-RU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Roads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safety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";</a:t>
            </a:r>
          </a:p>
          <a:p>
            <a:pPr marL="176213" indent="-176213">
              <a:buFontTx/>
              <a:buChar char="-"/>
              <a:defRPr/>
            </a:pP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EEU TR 49/2020 </a:t>
            </a:r>
            <a:b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Technical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regulations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Eurasian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Economic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Union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ru-RU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requirements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pipelines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transporting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liquid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gaseous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hydrocarbons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</a:p>
        </p:txBody>
      </p:sp>
    </p:spTree>
    <p:extLst>
      <p:ext uri="{BB962C8B-B14F-4D97-AF65-F5344CB8AC3E}">
        <p14:creationId xmlns:p14="http://schemas.microsoft.com/office/powerpoint/2010/main" val="23881997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742AB211-2B77-4F83-AE8D-D510A60671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077" y="244859"/>
            <a:ext cx="10867635" cy="345076"/>
          </a:xfrm>
        </p:spPr>
        <p:txBody>
          <a:bodyPr>
            <a:noAutofit/>
          </a:bodyPr>
          <a:lstStyle/>
          <a:p>
            <a:r>
              <a:rPr lang="en-US" sz="1700" cap="all" dirty="0">
                <a:solidFill>
                  <a:schemeClr val="accent1">
                    <a:lumMod val="50000"/>
                  </a:schemeClr>
                </a:solidFill>
              </a:rPr>
              <a:t>General Requirements to Safety of Buildings and Structures</a:t>
            </a:r>
            <a:endParaRPr lang="ru-RU" sz="1700" cap="all" dirty="0">
              <a:solidFill>
                <a:schemeClr val="accent1">
                  <a:lumMod val="50000"/>
                </a:schemeClr>
              </a:solidFill>
              <a:sym typeface="Myriad Pro"/>
            </a:endParaRP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5DCBCB2D-3FCC-B341-84A7-84183C28C58E}"/>
              </a:ext>
            </a:extLst>
          </p:cNvPr>
          <p:cNvSpPr/>
          <p:nvPr/>
        </p:nvSpPr>
        <p:spPr>
          <a:xfrm>
            <a:off x="365760" y="1264316"/>
            <a:ext cx="4874537" cy="9820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7" name="Rectangle 58">
            <a:extLst>
              <a:ext uri="{FF2B5EF4-FFF2-40B4-BE49-F238E27FC236}">
                <a16:creationId xmlns:a16="http://schemas.microsoft.com/office/drawing/2014/main" id="{FA305910-DA03-F943-906A-94DE3236EA05}"/>
              </a:ext>
            </a:extLst>
          </p:cNvPr>
          <p:cNvSpPr/>
          <p:nvPr/>
        </p:nvSpPr>
        <p:spPr>
          <a:xfrm>
            <a:off x="365760" y="2420686"/>
            <a:ext cx="4874537" cy="9820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9" name="Rectangle 59">
            <a:extLst>
              <a:ext uri="{FF2B5EF4-FFF2-40B4-BE49-F238E27FC236}">
                <a16:creationId xmlns:a16="http://schemas.microsoft.com/office/drawing/2014/main" id="{84484B10-79BB-5C42-8FF4-7DFCEDCF8658}"/>
              </a:ext>
            </a:extLst>
          </p:cNvPr>
          <p:cNvSpPr/>
          <p:nvPr/>
        </p:nvSpPr>
        <p:spPr>
          <a:xfrm>
            <a:off x="373659" y="3578162"/>
            <a:ext cx="4874537" cy="9820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Rectangle 60">
            <a:extLst>
              <a:ext uri="{FF2B5EF4-FFF2-40B4-BE49-F238E27FC236}">
                <a16:creationId xmlns:a16="http://schemas.microsoft.com/office/drawing/2014/main" id="{6355E159-4BB5-8E4C-B740-8CBC3B94689B}"/>
              </a:ext>
            </a:extLst>
          </p:cNvPr>
          <p:cNvSpPr/>
          <p:nvPr/>
        </p:nvSpPr>
        <p:spPr>
          <a:xfrm>
            <a:off x="373659" y="4734532"/>
            <a:ext cx="4874537" cy="9820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1" name="Rectangle 61">
            <a:extLst>
              <a:ext uri="{FF2B5EF4-FFF2-40B4-BE49-F238E27FC236}">
                <a16:creationId xmlns:a16="http://schemas.microsoft.com/office/drawing/2014/main" id="{F122D7CD-BE29-7D40-B97A-0AEF37982465}"/>
              </a:ext>
            </a:extLst>
          </p:cNvPr>
          <p:cNvSpPr/>
          <p:nvPr/>
        </p:nvSpPr>
        <p:spPr>
          <a:xfrm>
            <a:off x="5892246" y="1264316"/>
            <a:ext cx="4874537" cy="9820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2" name="Rectangle 62">
            <a:extLst>
              <a:ext uri="{FF2B5EF4-FFF2-40B4-BE49-F238E27FC236}">
                <a16:creationId xmlns:a16="http://schemas.microsoft.com/office/drawing/2014/main" id="{6161E8DA-8860-314C-A76F-9436859A37BC}"/>
              </a:ext>
            </a:extLst>
          </p:cNvPr>
          <p:cNvSpPr/>
          <p:nvPr/>
        </p:nvSpPr>
        <p:spPr>
          <a:xfrm>
            <a:off x="5892246" y="2420686"/>
            <a:ext cx="4874537" cy="9820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3" name="Rectangle 63">
            <a:extLst>
              <a:ext uri="{FF2B5EF4-FFF2-40B4-BE49-F238E27FC236}">
                <a16:creationId xmlns:a16="http://schemas.microsoft.com/office/drawing/2014/main" id="{16EF1726-076A-8544-AEAC-23845D2F5837}"/>
              </a:ext>
            </a:extLst>
          </p:cNvPr>
          <p:cNvSpPr/>
          <p:nvPr/>
        </p:nvSpPr>
        <p:spPr>
          <a:xfrm>
            <a:off x="5900145" y="3578162"/>
            <a:ext cx="4874537" cy="9820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4" name="Rectangle 64">
            <a:extLst>
              <a:ext uri="{FF2B5EF4-FFF2-40B4-BE49-F238E27FC236}">
                <a16:creationId xmlns:a16="http://schemas.microsoft.com/office/drawing/2014/main" id="{1463E77A-FB55-2F45-A25C-E4AD76840913}"/>
              </a:ext>
            </a:extLst>
          </p:cNvPr>
          <p:cNvSpPr/>
          <p:nvPr/>
        </p:nvSpPr>
        <p:spPr>
          <a:xfrm>
            <a:off x="5900145" y="4734532"/>
            <a:ext cx="4874537" cy="9820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5736D8A4-BF8B-B44A-89EB-098520487D34}"/>
              </a:ext>
            </a:extLst>
          </p:cNvPr>
          <p:cNvSpPr/>
          <p:nvPr/>
        </p:nvSpPr>
        <p:spPr>
          <a:xfrm>
            <a:off x="497379" y="1394773"/>
            <a:ext cx="720000" cy="72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Rectangle 65">
            <a:extLst>
              <a:ext uri="{FF2B5EF4-FFF2-40B4-BE49-F238E27FC236}">
                <a16:creationId xmlns:a16="http://schemas.microsoft.com/office/drawing/2014/main" id="{077176B5-3294-7344-9E41-4AC439382F99}"/>
              </a:ext>
            </a:extLst>
          </p:cNvPr>
          <p:cNvSpPr/>
          <p:nvPr/>
        </p:nvSpPr>
        <p:spPr>
          <a:xfrm>
            <a:off x="497379" y="2552249"/>
            <a:ext cx="720000" cy="72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Rectangle 66">
            <a:extLst>
              <a:ext uri="{FF2B5EF4-FFF2-40B4-BE49-F238E27FC236}">
                <a16:creationId xmlns:a16="http://schemas.microsoft.com/office/drawing/2014/main" id="{80E64699-7A0D-4A4B-B8C4-62D7FB8C6891}"/>
              </a:ext>
            </a:extLst>
          </p:cNvPr>
          <p:cNvSpPr/>
          <p:nvPr/>
        </p:nvSpPr>
        <p:spPr>
          <a:xfrm>
            <a:off x="497379" y="3709172"/>
            <a:ext cx="720000" cy="72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Rectangle 67">
            <a:extLst>
              <a:ext uri="{FF2B5EF4-FFF2-40B4-BE49-F238E27FC236}">
                <a16:creationId xmlns:a16="http://schemas.microsoft.com/office/drawing/2014/main" id="{61D35C36-9474-104B-9D0E-804E89B391E6}"/>
              </a:ext>
            </a:extLst>
          </p:cNvPr>
          <p:cNvSpPr/>
          <p:nvPr/>
        </p:nvSpPr>
        <p:spPr>
          <a:xfrm>
            <a:off x="497379" y="4865542"/>
            <a:ext cx="720000" cy="72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Rectangle 68">
            <a:extLst>
              <a:ext uri="{FF2B5EF4-FFF2-40B4-BE49-F238E27FC236}">
                <a16:creationId xmlns:a16="http://schemas.microsoft.com/office/drawing/2014/main" id="{30A9F0B5-7E2D-5247-B776-6DBFCC28E0C7}"/>
              </a:ext>
            </a:extLst>
          </p:cNvPr>
          <p:cNvSpPr/>
          <p:nvPr/>
        </p:nvSpPr>
        <p:spPr>
          <a:xfrm>
            <a:off x="6025704" y="1394773"/>
            <a:ext cx="720000" cy="72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Rectangle 69">
            <a:extLst>
              <a:ext uri="{FF2B5EF4-FFF2-40B4-BE49-F238E27FC236}">
                <a16:creationId xmlns:a16="http://schemas.microsoft.com/office/drawing/2014/main" id="{957B0922-BF84-2E4B-9F3D-9290EE45E587}"/>
              </a:ext>
            </a:extLst>
          </p:cNvPr>
          <p:cNvSpPr/>
          <p:nvPr/>
        </p:nvSpPr>
        <p:spPr>
          <a:xfrm>
            <a:off x="6025704" y="2552249"/>
            <a:ext cx="720000" cy="72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Rectangle 70">
            <a:extLst>
              <a:ext uri="{FF2B5EF4-FFF2-40B4-BE49-F238E27FC236}">
                <a16:creationId xmlns:a16="http://schemas.microsoft.com/office/drawing/2014/main" id="{FB069673-CCEC-C344-83EA-D9B058AFB17E}"/>
              </a:ext>
            </a:extLst>
          </p:cNvPr>
          <p:cNvSpPr/>
          <p:nvPr/>
        </p:nvSpPr>
        <p:spPr>
          <a:xfrm>
            <a:off x="6025704" y="3709172"/>
            <a:ext cx="720000" cy="72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Rectangle 71">
            <a:extLst>
              <a:ext uri="{FF2B5EF4-FFF2-40B4-BE49-F238E27FC236}">
                <a16:creationId xmlns:a16="http://schemas.microsoft.com/office/drawing/2014/main" id="{20EB20E2-361A-2844-A0C2-F609517BE27C}"/>
              </a:ext>
            </a:extLst>
          </p:cNvPr>
          <p:cNvSpPr/>
          <p:nvPr/>
        </p:nvSpPr>
        <p:spPr>
          <a:xfrm>
            <a:off x="6025704" y="4865542"/>
            <a:ext cx="720000" cy="72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Picture 11">
            <a:extLst>
              <a:ext uri="{FF2B5EF4-FFF2-40B4-BE49-F238E27FC236}">
                <a16:creationId xmlns:a16="http://schemas.microsoft.com/office/drawing/2014/main" id="{F8BC1CD7-6C0C-B84B-98DF-40180C93E5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583" y="2640188"/>
            <a:ext cx="564556" cy="564556"/>
          </a:xfrm>
          <a:prstGeom prst="rect">
            <a:avLst/>
          </a:prstGeom>
        </p:spPr>
      </p:pic>
      <p:pic>
        <p:nvPicPr>
          <p:cNvPr id="24" name="Picture 28">
            <a:extLst>
              <a:ext uri="{FF2B5EF4-FFF2-40B4-BE49-F238E27FC236}">
                <a16:creationId xmlns:a16="http://schemas.microsoft.com/office/drawing/2014/main" id="{05D16AAC-5B7B-A949-B8FB-8AE54C4AA83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947" y="1525484"/>
            <a:ext cx="448170" cy="448170"/>
          </a:xfrm>
          <a:prstGeom prst="rect">
            <a:avLst/>
          </a:prstGeom>
        </p:spPr>
      </p:pic>
      <p:pic>
        <p:nvPicPr>
          <p:cNvPr id="25" name="Picture 73">
            <a:extLst>
              <a:ext uri="{FF2B5EF4-FFF2-40B4-BE49-F238E27FC236}">
                <a16:creationId xmlns:a16="http://schemas.microsoft.com/office/drawing/2014/main" id="{E548DFC5-884F-2F4F-A73B-8B94DBFE6BF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22" y="3860667"/>
            <a:ext cx="448169" cy="448169"/>
          </a:xfrm>
          <a:prstGeom prst="rect">
            <a:avLst/>
          </a:prstGeom>
        </p:spPr>
      </p:pic>
      <p:pic>
        <p:nvPicPr>
          <p:cNvPr id="26" name="Picture 75">
            <a:extLst>
              <a:ext uri="{FF2B5EF4-FFF2-40B4-BE49-F238E27FC236}">
                <a16:creationId xmlns:a16="http://schemas.microsoft.com/office/drawing/2014/main" id="{97BF25E0-2C82-8344-8188-3431C7A97C7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531" y="3832491"/>
            <a:ext cx="482908" cy="482908"/>
          </a:xfrm>
          <a:prstGeom prst="rect">
            <a:avLst/>
          </a:prstGeom>
        </p:spPr>
      </p:pic>
      <p:pic>
        <p:nvPicPr>
          <p:cNvPr id="27" name="Picture 77">
            <a:extLst>
              <a:ext uri="{FF2B5EF4-FFF2-40B4-BE49-F238E27FC236}">
                <a16:creationId xmlns:a16="http://schemas.microsoft.com/office/drawing/2014/main" id="{37F853AE-E04B-4745-9C05-5597B94FC71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619" y="5001457"/>
            <a:ext cx="448170" cy="448170"/>
          </a:xfrm>
          <a:prstGeom prst="rect">
            <a:avLst/>
          </a:prstGeom>
        </p:spPr>
      </p:pic>
      <p:pic>
        <p:nvPicPr>
          <p:cNvPr id="28" name="Picture 79">
            <a:extLst>
              <a:ext uri="{FF2B5EF4-FFF2-40B4-BE49-F238E27FC236}">
                <a16:creationId xmlns:a16="http://schemas.microsoft.com/office/drawing/2014/main" id="{AB51FB45-2040-FC45-958F-CAE99FA198D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619" y="2686923"/>
            <a:ext cx="450653" cy="450653"/>
          </a:xfrm>
          <a:prstGeom prst="rect">
            <a:avLst/>
          </a:prstGeom>
        </p:spPr>
      </p:pic>
      <p:pic>
        <p:nvPicPr>
          <p:cNvPr id="29" name="Picture 81">
            <a:extLst>
              <a:ext uri="{FF2B5EF4-FFF2-40B4-BE49-F238E27FC236}">
                <a16:creationId xmlns:a16="http://schemas.microsoft.com/office/drawing/2014/main" id="{C74F75DC-6943-104A-9467-7F8A998FB15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22" y="5016720"/>
            <a:ext cx="458092" cy="458092"/>
          </a:xfrm>
          <a:prstGeom prst="rect">
            <a:avLst/>
          </a:prstGeom>
        </p:spPr>
      </p:pic>
      <p:pic>
        <p:nvPicPr>
          <p:cNvPr id="30" name="Picture 83">
            <a:extLst>
              <a:ext uri="{FF2B5EF4-FFF2-40B4-BE49-F238E27FC236}">
                <a16:creationId xmlns:a16="http://schemas.microsoft.com/office/drawing/2014/main" id="{E6273803-D443-914D-AE92-DA41F72CD73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9837" y="1491419"/>
            <a:ext cx="539077" cy="539077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1C200D2D-DEE4-8A44-B710-59A61002BCCF}"/>
              </a:ext>
            </a:extLst>
          </p:cNvPr>
          <p:cNvSpPr txBox="1"/>
          <p:nvPr/>
        </p:nvSpPr>
        <p:spPr>
          <a:xfrm>
            <a:off x="1347947" y="1591680"/>
            <a:ext cx="31935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Mechanical Safety Requirements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5216B3A-D17F-CB46-89B8-808719C3AFAD}"/>
              </a:ext>
            </a:extLst>
          </p:cNvPr>
          <p:cNvSpPr txBox="1"/>
          <p:nvPr/>
        </p:nvSpPr>
        <p:spPr>
          <a:xfrm>
            <a:off x="1347946" y="2742972"/>
            <a:ext cx="25106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Fire Safety Requirements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44B3963-A22C-3842-B525-6D483054DC2C}"/>
              </a:ext>
            </a:extLst>
          </p:cNvPr>
          <p:cNvSpPr txBox="1"/>
          <p:nvPr/>
        </p:nvSpPr>
        <p:spPr>
          <a:xfrm>
            <a:off x="1347946" y="3794110"/>
            <a:ext cx="3408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Natural and Industrial Disasters Safety Requirements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Resilience)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EF26CA1-B094-4941-9F68-1E42145ABC7C}"/>
              </a:ext>
            </a:extLst>
          </p:cNvPr>
          <p:cNvSpPr txBox="1"/>
          <p:nvPr/>
        </p:nvSpPr>
        <p:spPr>
          <a:xfrm>
            <a:off x="1347946" y="4871729"/>
            <a:ext cx="365648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 and Safety Requirements </a:t>
            </a:r>
            <a:b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Buildings and Facilities Conditions</a:t>
            </a:r>
            <a:endParaRPr lang="ru-RU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F783443-AD48-AB4B-8B75-D64AA148053B}"/>
              </a:ext>
            </a:extLst>
          </p:cNvPr>
          <p:cNvSpPr txBox="1"/>
          <p:nvPr/>
        </p:nvSpPr>
        <p:spPr>
          <a:xfrm>
            <a:off x="6879162" y="1460399"/>
            <a:ext cx="3408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Safety requirements for users </a:t>
            </a:r>
            <a:b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of buildings and structures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314AC85-CB10-494A-BD4C-5BF41F36166D}"/>
              </a:ext>
            </a:extLst>
          </p:cNvPr>
          <p:cNvSpPr txBox="1"/>
          <p:nvPr/>
        </p:nvSpPr>
        <p:spPr>
          <a:xfrm>
            <a:off x="6879161" y="2639405"/>
            <a:ext cx="3408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Safety Requirements for people with disabilities (Accessibility) 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32778A4-D328-7B4F-B866-724CB65E50DF}"/>
              </a:ext>
            </a:extLst>
          </p:cNvPr>
          <p:cNvSpPr txBox="1"/>
          <p:nvPr/>
        </p:nvSpPr>
        <p:spPr>
          <a:xfrm>
            <a:off x="6928934" y="3894973"/>
            <a:ext cx="34088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Energy Efficiency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1A182A5-1992-1942-AEFC-1FE0155F0054}"/>
              </a:ext>
            </a:extLst>
          </p:cNvPr>
          <p:cNvSpPr txBox="1"/>
          <p:nvPr/>
        </p:nvSpPr>
        <p:spPr>
          <a:xfrm>
            <a:off x="6928933" y="4955352"/>
            <a:ext cx="3408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Environmental Safety Requirements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1033F06-966E-0C44-94C6-EE3B496BE2E1}"/>
              </a:ext>
            </a:extLst>
          </p:cNvPr>
          <p:cNvSpPr/>
          <p:nvPr/>
        </p:nvSpPr>
        <p:spPr>
          <a:xfrm>
            <a:off x="337607" y="6274587"/>
            <a:ext cx="824597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"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Technical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regulations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on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safety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of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buildings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and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structures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" (Federal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Law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No.384-ФЗ) 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2817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742AB211-2B77-4F83-AE8D-D510A60671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077" y="244859"/>
            <a:ext cx="10867635" cy="345076"/>
          </a:xfrm>
        </p:spPr>
        <p:txBody>
          <a:bodyPr>
            <a:noAutofit/>
          </a:bodyPr>
          <a:lstStyle/>
          <a:p>
            <a:r>
              <a:rPr lang="en-US" sz="1700" cap="all" dirty="0">
                <a:solidFill>
                  <a:schemeClr val="accent1">
                    <a:lumMod val="50000"/>
                  </a:schemeClr>
                </a:solidFill>
              </a:rPr>
              <a:t>National Construction Regulation Structure</a:t>
            </a:r>
            <a:endParaRPr lang="ru-RU" sz="1700" cap="all" dirty="0">
              <a:solidFill>
                <a:schemeClr val="accent1">
                  <a:lumMod val="50000"/>
                </a:schemeClr>
              </a:solidFill>
              <a:sym typeface="Myriad Pro"/>
            </a:endParaRPr>
          </a:p>
        </p:txBody>
      </p:sp>
      <p:sp>
        <p:nvSpPr>
          <p:cNvPr id="108" name="Rectangle 44">
            <a:extLst>
              <a:ext uri="{FF2B5EF4-FFF2-40B4-BE49-F238E27FC236}">
                <a16:creationId xmlns:a16="http://schemas.microsoft.com/office/drawing/2014/main" id="{DAB1AAFF-B536-B84F-987E-A5010672B870}"/>
              </a:ext>
            </a:extLst>
          </p:cNvPr>
          <p:cNvSpPr/>
          <p:nvPr/>
        </p:nvSpPr>
        <p:spPr>
          <a:xfrm>
            <a:off x="688689" y="1066102"/>
            <a:ext cx="4391024" cy="6768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Technical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regulations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br>
              <a:rPr lang="en-US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14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on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safety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of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buildings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and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structures</a:t>
            </a:r>
            <a:endParaRPr lang="ru-RU" sz="1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9" name="Rectangle 44">
            <a:extLst>
              <a:ext uri="{FF2B5EF4-FFF2-40B4-BE49-F238E27FC236}">
                <a16:creationId xmlns:a16="http://schemas.microsoft.com/office/drawing/2014/main" id="{5FBDAC8D-1FEF-2541-AB44-0EBA175D64E5}"/>
              </a:ext>
            </a:extLst>
          </p:cNvPr>
          <p:cNvSpPr/>
          <p:nvPr/>
        </p:nvSpPr>
        <p:spPr>
          <a:xfrm>
            <a:off x="688689" y="2115929"/>
            <a:ext cx="4391024" cy="6768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Mandatory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Standards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Codes of Practice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4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parts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thereof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</p:txBody>
      </p:sp>
      <p:cxnSp>
        <p:nvCxnSpPr>
          <p:cNvPr id="110" name="Straight Connector 8">
            <a:extLst>
              <a:ext uri="{FF2B5EF4-FFF2-40B4-BE49-F238E27FC236}">
                <a16:creationId xmlns:a16="http://schemas.microsoft.com/office/drawing/2014/main" id="{0B87FED4-24FC-B44A-9D0A-D91673F249A8}"/>
              </a:ext>
            </a:extLst>
          </p:cNvPr>
          <p:cNvCxnSpPr>
            <a:cxnSpLocks/>
            <a:stCxn id="109" idx="0"/>
            <a:endCxn id="108" idx="2"/>
          </p:cNvCxnSpPr>
          <p:nvPr/>
        </p:nvCxnSpPr>
        <p:spPr>
          <a:xfrm flipV="1">
            <a:off x="2884201" y="1742986"/>
            <a:ext cx="0" cy="372943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Rectangle 4">
            <a:extLst>
              <a:ext uri="{FF2B5EF4-FFF2-40B4-BE49-F238E27FC236}">
                <a16:creationId xmlns:a16="http://schemas.microsoft.com/office/drawing/2014/main" id="{827637AC-B7B9-0D4A-894D-20C60781C4A9}"/>
              </a:ext>
            </a:extLst>
          </p:cNvPr>
          <p:cNvSpPr/>
          <p:nvPr/>
        </p:nvSpPr>
        <p:spPr>
          <a:xfrm>
            <a:off x="3274726" y="3165756"/>
            <a:ext cx="1804987" cy="8096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Parts of GOST-R</a:t>
            </a:r>
            <a:br>
              <a:rPr lang="en-US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(Standards)</a:t>
            </a:r>
            <a:endParaRPr lang="ru-RU" sz="1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" name="Rectangle 43">
            <a:extLst>
              <a:ext uri="{FF2B5EF4-FFF2-40B4-BE49-F238E27FC236}">
                <a16:creationId xmlns:a16="http://schemas.microsoft.com/office/drawing/2014/main" id="{6B0982B9-6051-D249-893A-F626984904FC}"/>
              </a:ext>
            </a:extLst>
          </p:cNvPr>
          <p:cNvSpPr/>
          <p:nvPr/>
        </p:nvSpPr>
        <p:spPr>
          <a:xfrm>
            <a:off x="688689" y="3165756"/>
            <a:ext cx="1804987" cy="8096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Parts of SP </a:t>
            </a:r>
            <a:br>
              <a:rPr lang="en-US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(Codes of Practice)</a:t>
            </a:r>
            <a:endParaRPr lang="ru-RU" sz="1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3" name="Straight Connector 6">
            <a:extLst>
              <a:ext uri="{FF2B5EF4-FFF2-40B4-BE49-F238E27FC236}">
                <a16:creationId xmlns:a16="http://schemas.microsoft.com/office/drawing/2014/main" id="{F81C17D3-32D5-814D-96BD-FC08D854963E}"/>
              </a:ext>
            </a:extLst>
          </p:cNvPr>
          <p:cNvCxnSpPr>
            <a:stCxn id="112" idx="3"/>
            <a:endCxn id="111" idx="1"/>
          </p:cNvCxnSpPr>
          <p:nvPr/>
        </p:nvCxnSpPr>
        <p:spPr>
          <a:xfrm flipV="1">
            <a:off x="2493676" y="3570567"/>
            <a:ext cx="781050" cy="1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8">
            <a:extLst>
              <a:ext uri="{FF2B5EF4-FFF2-40B4-BE49-F238E27FC236}">
                <a16:creationId xmlns:a16="http://schemas.microsoft.com/office/drawing/2014/main" id="{3B4C772C-0024-234B-A4CB-D7056797BBA2}"/>
              </a:ext>
            </a:extLst>
          </p:cNvPr>
          <p:cNvCxnSpPr>
            <a:cxnSpLocks/>
            <a:endCxn id="109" idx="2"/>
          </p:cNvCxnSpPr>
          <p:nvPr/>
        </p:nvCxnSpPr>
        <p:spPr>
          <a:xfrm flipV="1">
            <a:off x="2884201" y="2792813"/>
            <a:ext cx="0" cy="777754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Rectangle 44">
            <a:extLst>
              <a:ext uri="{FF2B5EF4-FFF2-40B4-BE49-F238E27FC236}">
                <a16:creationId xmlns:a16="http://schemas.microsoft.com/office/drawing/2014/main" id="{812553F5-9439-FD4C-8C72-F7030D57AF94}"/>
              </a:ext>
            </a:extLst>
          </p:cNvPr>
          <p:cNvSpPr/>
          <p:nvPr/>
        </p:nvSpPr>
        <p:spPr>
          <a:xfrm>
            <a:off x="688689" y="4348320"/>
            <a:ext cx="4391024" cy="6768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Optional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Standards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Codes of Practice</a:t>
            </a:r>
            <a:endParaRPr lang="ru-RU" sz="1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6" name="Rectangle 4">
            <a:extLst>
              <a:ext uri="{FF2B5EF4-FFF2-40B4-BE49-F238E27FC236}">
                <a16:creationId xmlns:a16="http://schemas.microsoft.com/office/drawing/2014/main" id="{3DFFD3A0-A8D5-E34B-9681-101F550E9F05}"/>
              </a:ext>
            </a:extLst>
          </p:cNvPr>
          <p:cNvSpPr/>
          <p:nvPr/>
        </p:nvSpPr>
        <p:spPr>
          <a:xfrm>
            <a:off x="3274726" y="5398144"/>
            <a:ext cx="1804987" cy="8096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GOST-R</a:t>
            </a:r>
            <a:br>
              <a:rPr lang="en-US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(Standards)</a:t>
            </a:r>
            <a:endParaRPr lang="ru-RU" sz="1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7" name="Rectangle 43">
            <a:extLst>
              <a:ext uri="{FF2B5EF4-FFF2-40B4-BE49-F238E27FC236}">
                <a16:creationId xmlns:a16="http://schemas.microsoft.com/office/drawing/2014/main" id="{0E19F190-8E54-2F42-8175-78AA11A15FA8}"/>
              </a:ext>
            </a:extLst>
          </p:cNvPr>
          <p:cNvSpPr/>
          <p:nvPr/>
        </p:nvSpPr>
        <p:spPr>
          <a:xfrm>
            <a:off x="688689" y="5398144"/>
            <a:ext cx="1804987" cy="8096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</a:t>
            </a:r>
            <a:br>
              <a:rPr lang="en-US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(Codes of Practice)</a:t>
            </a:r>
            <a:endParaRPr lang="ru-RU" sz="1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8" name="Straight Connector 8">
            <a:extLst>
              <a:ext uri="{FF2B5EF4-FFF2-40B4-BE49-F238E27FC236}">
                <a16:creationId xmlns:a16="http://schemas.microsoft.com/office/drawing/2014/main" id="{45528D62-B4A5-4444-9CCD-31F16E151450}"/>
              </a:ext>
            </a:extLst>
          </p:cNvPr>
          <p:cNvCxnSpPr>
            <a:cxnSpLocks/>
            <a:endCxn id="115" idx="0"/>
          </p:cNvCxnSpPr>
          <p:nvPr/>
        </p:nvCxnSpPr>
        <p:spPr>
          <a:xfrm>
            <a:off x="2884201" y="3570567"/>
            <a:ext cx="0" cy="777753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6">
            <a:extLst>
              <a:ext uri="{FF2B5EF4-FFF2-40B4-BE49-F238E27FC236}">
                <a16:creationId xmlns:a16="http://schemas.microsoft.com/office/drawing/2014/main" id="{E408F2BC-BCA8-0B48-8FC9-B47ED1BFCBC2}"/>
              </a:ext>
            </a:extLst>
          </p:cNvPr>
          <p:cNvCxnSpPr>
            <a:cxnSpLocks/>
            <a:stCxn id="117" idx="3"/>
            <a:endCxn id="116" idx="1"/>
          </p:cNvCxnSpPr>
          <p:nvPr/>
        </p:nvCxnSpPr>
        <p:spPr>
          <a:xfrm flipV="1">
            <a:off x="2493676" y="5802955"/>
            <a:ext cx="781050" cy="1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8">
            <a:extLst>
              <a:ext uri="{FF2B5EF4-FFF2-40B4-BE49-F238E27FC236}">
                <a16:creationId xmlns:a16="http://schemas.microsoft.com/office/drawing/2014/main" id="{4C0A0D7F-064D-D643-9B00-8976D3DAE8AB}"/>
              </a:ext>
            </a:extLst>
          </p:cNvPr>
          <p:cNvCxnSpPr>
            <a:cxnSpLocks/>
            <a:endCxn id="115" idx="2"/>
          </p:cNvCxnSpPr>
          <p:nvPr/>
        </p:nvCxnSpPr>
        <p:spPr>
          <a:xfrm flipV="1">
            <a:off x="2884201" y="5025204"/>
            <a:ext cx="0" cy="77775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Oval 3">
            <a:extLst>
              <a:ext uri="{FF2B5EF4-FFF2-40B4-BE49-F238E27FC236}">
                <a16:creationId xmlns:a16="http://schemas.microsoft.com/office/drawing/2014/main" id="{2C6747B2-5C27-D34F-B227-0A749BCB8D82}"/>
              </a:ext>
            </a:extLst>
          </p:cNvPr>
          <p:cNvSpPr/>
          <p:nvPr/>
        </p:nvSpPr>
        <p:spPr>
          <a:xfrm>
            <a:off x="311338" y="3709627"/>
            <a:ext cx="540000" cy="540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74</a:t>
            </a:r>
            <a:endParaRPr lang="ru-RU" sz="11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" name="Oval 24">
            <a:extLst>
              <a:ext uri="{FF2B5EF4-FFF2-40B4-BE49-F238E27FC236}">
                <a16:creationId xmlns:a16="http://schemas.microsoft.com/office/drawing/2014/main" id="{F7449FFC-F427-D046-BA04-AA42EEF23862}"/>
              </a:ext>
            </a:extLst>
          </p:cNvPr>
          <p:cNvSpPr/>
          <p:nvPr/>
        </p:nvSpPr>
        <p:spPr>
          <a:xfrm>
            <a:off x="307369" y="5946268"/>
            <a:ext cx="540000" cy="540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371</a:t>
            </a:r>
            <a:endParaRPr lang="ru-RU" sz="11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" name="Oval 31">
            <a:extLst>
              <a:ext uri="{FF2B5EF4-FFF2-40B4-BE49-F238E27FC236}">
                <a16:creationId xmlns:a16="http://schemas.microsoft.com/office/drawing/2014/main" id="{7946BAD2-A198-F84E-A741-D0D8E451E373}"/>
              </a:ext>
            </a:extLst>
          </p:cNvPr>
          <p:cNvSpPr/>
          <p:nvPr/>
        </p:nvSpPr>
        <p:spPr>
          <a:xfrm>
            <a:off x="4895851" y="3666108"/>
            <a:ext cx="540000" cy="540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sz="11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6" name="Oval 32">
            <a:extLst>
              <a:ext uri="{FF2B5EF4-FFF2-40B4-BE49-F238E27FC236}">
                <a16:creationId xmlns:a16="http://schemas.microsoft.com/office/drawing/2014/main" id="{849FCD82-132F-0E48-84C2-5742E126111C}"/>
              </a:ext>
            </a:extLst>
          </p:cNvPr>
          <p:cNvSpPr/>
          <p:nvPr/>
        </p:nvSpPr>
        <p:spPr>
          <a:xfrm>
            <a:off x="4899013" y="5933526"/>
            <a:ext cx="540000" cy="540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164</a:t>
            </a:r>
            <a:endParaRPr lang="ru-RU" sz="11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07891A08-846B-C145-AAD7-27DA0548C918}"/>
              </a:ext>
            </a:extLst>
          </p:cNvPr>
          <p:cNvSpPr txBox="1"/>
          <p:nvPr/>
        </p:nvSpPr>
        <p:spPr>
          <a:xfrm>
            <a:off x="6949081" y="5851902"/>
            <a:ext cx="20622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Mandatory Required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88F4B66C-7CAE-1A49-8598-1D707568F94F}"/>
              </a:ext>
            </a:extLst>
          </p:cNvPr>
          <p:cNvSpPr txBox="1"/>
          <p:nvPr/>
        </p:nvSpPr>
        <p:spPr>
          <a:xfrm>
            <a:off x="6105909" y="6147384"/>
            <a:ext cx="20622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Recommended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9" name="Oval 28">
            <a:extLst>
              <a:ext uri="{FF2B5EF4-FFF2-40B4-BE49-F238E27FC236}">
                <a16:creationId xmlns:a16="http://schemas.microsoft.com/office/drawing/2014/main" id="{63E75325-9791-7546-8613-BED420E28025}"/>
              </a:ext>
            </a:extLst>
          </p:cNvPr>
          <p:cNvSpPr/>
          <p:nvPr/>
        </p:nvSpPr>
        <p:spPr>
          <a:xfrm>
            <a:off x="6688615" y="6163949"/>
            <a:ext cx="252000" cy="252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0" name="Oval 30">
            <a:extLst>
              <a:ext uri="{FF2B5EF4-FFF2-40B4-BE49-F238E27FC236}">
                <a16:creationId xmlns:a16="http://schemas.microsoft.com/office/drawing/2014/main" id="{00806245-D3A5-BE42-8E9F-06027D4E3024}"/>
              </a:ext>
            </a:extLst>
          </p:cNvPr>
          <p:cNvSpPr/>
          <p:nvPr/>
        </p:nvSpPr>
        <p:spPr>
          <a:xfrm>
            <a:off x="6688615" y="5860666"/>
            <a:ext cx="252000" cy="252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1" name="Rectangle 19">
            <a:extLst>
              <a:ext uri="{FF2B5EF4-FFF2-40B4-BE49-F238E27FC236}">
                <a16:creationId xmlns:a16="http://schemas.microsoft.com/office/drawing/2014/main" id="{C9B6CA6C-3786-1441-89C5-A68B2373E5FA}"/>
              </a:ext>
            </a:extLst>
          </p:cNvPr>
          <p:cNvSpPr/>
          <p:nvPr/>
        </p:nvSpPr>
        <p:spPr>
          <a:xfrm>
            <a:off x="6021183" y="1961837"/>
            <a:ext cx="2389396" cy="1530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MINISTRY OF CONSTRUCTION, HOUSING AND UTILITIES </a:t>
            </a:r>
            <a:br>
              <a: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RUSSIAN FEDERATION</a:t>
            </a:r>
          </a:p>
          <a:p>
            <a:pPr algn="ctr"/>
            <a:endParaRPr lang="ru-RU" sz="1100" dirty="0"/>
          </a:p>
        </p:txBody>
      </p:sp>
      <p:sp>
        <p:nvSpPr>
          <p:cNvPr id="132" name="Rectangle 20">
            <a:extLst>
              <a:ext uri="{FF2B5EF4-FFF2-40B4-BE49-F238E27FC236}">
                <a16:creationId xmlns:a16="http://schemas.microsoft.com/office/drawing/2014/main" id="{65B65D97-7E86-2C4F-ABAC-AF11691E00C3}"/>
              </a:ext>
            </a:extLst>
          </p:cNvPr>
          <p:cNvSpPr/>
          <p:nvPr/>
        </p:nvSpPr>
        <p:spPr>
          <a:xfrm>
            <a:off x="8446254" y="1904008"/>
            <a:ext cx="3003755" cy="1530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FEDERAL AGENCY </a:t>
            </a:r>
            <a:br>
              <a:rPr lang="ru-RU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TECHNICAL REGULATING </a:t>
            </a:r>
            <a:br>
              <a:rPr lang="ru-RU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METROLOGY</a:t>
            </a:r>
          </a:p>
        </p:txBody>
      </p:sp>
      <p:pic>
        <p:nvPicPr>
          <p:cNvPr id="133" name="Picture 2" descr="Похожее изображение">
            <a:extLst>
              <a:ext uri="{FF2B5EF4-FFF2-40B4-BE49-F238E27FC236}">
                <a16:creationId xmlns:a16="http://schemas.microsoft.com/office/drawing/2014/main" id="{ACF6339B-A43C-FE45-9F6E-DDC8F91C36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3435" y="1055274"/>
            <a:ext cx="1076354" cy="11811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4" name="Picture 4" descr="Картинки по запросу минстрой ЛОГО">
            <a:extLst>
              <a:ext uri="{FF2B5EF4-FFF2-40B4-BE49-F238E27FC236}">
                <a16:creationId xmlns:a16="http://schemas.microsoft.com/office/drawing/2014/main" id="{4DDD58A9-1D42-C34F-81F8-F413A58846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874" y="1055274"/>
            <a:ext cx="1181100" cy="11811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5" name="Rectangle 15">
            <a:extLst>
              <a:ext uri="{FF2B5EF4-FFF2-40B4-BE49-F238E27FC236}">
                <a16:creationId xmlns:a16="http://schemas.microsoft.com/office/drawing/2014/main" id="{83456729-EA5D-A946-B7F0-F476F240D39B}"/>
              </a:ext>
            </a:extLst>
          </p:cNvPr>
          <p:cNvSpPr/>
          <p:nvPr/>
        </p:nvSpPr>
        <p:spPr>
          <a:xfrm>
            <a:off x="6021183" y="3329984"/>
            <a:ext cx="5079793" cy="19927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8" name="Rectangle 2">
            <a:extLst>
              <a:ext uri="{FF2B5EF4-FFF2-40B4-BE49-F238E27FC236}">
                <a16:creationId xmlns:a16="http://schemas.microsoft.com/office/drawing/2014/main" id="{D5856580-C1CD-5B4C-97B8-FAD9AB82226E}"/>
              </a:ext>
            </a:extLst>
          </p:cNvPr>
          <p:cNvSpPr/>
          <p:nvPr/>
        </p:nvSpPr>
        <p:spPr>
          <a:xfrm>
            <a:off x="7184661" y="3426697"/>
            <a:ext cx="3913963" cy="17620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spcBef>
                <a:spcPts val="2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Normalization for Construction: codes of practice and standards research and development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b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Technical Committee 465 “Construction” secretariat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spcBef>
                <a:spcPts val="2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Technical assessment of construction materials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spcBef>
                <a:spcPts val="2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Certification of compliance to National Standards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spcBef>
                <a:spcPts val="2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 Institution of CIS countries-members </a:t>
            </a:r>
            <a:b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construction technical regulation </a:t>
            </a:r>
          </a:p>
        </p:txBody>
      </p:sp>
      <p:cxnSp>
        <p:nvCxnSpPr>
          <p:cNvPr id="139" name="Straight Connector 46">
            <a:extLst>
              <a:ext uri="{FF2B5EF4-FFF2-40B4-BE49-F238E27FC236}">
                <a16:creationId xmlns:a16="http://schemas.microsoft.com/office/drawing/2014/main" id="{E43851FE-C543-FB4E-B152-B9EC062D8BE4}"/>
              </a:ext>
            </a:extLst>
          </p:cNvPr>
          <p:cNvCxnSpPr/>
          <p:nvPr/>
        </p:nvCxnSpPr>
        <p:spPr>
          <a:xfrm>
            <a:off x="6021183" y="2974564"/>
            <a:ext cx="5077441" cy="0"/>
          </a:xfrm>
          <a:prstGeom prst="line">
            <a:avLst/>
          </a:prstGeom>
          <a:ln w="2857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Isosceles Triangle 47">
            <a:extLst>
              <a:ext uri="{FF2B5EF4-FFF2-40B4-BE49-F238E27FC236}">
                <a16:creationId xmlns:a16="http://schemas.microsoft.com/office/drawing/2014/main" id="{D1A5824B-D1F4-C647-B22B-FCE55B76D209}"/>
              </a:ext>
            </a:extLst>
          </p:cNvPr>
          <p:cNvSpPr/>
          <p:nvPr/>
        </p:nvSpPr>
        <p:spPr>
          <a:xfrm rot="10800000">
            <a:off x="7829554" y="3033381"/>
            <a:ext cx="1552575" cy="209550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1" name="Изображение" descr="Изображение">
            <a:extLst>
              <a:ext uri="{FF2B5EF4-FFF2-40B4-BE49-F238E27FC236}">
                <a16:creationId xmlns:a16="http://schemas.microsoft.com/office/drawing/2014/main" id="{E6F4461E-6768-454B-A7B0-49D8DF8AA3E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64770" b="150"/>
          <a:stretch/>
        </p:blipFill>
        <p:spPr>
          <a:xfrm>
            <a:off x="6274266" y="3480175"/>
            <a:ext cx="908043" cy="833620"/>
          </a:xfrm>
          <a:prstGeom prst="rect">
            <a:avLst/>
          </a:prstGeom>
          <a:ln w="3175">
            <a:miter lim="400000"/>
          </a:ln>
        </p:spPr>
      </p:pic>
    </p:spTree>
    <p:extLst>
      <p:ext uri="{BB962C8B-B14F-4D97-AF65-F5344CB8AC3E}">
        <p14:creationId xmlns:p14="http://schemas.microsoft.com/office/powerpoint/2010/main" val="40406648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742AB211-2B77-4F83-AE8D-D510A60671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077" y="244859"/>
            <a:ext cx="10867635" cy="345076"/>
          </a:xfrm>
        </p:spPr>
        <p:txBody>
          <a:bodyPr>
            <a:noAutofit/>
          </a:bodyPr>
          <a:lstStyle/>
          <a:p>
            <a:r>
              <a:rPr lang="en-US" sz="1700" cap="all" dirty="0">
                <a:solidFill>
                  <a:schemeClr val="accent1">
                    <a:lumMod val="50000"/>
                  </a:schemeClr>
                </a:solidFill>
              </a:rPr>
              <a:t>National Technical Committee TC 465 Construction </a:t>
            </a:r>
            <a:endParaRPr lang="ru-RU" sz="1700" cap="all" dirty="0">
              <a:solidFill>
                <a:schemeClr val="accent1">
                  <a:lumMod val="50000"/>
                </a:schemeClr>
              </a:solidFill>
              <a:sym typeface="Myriad Pro"/>
            </a:endParaRPr>
          </a:p>
        </p:txBody>
      </p:sp>
      <p:cxnSp>
        <p:nvCxnSpPr>
          <p:cNvPr id="34" name="Прямая соединительная линия 86">
            <a:extLst>
              <a:ext uri="{FF2B5EF4-FFF2-40B4-BE49-F238E27FC236}">
                <a16:creationId xmlns:a16="http://schemas.microsoft.com/office/drawing/2014/main" id="{4D327731-CF8D-A64C-A469-2CD7B2081840}"/>
              </a:ext>
            </a:extLst>
          </p:cNvPr>
          <p:cNvCxnSpPr/>
          <p:nvPr/>
        </p:nvCxnSpPr>
        <p:spPr>
          <a:xfrm flipV="1">
            <a:off x="618061" y="4409996"/>
            <a:ext cx="11026055" cy="18545"/>
          </a:xfrm>
          <a:prstGeom prst="line">
            <a:avLst/>
          </a:prstGeom>
          <a:ln>
            <a:noFill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35" name="Group 4">
            <a:extLst>
              <a:ext uri="{FF2B5EF4-FFF2-40B4-BE49-F238E27FC236}">
                <a16:creationId xmlns:a16="http://schemas.microsoft.com/office/drawing/2014/main" id="{9F177922-6DA5-4D45-98E9-2E637754AF46}"/>
              </a:ext>
            </a:extLst>
          </p:cNvPr>
          <p:cNvGrpSpPr/>
          <p:nvPr/>
        </p:nvGrpSpPr>
        <p:grpSpPr>
          <a:xfrm>
            <a:off x="618053" y="2456282"/>
            <a:ext cx="10488659" cy="4106202"/>
            <a:chOff x="846091" y="2236019"/>
            <a:chExt cx="10488659" cy="4106202"/>
          </a:xfrm>
        </p:grpSpPr>
        <p:sp>
          <p:nvSpPr>
            <p:cNvPr id="36" name="Скругленный прямоугольник 1">
              <a:extLst>
                <a:ext uri="{FF2B5EF4-FFF2-40B4-BE49-F238E27FC236}">
                  <a16:creationId xmlns:a16="http://schemas.microsoft.com/office/drawing/2014/main" id="{66FE0CDE-F00C-C94E-B075-178323FF91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6091" y="2247559"/>
              <a:ext cx="1322892" cy="84083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  <a:miter lim="800000"/>
              <a:headEnd/>
              <a:tailEnd/>
            </a:ln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</a:bodyPr>
            <a:lstStyle/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altLang="ru-RU" sz="105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ru-RU" sz="1050" b="1" dirty="0">
                  <a:latin typeface="Arial" panose="020B0604020202020204" pitchFamily="34" charset="0"/>
                  <a:cs typeface="Arial" panose="020B0604020202020204" pitchFamily="34" charset="0"/>
                </a:rPr>
                <a:t>Organization, methods and general technical guides for construction</a:t>
              </a:r>
              <a:endParaRPr lang="ru-RU" altLang="ru-RU" sz="105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altLang="ru-RU" sz="105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Скругленный прямоугольник 2">
              <a:extLst>
                <a:ext uri="{FF2B5EF4-FFF2-40B4-BE49-F238E27FC236}">
                  <a16:creationId xmlns:a16="http://schemas.microsoft.com/office/drawing/2014/main" id="{6C9538D7-0C74-3644-B722-2B58DD5F21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6091" y="3217530"/>
              <a:ext cx="1322892" cy="720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>
              <a:solidFill>
                <a:schemeClr val="accent1">
                  <a:lumMod val="40000"/>
                  <a:lumOff val="60000"/>
                </a:schemeClr>
              </a:solidFill>
              <a:miter lim="800000"/>
              <a:headEnd/>
              <a:tailEnd/>
            </a:ln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</a:bodyPr>
            <a:lstStyle/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altLang="ru-RU" sz="105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ru-RU" sz="1050" b="1" dirty="0">
                  <a:latin typeface="Arial" panose="020B0604020202020204" pitchFamily="34" charset="0"/>
                  <a:cs typeface="Arial" panose="020B0604020202020204" pitchFamily="34" charset="0"/>
                </a:rPr>
                <a:t>Urban planning, buildings and facilities</a:t>
              </a:r>
              <a:endParaRPr lang="ru-RU" altLang="ru-RU" sz="105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altLang="ru-RU" sz="105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Скругленный прямоугольник 3">
              <a:extLst>
                <a:ext uri="{FF2B5EF4-FFF2-40B4-BE49-F238E27FC236}">
                  <a16:creationId xmlns:a16="http://schemas.microsoft.com/office/drawing/2014/main" id="{3779A36A-D288-C84D-BC9D-002299708F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6308" y="4053701"/>
              <a:ext cx="1322675" cy="71853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  <a:miter lim="800000"/>
              <a:headEnd/>
              <a:tailEnd/>
            </a:ln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</a:bodyPr>
            <a:lstStyle/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ru-RU" sz="1050" b="1" dirty="0">
                  <a:latin typeface="Arial" panose="020B0604020202020204" pitchFamily="34" charset="0"/>
                  <a:cs typeface="Arial" panose="020B0604020202020204" pitchFamily="34" charset="0"/>
                </a:rPr>
                <a:t>On-site and external utilities, equipment</a:t>
              </a:r>
              <a:endParaRPr lang="ru-RU" altLang="ru-RU" sz="105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Скругленный прямоугольник 4">
              <a:extLst>
                <a:ext uri="{FF2B5EF4-FFF2-40B4-BE49-F238E27FC236}">
                  <a16:creationId xmlns:a16="http://schemas.microsoft.com/office/drawing/2014/main" id="{FD64EEE1-2FDF-5D40-89EC-4BF4815417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6091" y="4896942"/>
              <a:ext cx="1322892" cy="80679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</a:bodyPr>
            <a:lstStyle/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altLang="ru-RU" sz="105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ru-RU" sz="1050" b="1" dirty="0">
                  <a:latin typeface="Arial" panose="020B0604020202020204" pitchFamily="34" charset="0"/>
                  <a:cs typeface="Arial" panose="020B0604020202020204" pitchFamily="34" charset="0"/>
                </a:rPr>
                <a:t>Structure, elements and foundation</a:t>
              </a:r>
              <a:endParaRPr lang="ru-RU" altLang="ru-RU" sz="105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altLang="ru-RU" sz="105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Прямоугольник 6">
              <a:extLst>
                <a:ext uri="{FF2B5EF4-FFF2-40B4-BE49-F238E27FC236}">
                  <a16:creationId xmlns:a16="http://schemas.microsoft.com/office/drawing/2014/main" id="{C6BFD338-6A50-754B-8A62-D5AA14B464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2196" y="2248929"/>
              <a:ext cx="722687" cy="83946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1">
                  <a:lumMod val="95000"/>
                </a:schemeClr>
              </a:solidFill>
              <a:miter lim="800000"/>
              <a:headEnd/>
              <a:tailEnd/>
            </a:ln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</a:bodyPr>
            <a:lstStyle/>
            <a:p>
              <a:pPr defTabSz="685800" eaLnBrk="0" fontAlgn="base" hangingPunct="0">
                <a:lnSpc>
                  <a:spcPts val="14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ru-RU" sz="900" dirty="0">
                  <a:latin typeface="Arial" panose="020B0604020202020204" pitchFamily="34" charset="0"/>
                  <a:cs typeface="Arial" panose="020B0604020202020204" pitchFamily="34" charset="0"/>
                </a:rPr>
                <a:t>SC 1 Site survey</a:t>
              </a:r>
              <a:endParaRPr lang="ru-RU" altLang="ru-RU" sz="9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Прямоугольник 7">
              <a:extLst>
                <a:ext uri="{FF2B5EF4-FFF2-40B4-BE49-F238E27FC236}">
                  <a16:creationId xmlns:a16="http://schemas.microsoft.com/office/drawing/2014/main" id="{F4C286EC-41BF-E647-ABD1-29A68BC899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8096" y="2251356"/>
              <a:ext cx="832879" cy="83703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1">
                  <a:lumMod val="95000"/>
                </a:schemeClr>
              </a:solidFill>
              <a:miter lim="800000"/>
              <a:headEnd/>
              <a:tailEnd/>
            </a:ln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</a:bodyPr>
            <a:lstStyle/>
            <a:p>
              <a:pPr defTabSz="685800" eaLnBrk="0" fontAlgn="base" hangingPunct="0">
                <a:lnSpc>
                  <a:spcPts val="14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ru-RU" sz="900" dirty="0">
                  <a:latin typeface="Arial" panose="020B0604020202020204" pitchFamily="34" charset="0"/>
                  <a:cs typeface="Arial" panose="020B0604020202020204" pitchFamily="34" charset="0"/>
                </a:rPr>
                <a:t>SC 2 </a:t>
              </a:r>
              <a:br>
                <a:rPr lang="en-US" altLang="ru-RU" sz="9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altLang="ru-RU" sz="900" dirty="0">
                  <a:latin typeface="Arial" panose="020B0604020202020204" pitchFamily="34" charset="0"/>
                  <a:cs typeface="Arial" panose="020B0604020202020204" pitchFamily="34" charset="0"/>
                </a:rPr>
                <a:t>Design. General principles</a:t>
              </a:r>
              <a:endParaRPr lang="ru-RU" altLang="ru-RU" sz="9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Прямоугольник 8">
              <a:extLst>
                <a:ext uri="{FF2B5EF4-FFF2-40B4-BE49-F238E27FC236}">
                  <a16:creationId xmlns:a16="http://schemas.microsoft.com/office/drawing/2014/main" id="{A35C94F9-B8A1-0143-B33F-1D740EE097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4188" y="2239354"/>
              <a:ext cx="841763" cy="84903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1">
                  <a:lumMod val="95000"/>
                </a:schemeClr>
              </a:solidFill>
              <a:miter lim="800000"/>
              <a:headEnd/>
              <a:tailEnd/>
            </a:ln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</a:bodyPr>
            <a:lstStyle/>
            <a:p>
              <a:pPr defTabSz="685800" eaLnBrk="0" fontAlgn="base" hangingPunct="0">
                <a:lnSpc>
                  <a:spcPts val="14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ru-RU" sz="900" dirty="0">
                  <a:latin typeface="Arial" panose="020B0604020202020204" pitchFamily="34" charset="0"/>
                  <a:cs typeface="Arial" panose="020B0604020202020204" pitchFamily="34" charset="0"/>
                </a:rPr>
                <a:t>SC 3 Construction. General principles</a:t>
              </a:r>
              <a:endParaRPr lang="ru-RU" altLang="ru-RU" sz="9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Прямоугольник 9">
              <a:extLst>
                <a:ext uri="{FF2B5EF4-FFF2-40B4-BE49-F238E27FC236}">
                  <a16:creationId xmlns:a16="http://schemas.microsoft.com/office/drawing/2014/main" id="{CA043AFC-C432-7744-9F97-B5119DD6E6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90281" y="2236019"/>
              <a:ext cx="1067706" cy="85237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1">
                  <a:lumMod val="95000"/>
                </a:schemeClr>
              </a:solidFill>
              <a:miter lim="800000"/>
              <a:headEnd/>
              <a:tailEnd/>
            </a:ln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</a:bodyPr>
            <a:lstStyle/>
            <a:p>
              <a:pPr defTabSz="685800" eaLnBrk="0" fontAlgn="base" hangingPunct="0">
                <a:lnSpc>
                  <a:spcPts val="14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ru-RU" sz="900" dirty="0">
                  <a:latin typeface="Arial" panose="020B0604020202020204" pitchFamily="34" charset="0"/>
                  <a:cs typeface="Arial" panose="020B0604020202020204" pitchFamily="34" charset="0"/>
                </a:rPr>
                <a:t>SC 4 Facility management and maintenance</a:t>
              </a:r>
              <a:endParaRPr lang="ru-RU" altLang="ru-RU" sz="9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Прямоугольник 10">
              <a:extLst>
                <a:ext uri="{FF2B5EF4-FFF2-40B4-BE49-F238E27FC236}">
                  <a16:creationId xmlns:a16="http://schemas.microsoft.com/office/drawing/2014/main" id="{B121647B-3C20-8843-ADA4-F5C0D44B03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17627" y="2239354"/>
              <a:ext cx="1029178" cy="84903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1">
                  <a:lumMod val="95000"/>
                </a:schemeClr>
              </a:solidFill>
              <a:miter lim="800000"/>
              <a:headEnd/>
              <a:tailEnd/>
            </a:ln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</a:bodyPr>
            <a:lstStyle/>
            <a:p>
              <a:pPr defTabSz="685800" eaLnBrk="0" fontAlgn="base" hangingPunct="0">
                <a:lnSpc>
                  <a:spcPts val="14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ru-RU" sz="900" dirty="0">
                  <a:latin typeface="Arial" panose="020B0604020202020204" pitchFamily="34" charset="0"/>
                  <a:cs typeface="Arial" panose="020B0604020202020204" pitchFamily="34" charset="0"/>
                </a:rPr>
                <a:t>SC 5 Building Information Modeling (BIM)</a:t>
              </a:r>
              <a:endParaRPr lang="ru-RU" altLang="ru-RU" sz="9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Прямоугольник 11">
              <a:extLst>
                <a:ext uri="{FF2B5EF4-FFF2-40B4-BE49-F238E27FC236}">
                  <a16:creationId xmlns:a16="http://schemas.microsoft.com/office/drawing/2014/main" id="{DEBECCBE-08AE-5A44-8AB6-E604B2BF41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06444" y="2242968"/>
              <a:ext cx="1723281" cy="34590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1">
                  <a:lumMod val="95000"/>
                </a:schemeClr>
              </a:solidFill>
              <a:miter lim="800000"/>
              <a:headEnd/>
              <a:tailEnd/>
            </a:ln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</a:bodyPr>
            <a:lstStyle/>
            <a:p>
              <a:pPr defTabSz="685800" eaLnBrk="0" fontAlgn="base" hangingPunct="0">
                <a:lnSpc>
                  <a:spcPts val="14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ru-RU" sz="900" dirty="0">
                  <a:latin typeface="Arial" panose="020B0604020202020204" pitchFamily="34" charset="0"/>
                  <a:cs typeface="Arial" panose="020B0604020202020204" pitchFamily="34" charset="0"/>
                </a:rPr>
                <a:t>SC 6 Fire safety</a:t>
              </a:r>
              <a:endParaRPr lang="ru-RU" altLang="ru-RU" sz="9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Прямоугольник 12">
              <a:extLst>
                <a:ext uri="{FF2B5EF4-FFF2-40B4-BE49-F238E27FC236}">
                  <a16:creationId xmlns:a16="http://schemas.microsoft.com/office/drawing/2014/main" id="{926B7380-C78A-9C49-885F-08FD7EE74F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06444" y="2738814"/>
              <a:ext cx="1723281" cy="3301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1">
                  <a:lumMod val="95000"/>
                </a:schemeClr>
              </a:solidFill>
              <a:miter lim="800000"/>
              <a:headEnd/>
              <a:tailEnd/>
            </a:ln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</a:bodyPr>
            <a:lstStyle/>
            <a:p>
              <a:pPr defTabSz="685800" eaLnBrk="0" fontAlgn="base" hangingPunct="0">
                <a:lnSpc>
                  <a:spcPts val="14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ru-RU" sz="900" dirty="0">
                  <a:latin typeface="Arial" panose="020B0604020202020204" pitchFamily="34" charset="0"/>
                  <a:cs typeface="Arial" panose="020B0604020202020204" pitchFamily="34" charset="0"/>
                </a:rPr>
                <a:t>SC 7 Seismic safety</a:t>
              </a:r>
              <a:endParaRPr lang="ru-RU" altLang="ru-RU" sz="9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Прямоугольник 13">
              <a:extLst>
                <a:ext uri="{FF2B5EF4-FFF2-40B4-BE49-F238E27FC236}">
                  <a16:creationId xmlns:a16="http://schemas.microsoft.com/office/drawing/2014/main" id="{3FCB9620-ED25-2B4D-97E8-82B6D2AEAA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46333" y="2239353"/>
              <a:ext cx="1988417" cy="82955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1">
                  <a:lumMod val="95000"/>
                </a:schemeClr>
              </a:solidFill>
              <a:miter lim="800000"/>
              <a:headEnd/>
              <a:tailEnd/>
            </a:ln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</a:bodyPr>
            <a:lstStyle/>
            <a:p>
              <a:pPr defTabSz="685800" eaLnBrk="0" fontAlgn="base" hangingPunct="0">
                <a:lnSpc>
                  <a:spcPts val="14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ru-RU" sz="900" dirty="0">
                  <a:latin typeface="Arial" panose="020B0604020202020204" pitchFamily="34" charset="0"/>
                  <a:cs typeface="Arial" panose="020B0604020202020204" pitchFamily="34" charset="0"/>
                </a:rPr>
                <a:t>SC 8 Building physics</a:t>
              </a:r>
              <a:r>
                <a:rPr lang="ru-RU" altLang="ru-RU" sz="900" dirty="0"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br>
                <a:rPr lang="ru-RU" altLang="ru-RU" sz="9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altLang="ru-RU" sz="900" dirty="0">
                  <a:latin typeface="Arial" panose="020B0604020202020204" pitchFamily="34" charset="0"/>
                  <a:cs typeface="Arial" panose="020B0604020202020204" pitchFamily="34" charset="0"/>
                </a:rPr>
                <a:t>Energy saving, energy efficiency/performance</a:t>
              </a:r>
              <a:endParaRPr lang="ru-RU" altLang="ru-RU" sz="9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Прямоугольник 23">
              <a:extLst>
                <a:ext uri="{FF2B5EF4-FFF2-40B4-BE49-F238E27FC236}">
                  <a16:creationId xmlns:a16="http://schemas.microsoft.com/office/drawing/2014/main" id="{2EA64C92-52CC-154C-9F3D-442F756A4F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2196" y="3223458"/>
              <a:ext cx="1046016" cy="720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1">
                  <a:lumMod val="95000"/>
                </a:schemeClr>
              </a:solidFill>
              <a:miter lim="800000"/>
              <a:headEnd/>
              <a:tailEnd/>
            </a:ln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</a:bodyPr>
            <a:lstStyle/>
            <a:p>
              <a:pPr defTabSz="685800" eaLnBrk="0" fontAlgn="base" hangingPunct="0">
                <a:lnSpc>
                  <a:spcPts val="14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ru-RU" sz="900" dirty="0">
                  <a:latin typeface="Arial" panose="020B0604020202020204" pitchFamily="34" charset="0"/>
                  <a:cs typeface="Arial" panose="020B0604020202020204" pitchFamily="34" charset="0"/>
                </a:rPr>
                <a:t>SC 9 Town planning</a:t>
              </a:r>
              <a:endParaRPr lang="ru-RU" altLang="ru-RU" sz="9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Прямоугольник 24">
              <a:extLst>
                <a:ext uri="{FF2B5EF4-FFF2-40B4-BE49-F238E27FC236}">
                  <a16:creationId xmlns:a16="http://schemas.microsoft.com/office/drawing/2014/main" id="{70E820D9-B948-6D4A-8E8A-6F58E92A42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1425" y="3227055"/>
              <a:ext cx="1484526" cy="720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1">
                  <a:lumMod val="95000"/>
                </a:schemeClr>
              </a:solidFill>
              <a:miter lim="800000"/>
              <a:headEnd/>
              <a:tailEnd/>
            </a:ln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</a:bodyPr>
            <a:lstStyle/>
            <a:p>
              <a:pPr defTabSz="685800" eaLnBrk="0" fontAlgn="base" hangingPunct="0">
                <a:lnSpc>
                  <a:spcPts val="14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ru-RU" sz="900" dirty="0">
                  <a:latin typeface="Arial" panose="020B0604020202020204" pitchFamily="34" charset="0"/>
                  <a:cs typeface="Arial" panose="020B0604020202020204" pitchFamily="34" charset="0"/>
                </a:rPr>
                <a:t>SC 10 Residential, civil, public and industrial buildings and facilities</a:t>
              </a:r>
              <a:endParaRPr lang="ru-RU" altLang="ru-RU" sz="9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Прямоугольник 25">
              <a:extLst>
                <a:ext uri="{FF2B5EF4-FFF2-40B4-BE49-F238E27FC236}">
                  <a16:creationId xmlns:a16="http://schemas.microsoft.com/office/drawing/2014/main" id="{22B69DD5-7D5E-B74D-8D42-0DF44623DB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99164" y="3228001"/>
              <a:ext cx="1684729" cy="71207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1">
                  <a:lumMod val="95000"/>
                </a:schemeClr>
              </a:solidFill>
              <a:miter lim="800000"/>
              <a:headEnd/>
              <a:tailEnd/>
            </a:ln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</a:bodyPr>
            <a:lstStyle/>
            <a:p>
              <a:pPr defTabSz="685800" eaLnBrk="0" fontAlgn="base" hangingPunct="0">
                <a:lnSpc>
                  <a:spcPts val="14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ru-RU" sz="900" dirty="0">
                  <a:latin typeface="Arial" panose="020B0604020202020204" pitchFamily="34" charset="0"/>
                  <a:cs typeface="Arial" panose="020B0604020202020204" pitchFamily="34" charset="0"/>
                </a:rPr>
                <a:t>SC 11 Design and Construction of Transport infrastructure </a:t>
              </a:r>
              <a:endParaRPr lang="ru-RU" altLang="ru-RU" sz="9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Прямоугольник 26">
              <a:extLst>
                <a:ext uri="{FF2B5EF4-FFF2-40B4-BE49-F238E27FC236}">
                  <a16:creationId xmlns:a16="http://schemas.microsoft.com/office/drawing/2014/main" id="{54906F18-7EAA-9F40-91B2-9081177C00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00499" y="3220798"/>
              <a:ext cx="2329228" cy="720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1">
                  <a:lumMod val="95000"/>
                </a:schemeClr>
              </a:solidFill>
              <a:miter lim="800000"/>
              <a:headEnd/>
              <a:tailEnd/>
            </a:ln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</a:bodyPr>
            <a:lstStyle/>
            <a:p>
              <a:pPr defTabSz="685800" eaLnBrk="0" fontAlgn="base" hangingPunct="0">
                <a:lnSpc>
                  <a:spcPts val="14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ru-RU" sz="900" dirty="0">
                  <a:latin typeface="Arial" panose="020B0604020202020204" pitchFamily="34" charset="0"/>
                  <a:cs typeface="Arial" panose="020B0604020202020204" pitchFamily="34" charset="0"/>
                </a:rPr>
                <a:t>SC 12 Design and Construction of hydro technical facilities</a:t>
              </a:r>
              <a:r>
                <a:rPr lang="ru-RU" altLang="ru-RU" sz="9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ru-RU" sz="900" dirty="0">
                  <a:latin typeface="Arial" panose="020B0604020202020204" pitchFamily="34" charset="0"/>
                  <a:cs typeface="Arial" panose="020B0604020202020204" pitchFamily="34" charset="0"/>
                </a:rPr>
                <a:t>and reclamation works</a:t>
              </a:r>
              <a:endParaRPr lang="ru-RU" altLang="ru-RU" sz="9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" name="Прямоугольник 51">
              <a:extLst>
                <a:ext uri="{FF2B5EF4-FFF2-40B4-BE49-F238E27FC236}">
                  <a16:creationId xmlns:a16="http://schemas.microsoft.com/office/drawing/2014/main" id="{B7BEB975-8E89-2F44-B00D-79501F80FC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46333" y="3217529"/>
              <a:ext cx="1988417" cy="7196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1">
                  <a:lumMod val="95000"/>
                </a:schemeClr>
              </a:solidFill>
              <a:miter lim="800000"/>
              <a:headEnd/>
              <a:tailEnd/>
            </a:ln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</a:bodyPr>
            <a:lstStyle/>
            <a:p>
              <a:pPr defTabSz="685800" eaLnBrk="0" fontAlgn="base" hangingPunct="0">
                <a:lnSpc>
                  <a:spcPts val="14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ru-RU" sz="900" dirty="0">
                  <a:latin typeface="Arial" panose="020B0604020202020204" pitchFamily="34" charset="0"/>
                  <a:cs typeface="Arial" panose="020B0604020202020204" pitchFamily="34" charset="0"/>
                </a:rPr>
                <a:t>SC 13 Design and Construction </a:t>
              </a:r>
              <a:br>
                <a:rPr lang="en-US" altLang="ru-RU" sz="9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altLang="ru-RU" sz="900" dirty="0">
                  <a:latin typeface="Arial" panose="020B0604020202020204" pitchFamily="34" charset="0"/>
                  <a:cs typeface="Arial" panose="020B0604020202020204" pitchFamily="34" charset="0"/>
                </a:rPr>
                <a:t>of Oil and Gas storages </a:t>
              </a:r>
              <a:br>
                <a:rPr lang="en-US" altLang="ru-RU" sz="9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altLang="ru-RU" sz="900" dirty="0">
                  <a:latin typeface="Arial" panose="020B0604020202020204" pitchFamily="34" charset="0"/>
                  <a:cs typeface="Arial" panose="020B0604020202020204" pitchFamily="34" charset="0"/>
                </a:rPr>
                <a:t>and infrastructure</a:t>
              </a:r>
              <a:endParaRPr lang="ru-RU" altLang="ru-RU" sz="9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Прямоугольник 38">
              <a:extLst>
                <a:ext uri="{FF2B5EF4-FFF2-40B4-BE49-F238E27FC236}">
                  <a16:creationId xmlns:a16="http://schemas.microsoft.com/office/drawing/2014/main" id="{C504D1F2-7959-8348-8095-2E1DD10E6C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2196" y="4053701"/>
              <a:ext cx="1947884" cy="72052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1">
                  <a:lumMod val="95000"/>
                </a:schemeClr>
              </a:solidFill>
              <a:miter lim="800000"/>
              <a:headEnd/>
              <a:tailEnd/>
            </a:ln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</a:bodyPr>
            <a:lstStyle/>
            <a:p>
              <a:pPr defTabSz="685800" eaLnBrk="0" fontAlgn="base" hangingPunct="0">
                <a:lnSpc>
                  <a:spcPts val="14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ru-RU" sz="900" dirty="0">
                  <a:latin typeface="Arial" panose="020B0604020202020204" pitchFamily="34" charset="0"/>
                  <a:cs typeface="Arial" panose="020B0604020202020204" pitchFamily="34" charset="0"/>
                </a:rPr>
                <a:t>SC 14 Design and Construction </a:t>
              </a:r>
              <a:br>
                <a:rPr lang="en-US" altLang="ru-RU" sz="9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altLang="ru-RU" sz="900" dirty="0">
                  <a:latin typeface="Arial" panose="020B0604020202020204" pitchFamily="34" charset="0"/>
                  <a:cs typeface="Arial" panose="020B0604020202020204" pitchFamily="34" charset="0"/>
                </a:rPr>
                <a:t>of HVAC and Heat Supply</a:t>
              </a:r>
              <a:endParaRPr lang="ru-RU" altLang="ru-RU" sz="9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Прямоугольник 39">
              <a:extLst>
                <a:ext uri="{FF2B5EF4-FFF2-40B4-BE49-F238E27FC236}">
                  <a16:creationId xmlns:a16="http://schemas.microsoft.com/office/drawing/2014/main" id="{AA48E8EA-DC29-3943-8990-3CFC66BD69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1282" y="4057443"/>
              <a:ext cx="2433419" cy="71678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1">
                  <a:lumMod val="95000"/>
                </a:schemeClr>
              </a:solidFill>
              <a:miter lim="800000"/>
              <a:headEnd/>
              <a:tailEnd/>
            </a:ln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</a:bodyPr>
            <a:lstStyle/>
            <a:p>
              <a:pPr defTabSz="685800" eaLnBrk="0" fontAlgn="base" hangingPunct="0">
                <a:lnSpc>
                  <a:spcPts val="1400"/>
                </a:lnSpc>
                <a:spcBef>
                  <a:spcPct val="0"/>
                </a:spcBef>
                <a:spcAft>
                  <a:spcPct val="0"/>
                </a:spcAft>
              </a:pPr>
              <a:endParaRPr lang="ru-RU" altLang="ru-RU" sz="9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defTabSz="685800" eaLnBrk="0" fontAlgn="base" hangingPunct="0">
                <a:lnSpc>
                  <a:spcPts val="14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ru-RU" sz="900" dirty="0">
                  <a:latin typeface="Arial" panose="020B0604020202020204" pitchFamily="34" charset="0"/>
                  <a:cs typeface="Arial" panose="020B0604020202020204" pitchFamily="34" charset="0"/>
                </a:rPr>
                <a:t>SC 15 Design and Construction </a:t>
              </a:r>
              <a:br>
                <a:rPr lang="en-US" altLang="ru-RU" sz="9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altLang="ru-RU" sz="900" dirty="0">
                  <a:latin typeface="Arial" panose="020B0604020202020204" pitchFamily="34" charset="0"/>
                  <a:cs typeface="Arial" panose="020B0604020202020204" pitchFamily="34" charset="0"/>
                </a:rPr>
                <a:t>of Water Supply and Sewerage utilities</a:t>
              </a:r>
              <a:endParaRPr lang="ru-RU" altLang="ru-RU" sz="9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defTabSz="685800" eaLnBrk="0" fontAlgn="base" hangingPunct="0">
                <a:lnSpc>
                  <a:spcPts val="1400"/>
                </a:lnSpc>
                <a:spcBef>
                  <a:spcPct val="0"/>
                </a:spcBef>
                <a:spcAft>
                  <a:spcPct val="0"/>
                </a:spcAft>
              </a:pPr>
              <a:endParaRPr lang="ru-RU" altLang="ru-RU" sz="9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" name="Прямоугольник 40">
              <a:extLst>
                <a:ext uri="{FF2B5EF4-FFF2-40B4-BE49-F238E27FC236}">
                  <a16:creationId xmlns:a16="http://schemas.microsoft.com/office/drawing/2014/main" id="{CB72E674-0753-524A-8B7B-75CE80A75A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05905" y="4053701"/>
              <a:ext cx="2329228" cy="72052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1">
                  <a:lumMod val="95000"/>
                </a:schemeClr>
              </a:solidFill>
              <a:miter lim="800000"/>
              <a:headEnd/>
              <a:tailEnd/>
            </a:ln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</a:bodyPr>
            <a:lstStyle/>
            <a:p>
              <a:pPr defTabSz="685800" eaLnBrk="0" fontAlgn="base" hangingPunct="0">
                <a:lnSpc>
                  <a:spcPts val="14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ru-RU" sz="900" dirty="0">
                  <a:latin typeface="Arial" panose="020B0604020202020204" pitchFamily="34" charset="0"/>
                  <a:cs typeface="Arial" panose="020B0604020202020204" pitchFamily="34" charset="0"/>
                </a:rPr>
                <a:t>SC 16 Design and Construction </a:t>
              </a:r>
              <a:br>
                <a:rPr lang="en-US" altLang="ru-RU" sz="9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altLang="ru-RU" sz="900" dirty="0">
                  <a:latin typeface="Arial" panose="020B0604020202020204" pitchFamily="34" charset="0"/>
                  <a:cs typeface="Arial" panose="020B0604020202020204" pitchFamily="34" charset="0"/>
                </a:rPr>
                <a:t>of Gas supply and Gas distribution</a:t>
              </a:r>
              <a:endParaRPr lang="ru-RU" altLang="ru-RU" sz="9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" name="Прямоугольник 41">
              <a:extLst>
                <a:ext uri="{FF2B5EF4-FFF2-40B4-BE49-F238E27FC236}">
                  <a16:creationId xmlns:a16="http://schemas.microsoft.com/office/drawing/2014/main" id="{DA6B3F5A-A710-C34C-A002-E7B68E8151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46335" y="4046438"/>
              <a:ext cx="1988415" cy="720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1">
                  <a:lumMod val="95000"/>
                </a:schemeClr>
              </a:solidFill>
              <a:miter lim="800000"/>
              <a:headEnd/>
              <a:tailEnd/>
            </a:ln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</a:bodyPr>
            <a:lstStyle/>
            <a:p>
              <a:pPr defTabSz="685800" eaLnBrk="0" fontAlgn="base" hangingPunct="0">
                <a:lnSpc>
                  <a:spcPts val="14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ru-RU" sz="900" dirty="0">
                  <a:latin typeface="Arial" panose="020B0604020202020204" pitchFamily="34" charset="0"/>
                  <a:cs typeface="Arial" panose="020B0604020202020204" pitchFamily="34" charset="0"/>
                </a:rPr>
                <a:t>SC 17 </a:t>
              </a:r>
              <a:br>
                <a:rPr lang="en-US" altLang="ru-RU" sz="9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altLang="ru-RU" sz="900" dirty="0">
                  <a:latin typeface="Arial" panose="020B0604020202020204" pitchFamily="34" charset="0"/>
                  <a:cs typeface="Arial" panose="020B0604020202020204" pitchFamily="34" charset="0"/>
                </a:rPr>
                <a:t>Low voltage</a:t>
              </a:r>
              <a:endParaRPr lang="ru-RU" altLang="ru-RU" sz="9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Прямоугольник 49">
              <a:extLst>
                <a:ext uri="{FF2B5EF4-FFF2-40B4-BE49-F238E27FC236}">
                  <a16:creationId xmlns:a16="http://schemas.microsoft.com/office/drawing/2014/main" id="{7DBA02F0-6B2C-3641-BD60-56A9002AA5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2196" y="4898714"/>
              <a:ext cx="1030297" cy="81071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1">
                  <a:lumMod val="95000"/>
                </a:schemeClr>
              </a:solidFill>
              <a:miter lim="800000"/>
              <a:headEnd/>
              <a:tailEnd/>
            </a:ln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</a:bodyPr>
            <a:lstStyle/>
            <a:p>
              <a:pPr defTabSz="685800" eaLnBrk="0" fontAlgn="base" hangingPunct="0">
                <a:lnSpc>
                  <a:spcPts val="14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ru-RU" sz="900" dirty="0">
                  <a:latin typeface="Arial" panose="020B0604020202020204" pitchFamily="34" charset="0"/>
                  <a:cs typeface="Arial" panose="020B0604020202020204" pitchFamily="34" charset="0"/>
                </a:rPr>
                <a:t>SC 18 Reliability of structures, elements </a:t>
              </a:r>
              <a:br>
                <a:rPr lang="en-US" altLang="ru-RU" sz="9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altLang="ru-RU" sz="900" dirty="0">
                  <a:latin typeface="Arial" panose="020B0604020202020204" pitchFamily="34" charset="0"/>
                  <a:cs typeface="Arial" panose="020B0604020202020204" pitchFamily="34" charset="0"/>
                </a:rPr>
                <a:t>and foundation</a:t>
              </a:r>
              <a:endParaRPr lang="ru-RU" altLang="ru-RU" sz="9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" name="Прямоугольник 51">
              <a:extLst>
                <a:ext uri="{FF2B5EF4-FFF2-40B4-BE49-F238E27FC236}">
                  <a16:creationId xmlns:a16="http://schemas.microsoft.com/office/drawing/2014/main" id="{41D11C52-AB20-1145-9BCA-069C014163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37358" y="4898714"/>
              <a:ext cx="820041" cy="81786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1">
                  <a:lumMod val="95000"/>
                </a:schemeClr>
              </a:solidFill>
              <a:miter lim="800000"/>
              <a:headEnd/>
              <a:tailEnd/>
            </a:ln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</a:bodyPr>
            <a:lstStyle/>
            <a:p>
              <a:pPr defTabSz="685800" eaLnBrk="0" fontAlgn="base" hangingPunct="0">
                <a:lnSpc>
                  <a:spcPts val="1400"/>
                </a:lnSpc>
                <a:spcBef>
                  <a:spcPct val="0"/>
                </a:spcBef>
                <a:spcAft>
                  <a:spcPct val="0"/>
                </a:spcAft>
              </a:pPr>
              <a:endParaRPr lang="ru-RU" altLang="ru-RU" sz="9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defTabSz="685800" eaLnBrk="0" fontAlgn="base" hangingPunct="0">
                <a:lnSpc>
                  <a:spcPts val="14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ru-RU" sz="900" dirty="0">
                  <a:latin typeface="Arial" panose="020B0604020202020204" pitchFamily="34" charset="0"/>
                  <a:cs typeface="Arial" panose="020B0604020202020204" pitchFamily="34" charset="0"/>
                </a:rPr>
                <a:t>SC 19 Geotechnics</a:t>
              </a:r>
              <a:endParaRPr lang="ru-RU" altLang="ru-RU" sz="9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defTabSz="685800" eaLnBrk="0" fontAlgn="base" hangingPunct="0">
                <a:lnSpc>
                  <a:spcPts val="1400"/>
                </a:lnSpc>
                <a:spcBef>
                  <a:spcPct val="0"/>
                </a:spcBef>
                <a:spcAft>
                  <a:spcPct val="0"/>
                </a:spcAft>
              </a:pPr>
              <a:endParaRPr lang="ru-RU" altLang="ru-RU" sz="9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" name="Прямоугольник 52">
              <a:extLst>
                <a:ext uri="{FF2B5EF4-FFF2-40B4-BE49-F238E27FC236}">
                  <a16:creationId xmlns:a16="http://schemas.microsoft.com/office/drawing/2014/main" id="{2A8F9243-27D3-7441-9FB0-058F80FD93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2618" y="4887184"/>
              <a:ext cx="1419775" cy="8165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1">
                  <a:lumMod val="95000"/>
                </a:schemeClr>
              </a:solidFill>
              <a:miter lim="800000"/>
              <a:headEnd/>
              <a:tailEnd/>
            </a:ln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</a:bodyPr>
            <a:lstStyle/>
            <a:p>
              <a:pPr defTabSz="685800" eaLnBrk="0" fontAlgn="base" hangingPunct="0">
                <a:lnSpc>
                  <a:spcPts val="1400"/>
                </a:lnSpc>
                <a:spcBef>
                  <a:spcPct val="0"/>
                </a:spcBef>
                <a:spcAft>
                  <a:spcPct val="0"/>
                </a:spcAft>
              </a:pPr>
              <a:endParaRPr lang="ru-RU" altLang="ru-RU" sz="9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defTabSz="685800" eaLnBrk="0" fontAlgn="base" hangingPunct="0">
                <a:lnSpc>
                  <a:spcPts val="14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ru-RU" sz="900" dirty="0">
                  <a:latin typeface="Arial" panose="020B0604020202020204" pitchFamily="34" charset="0"/>
                  <a:cs typeface="Arial" panose="020B0604020202020204" pitchFamily="34" charset="0"/>
                </a:rPr>
                <a:t>SC 20 Steel structure WG 20.1 Steel structures</a:t>
              </a:r>
              <a:endParaRPr lang="ru-RU" altLang="ru-RU" sz="9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defTabSz="685800" eaLnBrk="0" fontAlgn="base" hangingPunct="0">
                <a:lnSpc>
                  <a:spcPts val="14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ru-RU" sz="900" dirty="0">
                  <a:latin typeface="Arial" panose="020B0604020202020204" pitchFamily="34" charset="0"/>
                  <a:cs typeface="Arial" panose="020B0604020202020204" pitchFamily="34" charset="0"/>
                </a:rPr>
                <a:t>WG 20.2 Aluminum structures</a:t>
              </a:r>
              <a:endParaRPr lang="ru-RU" altLang="ru-RU" sz="9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defTabSz="685800" eaLnBrk="0" fontAlgn="base" hangingPunct="0">
                <a:lnSpc>
                  <a:spcPts val="1400"/>
                </a:lnSpc>
                <a:spcBef>
                  <a:spcPct val="0"/>
                </a:spcBef>
                <a:spcAft>
                  <a:spcPct val="0"/>
                </a:spcAft>
              </a:pPr>
              <a:endParaRPr lang="ru-RU" altLang="ru-RU" sz="9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" name="Прямоугольник 58">
              <a:extLst>
                <a:ext uri="{FF2B5EF4-FFF2-40B4-BE49-F238E27FC236}">
                  <a16:creationId xmlns:a16="http://schemas.microsoft.com/office/drawing/2014/main" id="{16442E85-0F79-1A46-AC85-008008FAA7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98601" y="4877365"/>
              <a:ext cx="1236149" cy="82312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1">
                  <a:lumMod val="95000"/>
                </a:schemeClr>
              </a:solidFill>
              <a:miter lim="800000"/>
              <a:headEnd/>
              <a:tailEnd/>
            </a:ln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</a:bodyPr>
            <a:lstStyle/>
            <a:p>
              <a:pPr defTabSz="685800" eaLnBrk="0" fontAlgn="base" hangingPunct="0">
                <a:lnSpc>
                  <a:spcPts val="14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ru-RU" sz="900" dirty="0">
                  <a:latin typeface="Arial" panose="020B0604020202020204" pitchFamily="34" charset="0"/>
                  <a:cs typeface="Arial" panose="020B0604020202020204" pitchFamily="34" charset="0"/>
                </a:rPr>
                <a:t>SC 26 Refurbishment, repair and enforcement </a:t>
              </a:r>
              <a:br>
                <a:rPr lang="en-US" altLang="ru-RU" sz="9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altLang="ru-RU" sz="900" dirty="0">
                  <a:latin typeface="Arial" panose="020B0604020202020204" pitchFamily="34" charset="0"/>
                  <a:cs typeface="Arial" panose="020B0604020202020204" pitchFamily="34" charset="0"/>
                </a:rPr>
                <a:t>of structure</a:t>
              </a:r>
              <a:endParaRPr lang="ru-RU" altLang="ru-RU" sz="9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" name="Прямоугольник 59">
              <a:extLst>
                <a:ext uri="{FF2B5EF4-FFF2-40B4-BE49-F238E27FC236}">
                  <a16:creationId xmlns:a16="http://schemas.microsoft.com/office/drawing/2014/main" id="{FC29D0C6-8D6B-E848-8BC8-236A916169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19385" y="4896942"/>
              <a:ext cx="966491" cy="8165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1">
                  <a:lumMod val="95000"/>
                </a:schemeClr>
              </a:solidFill>
              <a:miter lim="800000"/>
              <a:headEnd/>
              <a:tailEnd/>
            </a:ln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</a:bodyPr>
            <a:lstStyle/>
            <a:p>
              <a:pPr defTabSz="685800" eaLnBrk="0" fontAlgn="base" hangingPunct="0">
                <a:lnSpc>
                  <a:spcPts val="14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ru-RU" sz="900" dirty="0">
                  <a:latin typeface="Arial" panose="020B0604020202020204" pitchFamily="34" charset="0"/>
                  <a:cs typeface="Arial" panose="020B0604020202020204" pitchFamily="34" charset="0"/>
                </a:rPr>
                <a:t>SC 21 Concrete and reinforced concrete</a:t>
              </a:r>
              <a:endParaRPr lang="ru-RU" altLang="ru-RU" sz="9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" name="Прямоугольник 61">
              <a:extLst>
                <a:ext uri="{FF2B5EF4-FFF2-40B4-BE49-F238E27FC236}">
                  <a16:creationId xmlns:a16="http://schemas.microsoft.com/office/drawing/2014/main" id="{B4E3B78C-68D1-AA41-A028-A111826FC2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82753" y="4886676"/>
              <a:ext cx="752265" cy="81343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1">
                  <a:lumMod val="95000"/>
                </a:schemeClr>
              </a:solidFill>
              <a:miter lim="800000"/>
              <a:headEnd/>
              <a:tailEnd/>
            </a:ln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ru-RU" sz="900" dirty="0">
                  <a:latin typeface="Arial" panose="020B0604020202020204" pitchFamily="34" charset="0"/>
                  <a:cs typeface="Arial" panose="020B0604020202020204" pitchFamily="34" charset="0"/>
                </a:rPr>
                <a:t>SC 22 Masonry and stone structures</a:t>
              </a:r>
              <a:endParaRPr lang="ru-RU" altLang="ru-RU" sz="9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3" name="Прямоугольник 62">
              <a:extLst>
                <a:ext uri="{FF2B5EF4-FFF2-40B4-BE49-F238E27FC236}">
                  <a16:creationId xmlns:a16="http://schemas.microsoft.com/office/drawing/2014/main" id="{2BEA9231-F37B-324F-BAFB-A10A012AA3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1747" y="4887132"/>
              <a:ext cx="696887" cy="81248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1">
                  <a:lumMod val="95000"/>
                </a:schemeClr>
              </a:solidFill>
              <a:miter lim="800000"/>
              <a:headEnd/>
              <a:tailEnd/>
            </a:ln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</a:bodyPr>
            <a:lstStyle/>
            <a:p>
              <a:pPr defTabSz="685800" eaLnBrk="0" fontAlgn="base" hangingPunct="0">
                <a:lnSpc>
                  <a:spcPts val="1400"/>
                </a:lnSpc>
                <a:spcBef>
                  <a:spcPct val="0"/>
                </a:spcBef>
                <a:spcAft>
                  <a:spcPct val="0"/>
                </a:spcAft>
              </a:pPr>
              <a:endParaRPr lang="ru-RU" altLang="ru-RU" sz="9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defTabSz="685800" eaLnBrk="0" fontAlgn="base" hangingPunct="0">
                <a:lnSpc>
                  <a:spcPts val="14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ru-RU" sz="900" dirty="0">
                  <a:latin typeface="Arial" panose="020B0604020202020204" pitchFamily="34" charset="0"/>
                  <a:cs typeface="Arial" panose="020B0604020202020204" pitchFamily="34" charset="0"/>
                </a:rPr>
                <a:t>SC 23 Timber structures</a:t>
              </a:r>
              <a:endParaRPr lang="ru-RU" altLang="ru-RU" sz="9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defTabSz="685800" eaLnBrk="0" fontAlgn="base" hangingPunct="0">
                <a:lnSpc>
                  <a:spcPts val="1400"/>
                </a:lnSpc>
                <a:spcBef>
                  <a:spcPct val="0"/>
                </a:spcBef>
                <a:spcAft>
                  <a:spcPct val="0"/>
                </a:spcAft>
              </a:pPr>
              <a:endParaRPr lang="ru-RU" altLang="ru-RU" sz="9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4" name="Прямоугольник 64">
              <a:extLst>
                <a:ext uri="{FF2B5EF4-FFF2-40B4-BE49-F238E27FC236}">
                  <a16:creationId xmlns:a16="http://schemas.microsoft.com/office/drawing/2014/main" id="{C09B56BA-0347-F640-A358-1322DCA006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13360" y="4880651"/>
              <a:ext cx="816366" cy="8165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1">
                  <a:lumMod val="95000"/>
                </a:schemeClr>
              </a:solidFill>
              <a:miter lim="800000"/>
              <a:headEnd/>
              <a:tailEnd/>
            </a:ln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</a:bodyPr>
            <a:lstStyle/>
            <a:p>
              <a:pPr defTabSz="685800" eaLnBrk="0" fontAlgn="base" hangingPunct="0">
                <a:lnSpc>
                  <a:spcPts val="14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ru-RU" sz="900" dirty="0">
                  <a:latin typeface="Arial" panose="020B0604020202020204" pitchFamily="34" charset="0"/>
                  <a:cs typeface="Arial" panose="020B0604020202020204" pitchFamily="34" charset="0"/>
                </a:rPr>
                <a:t>SC 24 Doors, Windows etc.</a:t>
              </a:r>
              <a:endParaRPr lang="ru-RU" altLang="ru-RU" sz="9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65" name="Прямая соединительная линия 64">
              <a:extLst>
                <a:ext uri="{FF2B5EF4-FFF2-40B4-BE49-F238E27FC236}">
                  <a16:creationId xmlns:a16="http://schemas.microsoft.com/office/drawing/2014/main" id="{6B78D23A-4C92-0E43-A891-93F4C8C0AC63}"/>
                </a:ext>
              </a:extLst>
            </p:cNvPr>
            <p:cNvCxnSpPr/>
            <p:nvPr/>
          </p:nvCxnSpPr>
          <p:spPr>
            <a:xfrm>
              <a:off x="5015187" y="4872038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Прямая соединительная линия 67">
              <a:extLst>
                <a:ext uri="{FF2B5EF4-FFF2-40B4-BE49-F238E27FC236}">
                  <a16:creationId xmlns:a16="http://schemas.microsoft.com/office/drawing/2014/main" id="{F8BD57BC-EEAE-EF4D-8C4C-5CB2DA397C91}"/>
                </a:ext>
              </a:extLst>
            </p:cNvPr>
            <p:cNvCxnSpPr/>
            <p:nvPr/>
          </p:nvCxnSpPr>
          <p:spPr>
            <a:xfrm>
              <a:off x="5014552" y="5937885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Прямая соединительная линия 72">
              <a:extLst>
                <a:ext uri="{FF2B5EF4-FFF2-40B4-BE49-F238E27FC236}">
                  <a16:creationId xmlns:a16="http://schemas.microsoft.com/office/drawing/2014/main" id="{BB372AEB-9B5D-964E-86A5-66FBD5C6E36B}"/>
                </a:ext>
              </a:extLst>
            </p:cNvPr>
            <p:cNvCxnSpPr/>
            <p:nvPr/>
          </p:nvCxnSpPr>
          <p:spPr>
            <a:xfrm>
              <a:off x="6485849" y="6342221"/>
              <a:ext cx="5905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Прямоугольник 58">
              <a:extLst>
                <a:ext uri="{FF2B5EF4-FFF2-40B4-BE49-F238E27FC236}">
                  <a16:creationId xmlns:a16="http://schemas.microsoft.com/office/drawing/2014/main" id="{0B99C4A4-C775-194C-8819-B49ED2DAA0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46335" y="4873603"/>
              <a:ext cx="638583" cy="82193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1">
                  <a:lumMod val="95000"/>
                </a:schemeClr>
              </a:solidFill>
              <a:miter lim="800000"/>
              <a:headEnd/>
              <a:tailEnd/>
            </a:ln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</a:bodyPr>
            <a:lstStyle/>
            <a:p>
              <a:pPr defTabSz="685800" eaLnBrk="0" fontAlgn="base" hangingPunct="0">
                <a:lnSpc>
                  <a:spcPts val="14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ru-RU" sz="900" dirty="0">
                  <a:latin typeface="Arial" panose="020B0604020202020204" pitchFamily="34" charset="0"/>
                  <a:cs typeface="Arial" panose="020B0604020202020204" pitchFamily="34" charset="0"/>
                </a:rPr>
                <a:t>SC 25 Façades</a:t>
              </a:r>
              <a:r>
                <a:rPr lang="ru-RU" altLang="ru-RU" sz="900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altLang="ru-RU" sz="900" dirty="0">
                  <a:latin typeface="Arial" panose="020B0604020202020204" pitchFamily="34" charset="0"/>
                  <a:cs typeface="Arial" panose="020B0604020202020204" pitchFamily="34" charset="0"/>
                </a:rPr>
                <a:t>external walls</a:t>
              </a:r>
              <a:endParaRPr lang="ru-RU" altLang="ru-RU" sz="9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9" name="Rectangle 56">
            <a:extLst>
              <a:ext uri="{FF2B5EF4-FFF2-40B4-BE49-F238E27FC236}">
                <a16:creationId xmlns:a16="http://schemas.microsoft.com/office/drawing/2014/main" id="{F81D81CD-814B-B44E-8A55-AC0AE8FE9ECC}"/>
              </a:ext>
            </a:extLst>
          </p:cNvPr>
          <p:cNvSpPr/>
          <p:nvPr/>
        </p:nvSpPr>
        <p:spPr>
          <a:xfrm>
            <a:off x="610162" y="836613"/>
            <a:ext cx="10515600" cy="12088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Объект 1">
            <a:extLst>
              <a:ext uri="{FF2B5EF4-FFF2-40B4-BE49-F238E27FC236}">
                <a16:creationId xmlns:a16="http://schemas.microsoft.com/office/drawing/2014/main" id="{613F34C0-A21F-F24B-B9BC-5C208FF40668}"/>
              </a:ext>
            </a:extLst>
          </p:cNvPr>
          <p:cNvSpPr txBox="1">
            <a:spLocks/>
          </p:cNvSpPr>
          <p:nvPr/>
        </p:nvSpPr>
        <p:spPr>
          <a:xfrm>
            <a:off x="613538" y="852417"/>
            <a:ext cx="10493174" cy="1222590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 </a:t>
            </a:r>
            <a:r>
              <a:rPr 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380 companies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organizations are members of </a:t>
            </a:r>
            <a:r>
              <a:rPr 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TC 465, 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registered in October </a:t>
            </a:r>
            <a:r>
              <a:rPr 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2004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the purpose of national, regional and international standardization of Construction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12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TC 465 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responsible for development of construction standards and codes of practice with their further review and expert approval prior to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Rosstandart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(GOST R) final approval and implementation across the Russia and/or CIS.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Secretariat functions of TC 465 are assigned to FAU FCC, Russia. </a:t>
            </a:r>
            <a:endParaRPr lang="en-US" sz="12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Rectangle 6">
            <a:extLst>
              <a:ext uri="{FF2B5EF4-FFF2-40B4-BE49-F238E27FC236}">
                <a16:creationId xmlns:a16="http://schemas.microsoft.com/office/drawing/2014/main" id="{209F79F0-92D7-194B-88A5-5592E51E0C22}"/>
              </a:ext>
            </a:extLst>
          </p:cNvPr>
          <p:cNvSpPr/>
          <p:nvPr/>
        </p:nvSpPr>
        <p:spPr>
          <a:xfrm rot="16200000">
            <a:off x="-1263167" y="4037184"/>
            <a:ext cx="31223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TC 465 Committee Structure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39753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742AB211-2B77-4F83-AE8D-D510A60671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037" y="244859"/>
            <a:ext cx="10582227" cy="560196"/>
          </a:xfrm>
        </p:spPr>
        <p:txBody>
          <a:bodyPr>
            <a:noAutofit/>
          </a:bodyPr>
          <a:lstStyle/>
          <a:p>
            <a:r>
              <a:rPr lang="en-US" sz="1800" dirty="0"/>
              <a:t>Climate challenges</a:t>
            </a:r>
            <a:endParaRPr lang="ru-RU" sz="1800" b="1" dirty="0">
              <a:solidFill>
                <a:schemeClr val="tx2"/>
              </a:solidFill>
            </a:endParaRPr>
          </a:p>
        </p:txBody>
      </p:sp>
      <p:graphicFrame>
        <p:nvGraphicFramePr>
          <p:cNvPr id="6" name="Chart 11">
            <a:extLst>
              <a:ext uri="{FF2B5EF4-FFF2-40B4-BE49-F238E27FC236}">
                <a16:creationId xmlns:a16="http://schemas.microsoft.com/office/drawing/2014/main" id="{88518065-E324-644F-851A-2CA5D5D899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58375848"/>
              </p:ext>
            </p:extLst>
          </p:nvPr>
        </p:nvGraphicFramePr>
        <p:xfrm>
          <a:off x="1416065" y="1636645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A31562C7-FF3C-ED41-92C6-FB2E81245D3E}"/>
              </a:ext>
            </a:extLst>
          </p:cNvPr>
          <p:cNvSpPr txBox="1"/>
          <p:nvPr/>
        </p:nvSpPr>
        <p:spPr>
          <a:xfrm>
            <a:off x="5940519" y="984182"/>
            <a:ext cx="108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3%</a:t>
            </a:r>
            <a:endParaRPr lang="ru-RU" sz="36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Connector 29">
            <a:extLst>
              <a:ext uri="{FF2B5EF4-FFF2-40B4-BE49-F238E27FC236}">
                <a16:creationId xmlns:a16="http://schemas.microsoft.com/office/drawing/2014/main" id="{9F0D8B80-0208-8F4D-AA00-5D45D9BDC303}"/>
              </a:ext>
            </a:extLst>
          </p:cNvPr>
          <p:cNvCxnSpPr/>
          <p:nvPr/>
        </p:nvCxnSpPr>
        <p:spPr>
          <a:xfrm>
            <a:off x="371490" y="953129"/>
            <a:ext cx="10515600" cy="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023">
            <a:extLst>
              <a:ext uri="{FF2B5EF4-FFF2-40B4-BE49-F238E27FC236}">
                <a16:creationId xmlns:a16="http://schemas.microsoft.com/office/drawing/2014/main" id="{7836A673-4C7D-7F47-B2CE-97E1398A4CB4}"/>
              </a:ext>
            </a:extLst>
          </p:cNvPr>
          <p:cNvCxnSpPr>
            <a:cxnSpLocks/>
          </p:cNvCxnSpPr>
          <p:nvPr/>
        </p:nvCxnSpPr>
        <p:spPr>
          <a:xfrm>
            <a:off x="5930994" y="1929441"/>
            <a:ext cx="3508296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031">
            <a:extLst>
              <a:ext uri="{FF2B5EF4-FFF2-40B4-BE49-F238E27FC236}">
                <a16:creationId xmlns:a16="http://schemas.microsoft.com/office/drawing/2014/main" id="{3C0B45EF-F14E-B94D-B359-AE406A754FA4}"/>
              </a:ext>
            </a:extLst>
          </p:cNvPr>
          <p:cNvSpPr/>
          <p:nvPr/>
        </p:nvSpPr>
        <p:spPr>
          <a:xfrm>
            <a:off x="8350978" y="1034091"/>
            <a:ext cx="1088312" cy="8953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Rectangle 1029">
            <a:extLst>
              <a:ext uri="{FF2B5EF4-FFF2-40B4-BE49-F238E27FC236}">
                <a16:creationId xmlns:a16="http://schemas.microsoft.com/office/drawing/2014/main" id="{8BB2A641-7C7A-F34F-AAC8-34200E77B959}"/>
              </a:ext>
            </a:extLst>
          </p:cNvPr>
          <p:cNvSpPr/>
          <p:nvPr/>
        </p:nvSpPr>
        <p:spPr>
          <a:xfrm>
            <a:off x="8328334" y="1109816"/>
            <a:ext cx="11265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Up to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40% </a:t>
            </a:r>
            <a:b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of territory is earthquake endangered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592F73F-F6E0-794B-B52E-BD7B5812C8E3}"/>
              </a:ext>
            </a:extLst>
          </p:cNvPr>
          <p:cNvSpPr txBox="1"/>
          <p:nvPr/>
        </p:nvSpPr>
        <p:spPr>
          <a:xfrm>
            <a:off x="5669408" y="1485010"/>
            <a:ext cx="166018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latin typeface="Arial" panose="020B0604020202020204" pitchFamily="34" charset="0"/>
                <a:cs typeface="Arial" panose="020B0604020202020204" pitchFamily="34" charset="0"/>
              </a:rPr>
              <a:t>Earthquakes &amp; volcanic eruptions</a:t>
            </a:r>
            <a:endParaRPr lang="ru-RU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556263C-C272-4E45-A2E5-8B44E8289A02}"/>
              </a:ext>
            </a:extLst>
          </p:cNvPr>
          <p:cNvSpPr txBox="1"/>
          <p:nvPr/>
        </p:nvSpPr>
        <p:spPr>
          <a:xfrm>
            <a:off x="7147358" y="2039325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16%</a:t>
            </a:r>
            <a:endParaRPr lang="ru-RU" sz="360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Straight Connector 44">
            <a:extLst>
              <a:ext uri="{FF2B5EF4-FFF2-40B4-BE49-F238E27FC236}">
                <a16:creationId xmlns:a16="http://schemas.microsoft.com/office/drawing/2014/main" id="{2D768901-50C2-2740-B279-BC06BC6EC1E5}"/>
              </a:ext>
            </a:extLst>
          </p:cNvPr>
          <p:cNvCxnSpPr>
            <a:cxnSpLocks/>
          </p:cNvCxnSpPr>
          <p:nvPr/>
        </p:nvCxnSpPr>
        <p:spPr>
          <a:xfrm>
            <a:off x="7177039" y="2965469"/>
            <a:ext cx="226695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45">
            <a:extLst>
              <a:ext uri="{FF2B5EF4-FFF2-40B4-BE49-F238E27FC236}">
                <a16:creationId xmlns:a16="http://schemas.microsoft.com/office/drawing/2014/main" id="{5C8B7D82-AF7B-B241-85A6-606F5A2C3A4D}"/>
              </a:ext>
            </a:extLst>
          </p:cNvPr>
          <p:cNvSpPr/>
          <p:nvPr/>
        </p:nvSpPr>
        <p:spPr>
          <a:xfrm>
            <a:off x="8350978" y="2070119"/>
            <a:ext cx="1088312" cy="8953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Rectangle 46">
            <a:extLst>
              <a:ext uri="{FF2B5EF4-FFF2-40B4-BE49-F238E27FC236}">
                <a16:creationId xmlns:a16="http://schemas.microsoft.com/office/drawing/2014/main" id="{897D7725-34BC-C645-B772-2EFCC0335779}"/>
              </a:ext>
            </a:extLst>
          </p:cNvPr>
          <p:cNvSpPr/>
          <p:nvPr/>
        </p:nvSpPr>
        <p:spPr>
          <a:xfrm>
            <a:off x="8328334" y="2230644"/>
            <a:ext cx="11265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Snowdrift </a:t>
            </a:r>
            <a:b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height up to </a:t>
            </a:r>
            <a:b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10 meters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714CDEC-664B-9A43-A4BF-1CAEB74B9ECC}"/>
              </a:ext>
            </a:extLst>
          </p:cNvPr>
          <p:cNvSpPr txBox="1"/>
          <p:nvPr/>
        </p:nvSpPr>
        <p:spPr>
          <a:xfrm>
            <a:off x="7167872" y="2514167"/>
            <a:ext cx="12192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latin typeface="Arial" panose="020B0604020202020204" pitchFamily="34" charset="0"/>
                <a:cs typeface="Arial" panose="020B0604020202020204" pitchFamily="34" charset="0"/>
              </a:rPr>
              <a:t>Heavy rain &amp; snow, hailstorm</a:t>
            </a:r>
            <a:endParaRPr lang="ru-RU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8E09098-A507-E342-AAA8-9E4458DF7D1B}"/>
              </a:ext>
            </a:extLst>
          </p:cNvPr>
          <p:cNvSpPr txBox="1"/>
          <p:nvPr/>
        </p:nvSpPr>
        <p:spPr>
          <a:xfrm>
            <a:off x="5993067" y="5136928"/>
            <a:ext cx="1057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7%</a:t>
            </a:r>
            <a:endParaRPr lang="ru-RU" sz="3600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4" name="Straight Connector 50">
            <a:extLst>
              <a:ext uri="{FF2B5EF4-FFF2-40B4-BE49-F238E27FC236}">
                <a16:creationId xmlns:a16="http://schemas.microsoft.com/office/drawing/2014/main" id="{8C95FFAA-42F3-3542-AE62-2680F5CD9AF6}"/>
              </a:ext>
            </a:extLst>
          </p:cNvPr>
          <p:cNvCxnSpPr>
            <a:cxnSpLocks/>
          </p:cNvCxnSpPr>
          <p:nvPr/>
        </p:nvCxnSpPr>
        <p:spPr>
          <a:xfrm>
            <a:off x="5930994" y="6069161"/>
            <a:ext cx="3492000" cy="152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51">
            <a:extLst>
              <a:ext uri="{FF2B5EF4-FFF2-40B4-BE49-F238E27FC236}">
                <a16:creationId xmlns:a16="http://schemas.microsoft.com/office/drawing/2014/main" id="{2C22F88A-456B-6D40-A033-4C7A5C8491E5}"/>
              </a:ext>
            </a:extLst>
          </p:cNvPr>
          <p:cNvSpPr/>
          <p:nvPr/>
        </p:nvSpPr>
        <p:spPr>
          <a:xfrm>
            <a:off x="8346152" y="5175336"/>
            <a:ext cx="1088312" cy="8953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Rectangle 52">
            <a:extLst>
              <a:ext uri="{FF2B5EF4-FFF2-40B4-BE49-F238E27FC236}">
                <a16:creationId xmlns:a16="http://schemas.microsoft.com/office/drawing/2014/main" id="{6DFE9D52-2793-194D-BB48-77F9C91FEB75}"/>
              </a:ext>
            </a:extLst>
          </p:cNvPr>
          <p:cNvSpPr/>
          <p:nvPr/>
        </p:nvSpPr>
        <p:spPr>
          <a:xfrm>
            <a:off x="8323508" y="5165449"/>
            <a:ext cx="11265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800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Russian cities is in the tornado endangered zone 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EB1ABFE-3024-0245-89FF-E1EE36BADC82}"/>
              </a:ext>
            </a:extLst>
          </p:cNvPr>
          <p:cNvSpPr txBox="1"/>
          <p:nvPr/>
        </p:nvSpPr>
        <p:spPr>
          <a:xfrm>
            <a:off x="5743541" y="5640373"/>
            <a:ext cx="153084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latin typeface="Arial" panose="020B0604020202020204" pitchFamily="34" charset="0"/>
                <a:cs typeface="Arial" panose="020B0604020202020204" pitchFamily="34" charset="0"/>
              </a:rPr>
              <a:t>Snowstorms, wind spouts, tornados </a:t>
            </a:r>
            <a:endParaRPr lang="ru-RU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3DFED76-56EB-0745-80AC-04BC3420E0B2}"/>
              </a:ext>
            </a:extLst>
          </p:cNvPr>
          <p:cNvSpPr txBox="1"/>
          <p:nvPr/>
        </p:nvSpPr>
        <p:spPr>
          <a:xfrm>
            <a:off x="7183468" y="3081685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19%</a:t>
            </a:r>
            <a:endParaRPr lang="ru-RU" sz="3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9" name="Straight Connector 56">
            <a:extLst>
              <a:ext uri="{FF2B5EF4-FFF2-40B4-BE49-F238E27FC236}">
                <a16:creationId xmlns:a16="http://schemas.microsoft.com/office/drawing/2014/main" id="{A75DA89A-7725-CA46-9C35-F777792D25FD}"/>
              </a:ext>
            </a:extLst>
          </p:cNvPr>
          <p:cNvCxnSpPr>
            <a:cxnSpLocks/>
          </p:cNvCxnSpPr>
          <p:nvPr/>
        </p:nvCxnSpPr>
        <p:spPr>
          <a:xfrm>
            <a:off x="7177039" y="4017419"/>
            <a:ext cx="226695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57">
            <a:extLst>
              <a:ext uri="{FF2B5EF4-FFF2-40B4-BE49-F238E27FC236}">
                <a16:creationId xmlns:a16="http://schemas.microsoft.com/office/drawing/2014/main" id="{FF651CD2-65EA-6745-832A-6BA619DE4998}"/>
              </a:ext>
            </a:extLst>
          </p:cNvPr>
          <p:cNvSpPr/>
          <p:nvPr/>
        </p:nvSpPr>
        <p:spPr>
          <a:xfrm>
            <a:off x="8346152" y="3122069"/>
            <a:ext cx="1088312" cy="8953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Rectangle 58">
            <a:extLst>
              <a:ext uri="{FF2B5EF4-FFF2-40B4-BE49-F238E27FC236}">
                <a16:creationId xmlns:a16="http://schemas.microsoft.com/office/drawing/2014/main" id="{2FBFE1B9-B635-0E47-8C19-F9558B224C5A}"/>
              </a:ext>
            </a:extLst>
          </p:cNvPr>
          <p:cNvSpPr/>
          <p:nvPr/>
        </p:nvSpPr>
        <p:spPr>
          <a:xfrm>
            <a:off x="8323508" y="3197794"/>
            <a:ext cx="11265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Up to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65%</a:t>
            </a:r>
            <a:b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of territory is located in</a:t>
            </a:r>
            <a:b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ever-frost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63127DA-1D71-BF4C-916F-D4C856ED544C}"/>
              </a:ext>
            </a:extLst>
          </p:cNvPr>
          <p:cNvSpPr txBox="1"/>
          <p:nvPr/>
        </p:nvSpPr>
        <p:spPr>
          <a:xfrm>
            <a:off x="7177922" y="3568339"/>
            <a:ext cx="112653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latin typeface="Arial" panose="020B0604020202020204" pitchFamily="34" charset="0"/>
                <a:cs typeface="Arial" panose="020B0604020202020204" pitchFamily="34" charset="0"/>
              </a:rPr>
              <a:t>Frost and dry periods</a:t>
            </a:r>
            <a:endParaRPr lang="ru-RU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BD22115-666E-654C-A81B-A77CB7A5031C}"/>
              </a:ext>
            </a:extLst>
          </p:cNvPr>
          <p:cNvSpPr txBox="1"/>
          <p:nvPr/>
        </p:nvSpPr>
        <p:spPr>
          <a:xfrm>
            <a:off x="7183468" y="4143675"/>
            <a:ext cx="11208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&gt;1%</a:t>
            </a:r>
            <a:endParaRPr lang="ru-RU" sz="36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4" name="Straight Connector 62">
            <a:extLst>
              <a:ext uri="{FF2B5EF4-FFF2-40B4-BE49-F238E27FC236}">
                <a16:creationId xmlns:a16="http://schemas.microsoft.com/office/drawing/2014/main" id="{8BBEF0E8-6F50-2447-ABC6-D73AB447CDD3}"/>
              </a:ext>
            </a:extLst>
          </p:cNvPr>
          <p:cNvCxnSpPr>
            <a:cxnSpLocks/>
          </p:cNvCxnSpPr>
          <p:nvPr/>
        </p:nvCxnSpPr>
        <p:spPr>
          <a:xfrm>
            <a:off x="7177039" y="5041309"/>
            <a:ext cx="226695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63">
            <a:extLst>
              <a:ext uri="{FF2B5EF4-FFF2-40B4-BE49-F238E27FC236}">
                <a16:creationId xmlns:a16="http://schemas.microsoft.com/office/drawing/2014/main" id="{FC5B4151-F260-7F46-ABD8-FCE8D32F59C7}"/>
              </a:ext>
            </a:extLst>
          </p:cNvPr>
          <p:cNvSpPr/>
          <p:nvPr/>
        </p:nvSpPr>
        <p:spPr>
          <a:xfrm>
            <a:off x="8346152" y="4145959"/>
            <a:ext cx="1088312" cy="8953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Rectangle 64">
            <a:extLst>
              <a:ext uri="{FF2B5EF4-FFF2-40B4-BE49-F238E27FC236}">
                <a16:creationId xmlns:a16="http://schemas.microsoft.com/office/drawing/2014/main" id="{2D559B04-4826-8A48-8CE4-445FA3DD1615}"/>
              </a:ext>
            </a:extLst>
          </p:cNvPr>
          <p:cNvSpPr/>
          <p:nvPr/>
        </p:nvSpPr>
        <p:spPr>
          <a:xfrm>
            <a:off x="8323508" y="4221684"/>
            <a:ext cx="11265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Up to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18% </a:t>
            </a:r>
            <a:b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of territory is snow avalanche endangered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2B0212B-830E-6F45-99CC-E968BE6FFC51}"/>
              </a:ext>
            </a:extLst>
          </p:cNvPr>
          <p:cNvSpPr txBox="1"/>
          <p:nvPr/>
        </p:nvSpPr>
        <p:spPr>
          <a:xfrm>
            <a:off x="7085318" y="4742506"/>
            <a:ext cx="130676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latin typeface="Arial" panose="020B0604020202020204" pitchFamily="34" charset="0"/>
                <a:cs typeface="Arial" panose="020B0604020202020204" pitchFamily="34" charset="0"/>
              </a:rPr>
              <a:t>Snow avalanches</a:t>
            </a:r>
            <a:endParaRPr lang="ru-RU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F8ED371-21C0-5D47-9A0C-64C2C4C299AA}"/>
              </a:ext>
            </a:extLst>
          </p:cNvPr>
          <p:cNvSpPr txBox="1"/>
          <p:nvPr/>
        </p:nvSpPr>
        <p:spPr>
          <a:xfrm>
            <a:off x="4254595" y="993707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17%</a:t>
            </a:r>
            <a:endParaRPr lang="ru-RU" sz="36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ectangle 90">
            <a:extLst>
              <a:ext uri="{FF2B5EF4-FFF2-40B4-BE49-F238E27FC236}">
                <a16:creationId xmlns:a16="http://schemas.microsoft.com/office/drawing/2014/main" id="{DCA502DC-709C-E447-9F8F-FD24ED090508}"/>
              </a:ext>
            </a:extLst>
          </p:cNvPr>
          <p:cNvSpPr/>
          <p:nvPr/>
        </p:nvSpPr>
        <p:spPr>
          <a:xfrm>
            <a:off x="1815561" y="1034091"/>
            <a:ext cx="1088312" cy="8953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Rectangle 91">
            <a:extLst>
              <a:ext uri="{FF2B5EF4-FFF2-40B4-BE49-F238E27FC236}">
                <a16:creationId xmlns:a16="http://schemas.microsoft.com/office/drawing/2014/main" id="{56F1FF53-0AC9-4549-B07A-50CFBA1B6B1A}"/>
              </a:ext>
            </a:extLst>
          </p:cNvPr>
          <p:cNvSpPr/>
          <p:nvPr/>
        </p:nvSpPr>
        <p:spPr>
          <a:xfrm>
            <a:off x="1792917" y="1033616"/>
            <a:ext cx="112653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Up to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2.5% </a:t>
            </a:r>
            <a:b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of total Russia territory is flooded </a:t>
            </a:r>
            <a:b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every year 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8F4E12D-02A8-3649-B5E3-4EA189403667}"/>
              </a:ext>
            </a:extLst>
          </p:cNvPr>
          <p:cNvSpPr txBox="1"/>
          <p:nvPr/>
        </p:nvSpPr>
        <p:spPr>
          <a:xfrm>
            <a:off x="2978245" y="2039260"/>
            <a:ext cx="1057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7%</a:t>
            </a:r>
            <a:endParaRPr lang="ru-RU" sz="36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2" name="Straight Connector 93">
            <a:extLst>
              <a:ext uri="{FF2B5EF4-FFF2-40B4-BE49-F238E27FC236}">
                <a16:creationId xmlns:a16="http://schemas.microsoft.com/office/drawing/2014/main" id="{6B42EDFE-66E9-474C-B21A-A93D0BAE47DF}"/>
              </a:ext>
            </a:extLst>
          </p:cNvPr>
          <p:cNvCxnSpPr>
            <a:cxnSpLocks/>
          </p:cNvCxnSpPr>
          <p:nvPr/>
        </p:nvCxnSpPr>
        <p:spPr>
          <a:xfrm>
            <a:off x="1838341" y="2965469"/>
            <a:ext cx="226695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94">
            <a:extLst>
              <a:ext uri="{FF2B5EF4-FFF2-40B4-BE49-F238E27FC236}">
                <a16:creationId xmlns:a16="http://schemas.microsoft.com/office/drawing/2014/main" id="{7F1949EC-8053-A94E-8FBF-DA6A0E77FFB4}"/>
              </a:ext>
            </a:extLst>
          </p:cNvPr>
          <p:cNvSpPr/>
          <p:nvPr/>
        </p:nvSpPr>
        <p:spPr>
          <a:xfrm>
            <a:off x="1815561" y="2070119"/>
            <a:ext cx="1088312" cy="8953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Rectangle 95">
            <a:extLst>
              <a:ext uri="{FF2B5EF4-FFF2-40B4-BE49-F238E27FC236}">
                <a16:creationId xmlns:a16="http://schemas.microsoft.com/office/drawing/2014/main" id="{FD4C9F3D-F345-4A44-8CD7-AD7EAF0C7988}"/>
              </a:ext>
            </a:extLst>
          </p:cNvPr>
          <p:cNvSpPr/>
          <p:nvPr/>
        </p:nvSpPr>
        <p:spPr>
          <a:xfrm>
            <a:off x="1792917" y="2220590"/>
            <a:ext cx="11265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More then</a:t>
            </a:r>
            <a:b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8,000 </a:t>
            </a:r>
            <a:b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glaciers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1EAD24D-9897-384C-8941-3D1DDC47C892}"/>
              </a:ext>
            </a:extLst>
          </p:cNvPr>
          <p:cNvSpPr txBox="1"/>
          <p:nvPr/>
        </p:nvSpPr>
        <p:spPr>
          <a:xfrm>
            <a:off x="2978245" y="3072160"/>
            <a:ext cx="1057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1%</a:t>
            </a:r>
            <a:endParaRPr lang="ru-RU" sz="3600" dirty="0">
              <a:solidFill>
                <a:schemeClr val="accent1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6" name="Straight Connector 97">
            <a:extLst>
              <a:ext uri="{FF2B5EF4-FFF2-40B4-BE49-F238E27FC236}">
                <a16:creationId xmlns:a16="http://schemas.microsoft.com/office/drawing/2014/main" id="{E8D468BB-D8AA-4E40-A26D-86DF4D7B457F}"/>
              </a:ext>
            </a:extLst>
          </p:cNvPr>
          <p:cNvCxnSpPr>
            <a:cxnSpLocks/>
          </p:cNvCxnSpPr>
          <p:nvPr/>
        </p:nvCxnSpPr>
        <p:spPr>
          <a:xfrm>
            <a:off x="1838341" y="4007894"/>
            <a:ext cx="226695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98">
            <a:extLst>
              <a:ext uri="{FF2B5EF4-FFF2-40B4-BE49-F238E27FC236}">
                <a16:creationId xmlns:a16="http://schemas.microsoft.com/office/drawing/2014/main" id="{FB376AE1-5080-E546-A879-D4B658068B87}"/>
              </a:ext>
            </a:extLst>
          </p:cNvPr>
          <p:cNvSpPr/>
          <p:nvPr/>
        </p:nvSpPr>
        <p:spPr>
          <a:xfrm>
            <a:off x="1815561" y="3112544"/>
            <a:ext cx="1088312" cy="8953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Rectangle 99">
            <a:extLst>
              <a:ext uri="{FF2B5EF4-FFF2-40B4-BE49-F238E27FC236}">
                <a16:creationId xmlns:a16="http://schemas.microsoft.com/office/drawing/2014/main" id="{C3F9F1BF-7DFF-B845-A495-FB6A0DC185BD}"/>
              </a:ext>
            </a:extLst>
          </p:cNvPr>
          <p:cNvSpPr/>
          <p:nvPr/>
        </p:nvSpPr>
        <p:spPr>
          <a:xfrm>
            <a:off x="1792917" y="3112069"/>
            <a:ext cx="112653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Up to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80%</a:t>
            </a:r>
            <a:b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of territory is exposed to sloping processes 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836F915-5962-5D4E-A46D-A76720F4598E}"/>
              </a:ext>
            </a:extLst>
          </p:cNvPr>
          <p:cNvSpPr txBox="1"/>
          <p:nvPr/>
        </p:nvSpPr>
        <p:spPr>
          <a:xfrm>
            <a:off x="2978245" y="4119307"/>
            <a:ext cx="11208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&gt;1%</a:t>
            </a:r>
            <a:endParaRPr lang="ru-RU" sz="3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0" name="Straight Connector 101">
            <a:extLst>
              <a:ext uri="{FF2B5EF4-FFF2-40B4-BE49-F238E27FC236}">
                <a16:creationId xmlns:a16="http://schemas.microsoft.com/office/drawing/2014/main" id="{F8BD0597-6260-134E-B8D8-5B690B3582BF}"/>
              </a:ext>
            </a:extLst>
          </p:cNvPr>
          <p:cNvCxnSpPr>
            <a:cxnSpLocks/>
          </p:cNvCxnSpPr>
          <p:nvPr/>
        </p:nvCxnSpPr>
        <p:spPr>
          <a:xfrm>
            <a:off x="1838341" y="5055041"/>
            <a:ext cx="226695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102">
            <a:extLst>
              <a:ext uri="{FF2B5EF4-FFF2-40B4-BE49-F238E27FC236}">
                <a16:creationId xmlns:a16="http://schemas.microsoft.com/office/drawing/2014/main" id="{B159642C-1A26-274C-9C12-8520C3E020CF}"/>
              </a:ext>
            </a:extLst>
          </p:cNvPr>
          <p:cNvSpPr/>
          <p:nvPr/>
        </p:nvSpPr>
        <p:spPr>
          <a:xfrm>
            <a:off x="1815561" y="4159691"/>
            <a:ext cx="1088312" cy="8953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Rectangle 103">
            <a:extLst>
              <a:ext uri="{FF2B5EF4-FFF2-40B4-BE49-F238E27FC236}">
                <a16:creationId xmlns:a16="http://schemas.microsoft.com/office/drawing/2014/main" id="{A7ADFAB4-6460-574C-8F50-54C4369A5214}"/>
              </a:ext>
            </a:extLst>
          </p:cNvPr>
          <p:cNvSpPr/>
          <p:nvPr/>
        </p:nvSpPr>
        <p:spPr>
          <a:xfrm>
            <a:off x="1792917" y="4244941"/>
            <a:ext cx="11265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Regular sea storms with wave height up to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6 meters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452804E-2153-2C4D-B17E-26E5559805B4}"/>
              </a:ext>
            </a:extLst>
          </p:cNvPr>
          <p:cNvSpPr txBox="1"/>
          <p:nvPr/>
        </p:nvSpPr>
        <p:spPr>
          <a:xfrm>
            <a:off x="4169441" y="5164973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30%</a:t>
            </a:r>
            <a:endParaRPr lang="ru-RU" sz="3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4" name="Straight Connector 105">
            <a:extLst>
              <a:ext uri="{FF2B5EF4-FFF2-40B4-BE49-F238E27FC236}">
                <a16:creationId xmlns:a16="http://schemas.microsoft.com/office/drawing/2014/main" id="{715DC0B5-93D2-AC49-B53E-5E754B9A1CED}"/>
              </a:ext>
            </a:extLst>
          </p:cNvPr>
          <p:cNvCxnSpPr>
            <a:cxnSpLocks/>
          </p:cNvCxnSpPr>
          <p:nvPr/>
        </p:nvCxnSpPr>
        <p:spPr>
          <a:xfrm>
            <a:off x="1838341" y="6078932"/>
            <a:ext cx="3457099" cy="322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106">
            <a:extLst>
              <a:ext uri="{FF2B5EF4-FFF2-40B4-BE49-F238E27FC236}">
                <a16:creationId xmlns:a16="http://schemas.microsoft.com/office/drawing/2014/main" id="{3C6372C4-C110-F146-A6D7-3C4F1E290BA8}"/>
              </a:ext>
            </a:extLst>
          </p:cNvPr>
          <p:cNvSpPr/>
          <p:nvPr/>
        </p:nvSpPr>
        <p:spPr>
          <a:xfrm>
            <a:off x="1815561" y="5183581"/>
            <a:ext cx="1088312" cy="8953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Rectangle 107">
            <a:extLst>
              <a:ext uri="{FF2B5EF4-FFF2-40B4-BE49-F238E27FC236}">
                <a16:creationId xmlns:a16="http://schemas.microsoft.com/office/drawing/2014/main" id="{84E7479D-56EC-A041-BEA7-AE085AE27DFC}"/>
              </a:ext>
            </a:extLst>
          </p:cNvPr>
          <p:cNvSpPr/>
          <p:nvPr/>
        </p:nvSpPr>
        <p:spPr>
          <a:xfrm>
            <a:off x="1792917" y="5268831"/>
            <a:ext cx="11265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Up to </a:t>
            </a:r>
            <a:b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35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000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wildfires </a:t>
            </a:r>
            <a:b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per year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7" name="Picture 2" descr="ÐÐ°ÑÑÐ¸Ð½ÐºÐ¸ Ð¿Ð¾ Ð·Ð°Ð¿ÑÐ¾ÑÑ Ð¿Ð¾Ð¶Ð°ÑÑ Ð² ÑÐ¾ÑÑÐ¸Ð¸">
            <a:extLst>
              <a:ext uri="{FF2B5EF4-FFF2-40B4-BE49-F238E27FC236}">
                <a16:creationId xmlns:a16="http://schemas.microsoft.com/office/drawing/2014/main" id="{C1837F5C-7E14-374B-87A2-FC9C0EB1BA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90" y="5183581"/>
            <a:ext cx="1343025" cy="895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5D12E349-EA7E-1643-90D0-C7A719DE0718}"/>
              </a:ext>
            </a:extLst>
          </p:cNvPr>
          <p:cNvSpPr txBox="1"/>
          <p:nvPr/>
        </p:nvSpPr>
        <p:spPr>
          <a:xfrm>
            <a:off x="4123067" y="1485010"/>
            <a:ext cx="136334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latin typeface="Arial" panose="020B0604020202020204" pitchFamily="34" charset="0"/>
                <a:cs typeface="Arial" panose="020B0604020202020204" pitchFamily="34" charset="0"/>
              </a:rPr>
              <a:t>Hydrological hazards</a:t>
            </a:r>
            <a:endParaRPr lang="ru-RU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0A309E16-767D-2044-854A-71C1BBF75A57}"/>
              </a:ext>
            </a:extLst>
          </p:cNvPr>
          <p:cNvSpPr txBox="1"/>
          <p:nvPr/>
        </p:nvSpPr>
        <p:spPr>
          <a:xfrm>
            <a:off x="2883628" y="2527915"/>
            <a:ext cx="118173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latin typeface="Arial" panose="020B0604020202020204" pitchFamily="34" charset="0"/>
                <a:cs typeface="Arial" panose="020B0604020202020204" pitchFamily="34" charset="0"/>
              </a:rPr>
              <a:t>Land-ice breakdowns</a:t>
            </a:r>
            <a:endParaRPr lang="ru-RU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4258441-ACF8-1F47-B15C-E779927258E8}"/>
              </a:ext>
            </a:extLst>
          </p:cNvPr>
          <p:cNvSpPr txBox="1"/>
          <p:nvPr/>
        </p:nvSpPr>
        <p:spPr>
          <a:xfrm>
            <a:off x="3038356" y="3562570"/>
            <a:ext cx="93658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latin typeface="Arial" panose="020B0604020202020204" pitchFamily="34" charset="0"/>
                <a:cs typeface="Arial" panose="020B0604020202020204" pitchFamily="34" charset="0"/>
              </a:rPr>
              <a:t>Geological hazards</a:t>
            </a:r>
            <a:endParaRPr lang="ru-RU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D017FA1B-3182-B74E-A9EE-FAECCB13DF49}"/>
              </a:ext>
            </a:extLst>
          </p:cNvPr>
          <p:cNvSpPr txBox="1"/>
          <p:nvPr/>
        </p:nvSpPr>
        <p:spPr>
          <a:xfrm>
            <a:off x="2856014" y="4608089"/>
            <a:ext cx="134206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latin typeface="Arial" panose="020B0604020202020204" pitchFamily="34" charset="0"/>
                <a:cs typeface="Arial" panose="020B0604020202020204" pitchFamily="34" charset="0"/>
              </a:rPr>
              <a:t>Sea hydrological hazards</a:t>
            </a:r>
            <a:endParaRPr lang="ru-RU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4713B7E3-0ADA-1246-BC84-2FFDF1E0D94C}"/>
              </a:ext>
            </a:extLst>
          </p:cNvPr>
          <p:cNvSpPr txBox="1"/>
          <p:nvPr/>
        </p:nvSpPr>
        <p:spPr>
          <a:xfrm>
            <a:off x="4104911" y="5760071"/>
            <a:ext cx="118173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b="1" dirty="0">
                <a:latin typeface="Arial" panose="020B0604020202020204" pitchFamily="34" charset="0"/>
                <a:cs typeface="Arial" panose="020B0604020202020204" pitchFamily="34" charset="0"/>
              </a:rPr>
              <a:t>Large-scale fire</a:t>
            </a:r>
            <a:endParaRPr lang="ru-RU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Rectangle 132">
            <a:extLst>
              <a:ext uri="{FF2B5EF4-FFF2-40B4-BE49-F238E27FC236}">
                <a16:creationId xmlns:a16="http://schemas.microsoft.com/office/drawing/2014/main" id="{10E2B41E-97E1-C646-9535-12A154C66723}"/>
              </a:ext>
            </a:extLst>
          </p:cNvPr>
          <p:cNvSpPr/>
          <p:nvPr/>
        </p:nvSpPr>
        <p:spPr>
          <a:xfrm>
            <a:off x="7162717" y="1034091"/>
            <a:ext cx="1088312" cy="8953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Rectangle 133">
            <a:extLst>
              <a:ext uri="{FF2B5EF4-FFF2-40B4-BE49-F238E27FC236}">
                <a16:creationId xmlns:a16="http://schemas.microsoft.com/office/drawing/2014/main" id="{7E263E4D-1C6D-C142-88F4-6504558DA336}"/>
              </a:ext>
            </a:extLst>
          </p:cNvPr>
          <p:cNvSpPr/>
          <p:nvPr/>
        </p:nvSpPr>
        <p:spPr>
          <a:xfrm>
            <a:off x="7143605" y="1157491"/>
            <a:ext cx="11265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69 </a:t>
            </a:r>
            <a:b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active </a:t>
            </a:r>
            <a:b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volcanoes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5" name="Picture 4" descr="1 (640x480, 100Kb)">
            <a:extLst>
              <a:ext uri="{FF2B5EF4-FFF2-40B4-BE49-F238E27FC236}">
                <a16:creationId xmlns:a16="http://schemas.microsoft.com/office/drawing/2014/main" id="{BA8E9632-A30A-0A43-AEC0-B5057AC471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0" t="13945" r="11541" b="9982"/>
          <a:stretch/>
        </p:blipFill>
        <p:spPr bwMode="auto">
          <a:xfrm>
            <a:off x="9541307" y="2081239"/>
            <a:ext cx="1340957" cy="8907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6" descr="ÐÐ°ÑÑÐ¸Ð½ÐºÐ¸ Ð¿Ð¾ Ð·Ð°Ð¿ÑÐ¾ÑÑ Ð²ÑÐ»ÐºÐ°Ð½ Ð´ÐµÐ¹ÑÑÐ²ÑÑÑÐ¸Ð¹ ÑÐ¾ÑÑÐ¸Ñ">
            <a:extLst>
              <a:ext uri="{FF2B5EF4-FFF2-40B4-BE49-F238E27FC236}">
                <a16:creationId xmlns:a16="http://schemas.microsoft.com/office/drawing/2014/main" id="{D4AEF7FA-4575-6E49-8232-FC0857D0E4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82"/>
          <a:stretch/>
        </p:blipFill>
        <p:spPr bwMode="auto">
          <a:xfrm>
            <a:off x="9539239" y="1031449"/>
            <a:ext cx="1343025" cy="9049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Rectangle 149">
            <a:extLst>
              <a:ext uri="{FF2B5EF4-FFF2-40B4-BE49-F238E27FC236}">
                <a16:creationId xmlns:a16="http://schemas.microsoft.com/office/drawing/2014/main" id="{8C4FA767-0641-9642-BC85-8275D9C9AE5E}"/>
              </a:ext>
            </a:extLst>
          </p:cNvPr>
          <p:cNvSpPr/>
          <p:nvPr/>
        </p:nvSpPr>
        <p:spPr>
          <a:xfrm>
            <a:off x="7147282" y="5175037"/>
            <a:ext cx="1088312" cy="8953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Rectangle 150">
            <a:extLst>
              <a:ext uri="{FF2B5EF4-FFF2-40B4-BE49-F238E27FC236}">
                <a16:creationId xmlns:a16="http://schemas.microsoft.com/office/drawing/2014/main" id="{968EB1DB-5A7C-3E4C-A55F-BD18FFF68DC8}"/>
              </a:ext>
            </a:extLst>
          </p:cNvPr>
          <p:cNvSpPr/>
          <p:nvPr/>
        </p:nvSpPr>
        <p:spPr>
          <a:xfrm>
            <a:off x="7121874" y="5309529"/>
            <a:ext cx="112653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Up to </a:t>
            </a:r>
            <a:b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 m/s</a:t>
            </a:r>
            <a:b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is wind speed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9" name="Picture 8" descr="ÐÐ°ÑÑÐ¸Ð½ÐºÐ¸ Ð¿Ð¾ Ð·Ð°Ð¿ÑÐ¾ÑÑ ÑÐ½ÐµÐ¶Ð½ÑÐµ Ð»Ð°Ð²Ð¸Ð½Ñ Ð² ÑÐ¾ÑÑÐ¸Ð¸">
            <a:extLst>
              <a:ext uri="{FF2B5EF4-FFF2-40B4-BE49-F238E27FC236}">
                <a16:creationId xmlns:a16="http://schemas.microsoft.com/office/drawing/2014/main" id="{03591A3C-4DF5-9F44-AED0-E229643D62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9238" y="4145959"/>
            <a:ext cx="1343025" cy="8953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12" descr="ÐÐ°ÑÑÐ¸Ð½ÐºÐ¸ Ð¿Ð¾ Ð·Ð°Ð¿ÑÐ¾ÑÑ Ð²ÐµÑÐ½Ð°Ñ Ð¼ÐµÑÐ·Ð»Ð¾ÑÐ° Ð² ÑÐ¾ÑÑÐ¸Ð¸">
            <a:extLst>
              <a:ext uri="{FF2B5EF4-FFF2-40B4-BE49-F238E27FC236}">
                <a16:creationId xmlns:a16="http://schemas.microsoft.com/office/drawing/2014/main" id="{B5A31FCD-07F4-5440-B65C-E4CE173A13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17" t="3193" r="8392" b="15297"/>
          <a:stretch/>
        </p:blipFill>
        <p:spPr bwMode="auto">
          <a:xfrm>
            <a:off x="9548763" y="3122287"/>
            <a:ext cx="1333500" cy="8896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14" descr="Похожее изображение">
            <a:extLst>
              <a:ext uri="{FF2B5EF4-FFF2-40B4-BE49-F238E27FC236}">
                <a16:creationId xmlns:a16="http://schemas.microsoft.com/office/drawing/2014/main" id="{62D11ABC-0031-0F47-804C-214FB43AC4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9238" y="5177345"/>
            <a:ext cx="1343025" cy="9049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" name="Rectangle 155">
            <a:extLst>
              <a:ext uri="{FF2B5EF4-FFF2-40B4-BE49-F238E27FC236}">
                <a16:creationId xmlns:a16="http://schemas.microsoft.com/office/drawing/2014/main" id="{C9EAEBB6-B791-C340-8C42-5F89090C1A05}"/>
              </a:ext>
            </a:extLst>
          </p:cNvPr>
          <p:cNvSpPr/>
          <p:nvPr/>
        </p:nvSpPr>
        <p:spPr>
          <a:xfrm>
            <a:off x="3006627" y="5183581"/>
            <a:ext cx="1088312" cy="8953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Rectangle 156">
            <a:extLst>
              <a:ext uri="{FF2B5EF4-FFF2-40B4-BE49-F238E27FC236}">
                <a16:creationId xmlns:a16="http://schemas.microsoft.com/office/drawing/2014/main" id="{75B1B446-4FBB-AB4C-A628-DCCEB9FADC18}"/>
              </a:ext>
            </a:extLst>
          </p:cNvPr>
          <p:cNvSpPr/>
          <p:nvPr/>
        </p:nvSpPr>
        <p:spPr>
          <a:xfrm>
            <a:off x="2983983" y="5259306"/>
            <a:ext cx="11265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National fire </a:t>
            </a:r>
            <a:b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loss up to </a:t>
            </a:r>
            <a:b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100 M USD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per year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4" name="Picture 2" descr="ÐÐ°ÑÑÐ¸Ð½ÐºÐ¸ Ð¿Ð¾ Ð·Ð°Ð¿ÑÐ¾ÑÑ ÑÑÐ¾ÑÐ¼ Ð² ÑÐ¾ÑÑÐ¸Ð¸">
            <a:extLst>
              <a:ext uri="{FF2B5EF4-FFF2-40B4-BE49-F238E27FC236}">
                <a16:creationId xmlns:a16="http://schemas.microsoft.com/office/drawing/2014/main" id="{65C204A3-5B57-EB4F-8AC5-EC4EFAB1F0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106" y="4154968"/>
            <a:ext cx="1340681" cy="8877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5" name="Straight Connector 72">
            <a:extLst>
              <a:ext uri="{FF2B5EF4-FFF2-40B4-BE49-F238E27FC236}">
                <a16:creationId xmlns:a16="http://schemas.microsoft.com/office/drawing/2014/main" id="{661FCC24-8EE1-1749-93DF-5929BEA80D21}"/>
              </a:ext>
            </a:extLst>
          </p:cNvPr>
          <p:cNvCxnSpPr>
            <a:cxnSpLocks/>
          </p:cNvCxnSpPr>
          <p:nvPr/>
        </p:nvCxnSpPr>
        <p:spPr>
          <a:xfrm>
            <a:off x="1819290" y="1924940"/>
            <a:ext cx="3457099" cy="322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ectangle 73">
            <a:extLst>
              <a:ext uri="{FF2B5EF4-FFF2-40B4-BE49-F238E27FC236}">
                <a16:creationId xmlns:a16="http://schemas.microsoft.com/office/drawing/2014/main" id="{06C9E9A6-F13E-844D-8D41-346F4390A572}"/>
              </a:ext>
            </a:extLst>
          </p:cNvPr>
          <p:cNvSpPr/>
          <p:nvPr/>
        </p:nvSpPr>
        <p:spPr>
          <a:xfrm>
            <a:off x="3006627" y="1025038"/>
            <a:ext cx="1088312" cy="8953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Rectangle 74">
            <a:extLst>
              <a:ext uri="{FF2B5EF4-FFF2-40B4-BE49-F238E27FC236}">
                <a16:creationId xmlns:a16="http://schemas.microsoft.com/office/drawing/2014/main" id="{6C4AAB0F-022C-B347-B95C-D7D03530176F}"/>
              </a:ext>
            </a:extLst>
          </p:cNvPr>
          <p:cNvSpPr/>
          <p:nvPr/>
        </p:nvSpPr>
        <p:spPr>
          <a:xfrm>
            <a:off x="2983983" y="1109816"/>
            <a:ext cx="11265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Up to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20% </a:t>
            </a:r>
            <a:b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of territory is mudslides endangered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BC915514-FE7D-F84A-8DD4-3D94116DFDD4}"/>
              </a:ext>
            </a:extLst>
          </p:cNvPr>
          <p:cNvSpPr txBox="1"/>
          <p:nvPr/>
        </p:nvSpPr>
        <p:spPr>
          <a:xfrm>
            <a:off x="4476417" y="2118253"/>
            <a:ext cx="23148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Emergency Situations Percentage by Natural Disasters (2010-2018)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9" name="Picture 4" descr="ÐÐ°ÑÑÐ¸Ð½ÐºÐ¸ Ð¿Ð¾ Ð·Ð°Ð¿ÑÐ¾ÑÑ Ð»ÐµÐ´Ð½Ð¸ÐºÐ¸ Ð² ÑÐ¾ÑÑÐ¸Ð¸">
            <a:extLst>
              <a:ext uri="{FF2B5EF4-FFF2-40B4-BE49-F238E27FC236}">
                <a16:creationId xmlns:a16="http://schemas.microsoft.com/office/drawing/2014/main" id="{11DC5D10-CBFF-1E4E-9B7B-DEAC1A23CF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1586"/>
          <a:stretch/>
        </p:blipFill>
        <p:spPr bwMode="auto">
          <a:xfrm>
            <a:off x="374806" y="2076515"/>
            <a:ext cx="1331315" cy="8923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6" descr="ÐÐ°ÑÑÐ¸Ð½ÐºÐ¸ Ð¿Ð¾ Ð·Ð°Ð¿ÑÐ¾ÑÑ ÑÐµÐ»Ð¸ Ð² ÑÐ¾ÑÑÐ¸Ð¸">
            <a:extLst>
              <a:ext uri="{FF2B5EF4-FFF2-40B4-BE49-F238E27FC236}">
                <a16:creationId xmlns:a16="http://schemas.microsoft.com/office/drawing/2014/main" id="{7F122223-516E-844E-B46C-2049DB1033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66" y="1031449"/>
            <a:ext cx="1335982" cy="8979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8" descr="ÐÐ°ÑÑÐ¸Ð½ÐºÐ¸ Ð¿Ð¾ Ð·Ð°Ð¿ÑÐ¾ÑÑ Ð¾Ð±Ð²Ð°Ð»Ñ Ð¸ Ð¾Ð¿Ð¾Ð»Ð·Ð½Ð¸ Ð² ÑÐ¾ÑÑÐ¸Ð¸">
            <a:extLst>
              <a:ext uri="{FF2B5EF4-FFF2-40B4-BE49-F238E27FC236}">
                <a16:creationId xmlns:a16="http://schemas.microsoft.com/office/drawing/2014/main" id="{5252522F-7624-7143-8F68-701FAD1392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6" t="10616" r="2308" b="1113"/>
          <a:stretch/>
        </p:blipFill>
        <p:spPr bwMode="auto">
          <a:xfrm>
            <a:off x="364050" y="3122069"/>
            <a:ext cx="1350465" cy="8825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06782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8F80E0-A074-4152-BF0A-74A1C0400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3429" y="2766218"/>
            <a:ext cx="3844356" cy="1325563"/>
          </a:xfrm>
        </p:spPr>
        <p:txBody>
          <a:bodyPr>
            <a:normAutofit/>
          </a:bodyPr>
          <a:lstStyle/>
          <a:p>
            <a:r>
              <a:rPr lang="en-US" sz="3600" dirty="0">
                <a:gradFill>
                  <a:gsLst>
                    <a:gs pos="0">
                      <a:srgbClr val="386289"/>
                    </a:gs>
                    <a:gs pos="100000">
                      <a:srgbClr val="4579A9"/>
                    </a:gs>
                    <a:gs pos="55000">
                      <a:srgbClr val="598CBB"/>
                    </a:gs>
                  </a:gsLst>
                  <a:lin ang="2700000" scaled="0"/>
                </a:gradFill>
              </a:rPr>
              <a:t>THANK YOU</a:t>
            </a:r>
            <a:r>
              <a:rPr lang="ru-RU" sz="3600" dirty="0">
                <a:gradFill>
                  <a:gsLst>
                    <a:gs pos="0">
                      <a:srgbClr val="386289"/>
                    </a:gs>
                    <a:gs pos="100000">
                      <a:srgbClr val="4579A9"/>
                    </a:gs>
                    <a:gs pos="55000">
                      <a:srgbClr val="598CBB"/>
                    </a:gs>
                  </a:gsLst>
                  <a:lin ang="2700000" scaled="0"/>
                </a:gradFill>
              </a:rPr>
              <a:t>!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3D0A5C58-9FCC-4F46-B189-D93C3180F2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9527383"/>
              </p:ext>
            </p:extLst>
          </p:nvPr>
        </p:nvGraphicFramePr>
        <p:xfrm>
          <a:off x="355120" y="1794931"/>
          <a:ext cx="3149600" cy="3872598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574800">
                  <a:extLst>
                    <a:ext uri="{9D8B030D-6E8A-4147-A177-3AD203B41FA5}">
                      <a16:colId xmlns:a16="http://schemas.microsoft.com/office/drawing/2014/main" val="2573489972"/>
                    </a:ext>
                  </a:extLst>
                </a:gridCol>
                <a:gridCol w="1574800">
                  <a:extLst>
                    <a:ext uri="{9D8B030D-6E8A-4147-A177-3AD203B41FA5}">
                      <a16:colId xmlns:a16="http://schemas.microsoft.com/office/drawing/2014/main" val="567558238"/>
                    </a:ext>
                  </a:extLst>
                </a:gridCol>
              </a:tblGrid>
              <a:tr h="1407327">
                <a:tc>
                  <a:txBody>
                    <a:bodyPr/>
                    <a:lstStyle/>
                    <a:p>
                      <a:endParaRPr lang="ru-RU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Alexander Neklyudov, Ph.D.</a:t>
                      </a:r>
                      <a:endParaRPr lang="ru-RU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64313451"/>
                  </a:ext>
                </a:extLst>
              </a:tr>
              <a:tr h="2465271">
                <a:tc gridSpan="2">
                  <a:txBody>
                    <a:bodyPr/>
                    <a:lstStyle/>
                    <a:p>
                      <a:pPr algn="l"/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FAU FCC </a:t>
                      </a:r>
                      <a:r>
                        <a:rPr lang="en-US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Deputy Director</a:t>
                      </a:r>
                    </a:p>
                    <a:p>
                      <a:pPr algn="l"/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TC</a:t>
                      </a:r>
                      <a:r>
                        <a:rPr lang="en-US" sz="14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465 Construction </a:t>
                      </a: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Secretary</a:t>
                      </a:r>
                    </a:p>
                    <a:p>
                      <a:pPr algn="l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ISO/TC163 </a:t>
                      </a: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Expert</a:t>
                      </a:r>
                    </a:p>
                    <a:p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Email: </a:t>
                      </a: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neklyudov@faufcc.ru</a:t>
                      </a:r>
                    </a:p>
                    <a:p>
                      <a:pPr algn="l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8699776"/>
                  </a:ext>
                </a:extLst>
              </a:tr>
            </a:tbl>
          </a:graphicData>
        </a:graphic>
      </p:graphicFrame>
      <p:pic>
        <p:nvPicPr>
          <p:cNvPr id="4" name="Picture 5" descr="Screen Shot 2019-08-17 at 8.19.02 PM.png">
            <a:extLst>
              <a:ext uri="{FF2B5EF4-FFF2-40B4-BE49-F238E27FC236}">
                <a16:creationId xmlns:a16="http://schemas.microsoft.com/office/drawing/2014/main" id="{D824F64D-C5CD-4A4B-BFBD-5A9EE0DDCD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48" y="1835728"/>
            <a:ext cx="989847" cy="1327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21224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 Швед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E5B902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6722</TotalTime>
  <Words>1086</Words>
  <Application>Microsoft Office PowerPoint</Application>
  <PresentationFormat>Широкоэкранный</PresentationFormat>
  <Paragraphs>153</Paragraphs>
  <Slides>7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Arial</vt:lpstr>
      <vt:lpstr>Arial Black</vt:lpstr>
      <vt:lpstr>Calibri</vt:lpstr>
      <vt:lpstr>Calibri Light</vt:lpstr>
      <vt:lpstr>Helvetica</vt:lpstr>
      <vt:lpstr>Myriad Pro</vt:lpstr>
      <vt:lpstr>Тема Office</vt:lpstr>
      <vt:lpstr>REGULATIONS AND STANDARDS  IN THE CONSTRUCTION SPHERE OF THE RUSSIAN FEDERATION</vt:lpstr>
      <vt:lpstr>RUSSIAN EXPERIENCE OF TECHNICAL REGULATIONS IN THE CONSTRUCTION SPHERE</vt:lpstr>
      <vt:lpstr>General Requirements to Safety of Buildings and Structures</vt:lpstr>
      <vt:lpstr>National Construction Regulation Structure</vt:lpstr>
      <vt:lpstr>National Technical Committee TC 465 Construction </vt:lpstr>
      <vt:lpstr>Climate challenges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Антон Бахрах</dc:creator>
  <cp:lastModifiedBy>Александр Неклюдов</cp:lastModifiedBy>
  <cp:revision>491</cp:revision>
  <cp:lastPrinted>2020-10-20T15:28:20Z</cp:lastPrinted>
  <dcterms:created xsi:type="dcterms:W3CDTF">2020-04-15T06:12:33Z</dcterms:created>
  <dcterms:modified xsi:type="dcterms:W3CDTF">2021-03-30T08:34:24Z</dcterms:modified>
</cp:coreProperties>
</file>