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13"/>
  </p:notesMasterIdLst>
  <p:handoutMasterIdLst>
    <p:handoutMasterId r:id="rId14"/>
  </p:handoutMasterIdLst>
  <p:sldIdLst>
    <p:sldId id="297" r:id="rId3"/>
    <p:sldId id="403" r:id="rId4"/>
    <p:sldId id="399" r:id="rId5"/>
    <p:sldId id="406" r:id="rId6"/>
    <p:sldId id="400" r:id="rId7"/>
    <p:sldId id="405" r:id="rId8"/>
    <p:sldId id="392" r:id="rId9"/>
    <p:sldId id="404" r:id="rId10"/>
    <p:sldId id="345" r:id="rId11"/>
    <p:sldId id="33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3B"/>
    <a:srgbClr val="EEECEA"/>
    <a:srgbClr val="D7D1CC"/>
    <a:srgbClr val="D6EEEC"/>
    <a:srgbClr val="6BC2BB"/>
    <a:srgbClr val="FFFFFF"/>
    <a:srgbClr val="051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5179" autoAdjust="0"/>
  </p:normalViewPr>
  <p:slideViewPr>
    <p:cSldViewPr showGuides="1">
      <p:cViewPr varScale="1">
        <p:scale>
          <a:sx n="114" d="100"/>
          <a:sy n="114" d="100"/>
        </p:scale>
        <p:origin x="1248" y="102"/>
      </p:cViewPr>
      <p:guideLst>
        <p:guide orient="horz" pos="3861"/>
        <p:guide pos="782"/>
        <p:guide orient="horz" pos="1083"/>
      </p:guideLst>
    </p:cSldViewPr>
  </p:slideViewPr>
  <p:notesTextViewPr>
    <p:cViewPr>
      <p:scale>
        <a:sx n="1" d="1"/>
        <a:sy n="1" d="1"/>
      </p:scale>
      <p:origin x="0" y="0"/>
    </p:cViewPr>
  </p:notesText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CEADB-9383-41F3-AE20-0578A49EDC45}" type="datetimeFigureOut">
              <a:rPr lang="en-GB" smtClean="0"/>
              <a:t>03/03/2021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28C3E-0F33-4796-8FCF-9FA1139B2191}" type="slidenum">
              <a:rPr lang="en-GB" smtClean="0"/>
              <a:t>‹#›</a:t>
            </a:fld>
            <a:endParaRPr lang="en-GB"/>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E25AC-EFDC-429F-A596-63AB2339D9F9}" type="datetimeFigureOut">
              <a:rPr lang="en-GB" smtClean="0"/>
              <a:t>03/03/2021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9854A-FED2-4495-B567-1859074471A7}" type="slidenum">
              <a:rPr lang="en-GB" smtClean="0"/>
              <a:t>‹#›</a:t>
            </a:fld>
            <a:endParaRPr lang="en-GB"/>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37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342DE-BEC4-444F-ACB0-99D9AC851B42}" type="slidenum">
              <a:rPr lang="en-US" smtClean="0"/>
              <a:pPr/>
              <a:t>3</a:t>
            </a:fld>
            <a:endParaRPr lang="en-US"/>
          </a:p>
        </p:txBody>
      </p:sp>
    </p:spTree>
    <p:extLst>
      <p:ext uri="{BB962C8B-B14F-4D97-AF65-F5344CB8AC3E}">
        <p14:creationId xmlns:p14="http://schemas.microsoft.com/office/powerpoint/2010/main" val="70153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itchFamily="18" charset="0"/>
              </a:rPr>
              <a:t>Official Voting Rights- ASTM regulations explicitly state that a company/interest can only have one vote. If there are 15 members from an organization on the technical committee, only one of those employees can hold the official vote. This will ensure that larger organizations do not dominate the standards development, giving small and large organizations, including individuals equal representation on the committee. However, most importantly, all members, whether they have an official vote or not, have the right to vote on all ballot items. If a non official voter casts a negative on ballot, that negative must be handled just like any other negative received, official voter or not. </a:t>
            </a:r>
          </a:p>
          <a:p>
            <a:r>
              <a:rPr lang="en-US">
                <a:latin typeface="Times" pitchFamily="18" charset="0"/>
              </a:rPr>
              <a:t>Official voting rights comes in to play when calculating the statistical requirements for a valid ballot (2/3 or 90% affirmative/ 60% return), when determining quorum for conducting official committee business or when raising your hand for a motion at the meeting, such as for a not persuasive negative. </a:t>
            </a:r>
          </a:p>
        </p:txBody>
      </p:sp>
    </p:spTree>
    <p:extLst>
      <p:ext uri="{BB962C8B-B14F-4D97-AF65-F5344CB8AC3E}">
        <p14:creationId xmlns:p14="http://schemas.microsoft.com/office/powerpoint/2010/main" val="323670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11143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fld id="{9A616ADB-7B5F-47FD-B8B3-737287A1419B}" type="datetime4">
              <a:rPr lang="en-GB" smtClean="0"/>
              <a:t>03 March 2021</a:t>
            </a:fld>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15201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94B66F-BA86-4A95-A831-D2397192195A}" type="datetime4">
              <a:rPr lang="en-GB" smtClean="0"/>
              <a:t>03 March 2021</a:t>
            </a:fld>
            <a:r>
              <a:rPr lang="en-GB" dirty="0"/>
              <a:t> </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410162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fld id="{2794B66F-BA86-4A95-A831-D2397192195A}" type="datetime4">
              <a:rPr lang="en-GB" smtClean="0"/>
              <a:t>03 March 2021</a:t>
            </a:fld>
            <a:r>
              <a:rPr lang="en-GB" dirty="0"/>
              <a:t> </a:t>
            </a:r>
          </a:p>
        </p:txBody>
      </p:sp>
      <p:sp>
        <p:nvSpPr>
          <p:cNvPr id="4" name="Footer Placeholder 3"/>
          <p:cNvSpPr>
            <a:spLocks noGrp="1"/>
          </p:cNvSpPr>
          <p:nvPr>
            <p:ph type="ftr" sz="quarter" idx="11"/>
          </p:nvPr>
        </p:nvSpPr>
        <p:spPr>
          <a:xfrm>
            <a:off x="1872000" y="6539368"/>
            <a:ext cx="3150000" cy="122611"/>
          </a:xfrm>
          <a:prstGeom prst="rect">
            <a:avLst/>
          </a:prstGeom>
        </p:spPr>
        <p:txBody>
          <a:bodyPr/>
          <a:lstStyle/>
          <a:p>
            <a:r>
              <a:rPr lang="en-GB"/>
              <a:t>Title of Presentation</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93901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94B66F-BA86-4A95-A831-D2397192195A}" type="datetime4">
              <a:rPr lang="en-GB" smtClean="0"/>
              <a:t>03 March 2021</a:t>
            </a:fld>
            <a:r>
              <a:rPr lang="en-GB" dirty="0"/>
              <a:t> </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91209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03 March 2021</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32878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userDrawn="1"/>
        </p:nvSpPr>
        <p:spPr>
          <a:xfrm>
            <a:off x="1284515" y="3333294"/>
            <a:ext cx="1186340" cy="179536"/>
          </a:xfrm>
          <a:prstGeom prst="rect">
            <a:avLst/>
          </a:prstGeom>
          <a:noFill/>
        </p:spPr>
        <p:txBody>
          <a:bodyPr wrap="square" lIns="0" tIns="0" rIns="0" bIns="0" rtlCol="0">
            <a:spAutoFit/>
          </a:bodyPr>
          <a:lstStyle/>
          <a:p>
            <a:pPr>
              <a:lnSpc>
                <a:spcPts val="1400"/>
              </a:lnSpc>
            </a:pPr>
            <a:r>
              <a:rPr lang="en-GB" sz="1400" b="0" dirty="0">
                <a:solidFill>
                  <a:schemeClr val="accent1"/>
                </a:solidFill>
              </a:rPr>
              <a:t>www.astm.org</a:t>
            </a: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36515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23600-44FE-4442-8E01-D0365E42B7E9}" type="datetimeFigureOut">
              <a:rPr lang="en-US" smtClean="0">
                <a:solidFill>
                  <a:srgbClr val="6A6A6A"/>
                </a:solidFill>
              </a:rPr>
              <a:pPr/>
              <a:t>3/3/2021</a:t>
            </a:fld>
            <a:endParaRPr lang="en-US">
              <a:solidFill>
                <a:srgbClr val="6A6A6A"/>
              </a:solidFill>
            </a:endParaRPr>
          </a:p>
        </p:txBody>
      </p:sp>
      <p:sp>
        <p:nvSpPr>
          <p:cNvPr id="5" name="Footer Placeholder 4"/>
          <p:cNvSpPr>
            <a:spLocks noGrp="1"/>
          </p:cNvSpPr>
          <p:nvPr>
            <p:ph type="ftr" sz="quarter" idx="11"/>
          </p:nvPr>
        </p:nvSpPr>
        <p:spPr>
          <a:xfrm>
            <a:off x="1872000" y="6539368"/>
            <a:ext cx="3150000" cy="122611"/>
          </a:xfrm>
          <a:prstGeom prst="rect">
            <a:avLst/>
          </a:prstGeom>
        </p:spPr>
        <p:txBody>
          <a:bodyPr/>
          <a:lstStyle/>
          <a:p>
            <a:endParaRPr lang="en-US">
              <a:solidFill>
                <a:srgbClr val="6A6A6A"/>
              </a:solidFill>
            </a:endParaRPr>
          </a:p>
        </p:txBody>
      </p:sp>
      <p:sp>
        <p:nvSpPr>
          <p:cNvPr id="6" name="Slide Number Placeholder 5"/>
          <p:cNvSpPr>
            <a:spLocks noGrp="1"/>
          </p:cNvSpPr>
          <p:nvPr>
            <p:ph type="sldNum" sz="quarter" idx="12"/>
          </p:nvPr>
        </p:nvSpPr>
        <p:spPr/>
        <p:txBody>
          <a:bodyPr/>
          <a:lstStyle/>
          <a:p>
            <a:fld id="{E8A37AFB-8306-4DB2-9960-EF1BBBA584EA}" type="slidenum">
              <a:rPr lang="en-US" smtClean="0">
                <a:solidFill>
                  <a:srgbClr val="6A6A6A"/>
                </a:solidFill>
              </a:rPr>
              <a:pPr/>
              <a:t>‹#›</a:t>
            </a:fld>
            <a:endParaRPr lang="en-US">
              <a:solidFill>
                <a:srgbClr val="6A6A6A"/>
              </a:solidFill>
            </a:endParaRPr>
          </a:p>
        </p:txBody>
      </p:sp>
    </p:spTree>
    <p:extLst>
      <p:ext uri="{BB962C8B-B14F-4D97-AF65-F5344CB8AC3E}">
        <p14:creationId xmlns:p14="http://schemas.microsoft.com/office/powerpoint/2010/main" val="94965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1600200" y="1981200"/>
            <a:ext cx="7086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0200" y="4114800"/>
            <a:ext cx="7086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030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752600"/>
            <a:ext cx="3048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752600"/>
            <a:ext cx="3048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sldNum" sz="quarter" idx="10"/>
          </p:nvPr>
        </p:nvSpPr>
        <p:spPr>
          <a:ln/>
        </p:spPr>
        <p:txBody>
          <a:bodyPr/>
          <a:lstStyle>
            <a:lvl1pPr>
              <a:defRPr/>
            </a:lvl1pPr>
          </a:lstStyle>
          <a:p>
            <a:pPr>
              <a:defRPr/>
            </a:pPr>
            <a:fld id="{DC19C175-FB05-48D4-AA5F-76D5DE513B9D}" type="slidenum">
              <a:rPr lang="en-US">
                <a:solidFill>
                  <a:srgbClr val="6A6A6A"/>
                </a:solidFill>
              </a:rPr>
              <a:pPr>
                <a:defRPr/>
              </a:pPr>
              <a:t>‹#›</a:t>
            </a:fld>
            <a:endParaRPr lang="en-US">
              <a:solidFill>
                <a:srgbClr val="6A6A6A"/>
              </a:solidFill>
            </a:endParaRPr>
          </a:p>
        </p:txBody>
      </p:sp>
    </p:spTree>
    <p:extLst>
      <p:ext uri="{BB962C8B-B14F-4D97-AF65-F5344CB8AC3E}">
        <p14:creationId xmlns:p14="http://schemas.microsoft.com/office/powerpoint/2010/main" val="3711891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1600200" y="1981200"/>
            <a:ext cx="3467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19700" y="1981200"/>
            <a:ext cx="3467100" cy="4114800"/>
          </a:xfrm>
        </p:spPr>
        <p:txBody>
          <a:bodyPr/>
          <a:lstStyle/>
          <a:p>
            <a:endParaRPr lang="en-US"/>
          </a:p>
        </p:txBody>
      </p:sp>
    </p:spTree>
    <p:extLst>
      <p:ext uri="{BB962C8B-B14F-4D97-AF65-F5344CB8AC3E}">
        <p14:creationId xmlns:p14="http://schemas.microsoft.com/office/powerpoint/2010/main" val="351918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7" name="Picture 16"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168892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78286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42300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078611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166029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64519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3530584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425529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403302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3076406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84344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843395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3748414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r>
              <a:rPr lang="en-US" dirty="0"/>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190588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596451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389367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a:solidFill>
                  <a:schemeClr val="accent1"/>
                </a:solidFill>
              </a:rPr>
              <a:t>www.astm.org</a:t>
            </a:r>
          </a:p>
        </p:txBody>
      </p:sp>
    </p:spTree>
    <p:extLst>
      <p:ext uri="{BB962C8B-B14F-4D97-AF65-F5344CB8AC3E}">
        <p14:creationId xmlns:p14="http://schemas.microsoft.com/office/powerpoint/2010/main" val="372244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lvl1pPr>
              <a:defRPr/>
            </a:lvl1pPr>
          </a:lstStyle>
          <a:p>
            <a:r>
              <a:rPr lang="en-GB" dirty="0"/>
              <a:t>Fall 2015 Update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4878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EFFA0C-60E9-4802-A33D-86EC2FE13B34}" type="datetime4">
              <a:rPr lang="en-GB" smtClean="0"/>
              <a:t>03 March 2021</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82999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F86EB8-2E61-41B6-8186-D8CAF50F8D58}" type="datetime4">
              <a:rPr lang="en-GB" smtClean="0"/>
              <a:t>03 March 2021</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97138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B7D2C3-3393-47E6-AEBA-73D094E76A57}" type="datetime4">
              <a:rPr lang="en-GB" smtClean="0"/>
              <a:t>03 March 2021</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80457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03 March 2021</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37663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DEE5FB-E7F3-4891-B91F-17CE57348C0E}" type="datetime4">
              <a:rPr lang="en-GB" smtClean="0"/>
              <a:t>03 March 2021</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63913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r>
              <a:rPr lang="en-GB" dirty="0"/>
              <a:t>Fall 2015 Update</a:t>
            </a: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dirty="0">
                <a:solidFill>
                  <a:schemeClr val="tx1"/>
                </a:solidFill>
                <a:latin typeface="+mn-lt"/>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0" r:id="rId16"/>
    <p:sldLayoutId id="2147483692" r:id="rId17"/>
    <p:sldLayoutId id="2147483714" r:id="rId18"/>
    <p:sldLayoutId id="2147483715" r:id="rId19"/>
  </p:sldLayoutIdLst>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a:t>Choose Insert &gt; Header and Footer  to change Date</a:t>
            </a:r>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a:t>Choose Insert &gt; Header and Footer  to change Presentation Title</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userDrawn="1"/>
        </p:nvSpPr>
        <p:spPr>
          <a:xfrm>
            <a:off x="341313" y="6538868"/>
            <a:ext cx="1035687" cy="107722"/>
          </a:xfrm>
          <a:prstGeom prst="rect">
            <a:avLst/>
          </a:prstGeom>
          <a:noFill/>
        </p:spPr>
        <p:txBody>
          <a:bodyPr wrap="square" lIns="0" tIns="0" rIns="0" bIns="0" rtlCol="0">
            <a:spAutoFit/>
          </a:bodyPr>
          <a:lstStyle/>
          <a:p>
            <a:r>
              <a:rPr lang="en-GB" sz="700" b="0" dirty="0">
                <a:solidFill>
                  <a:schemeClr val="tx1"/>
                </a:solidFill>
                <a:latin typeface="+mn-lt"/>
              </a:rPr>
              <a:t>© ASTM International </a:t>
            </a:r>
          </a:p>
        </p:txBody>
      </p:sp>
      <p:cxnSp>
        <p:nvCxnSpPr>
          <p:cNvPr id="9" name="Straight Connector 8"/>
          <p:cNvCxnSpPr/>
          <p:nvPr userDrawn="1"/>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0405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15">
          <p15:clr>
            <a:srgbClr val="F26B43"/>
          </p15:clr>
        </p15:guide>
        <p15:guide id="3" pos="5545">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astm.org/" TargetMode="External"/><Relationship Id="rId2" Type="http://schemas.openxmlformats.org/officeDocument/2006/relationships/hyperlink" Target="mailto:ppicariello@astm.org" TargetMode="External"/><Relationship Id="rId1" Type="http://schemas.openxmlformats.org/officeDocument/2006/relationships/slideLayout" Target="../slideLayouts/slideLayout16.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vator_ppt 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p:nvSpPr>
        <p:spPr>
          <a:xfrm>
            <a:off x="972000" y="1506819"/>
            <a:ext cx="3600000" cy="360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p:cNvSpPr/>
          <p:nvPr/>
        </p:nvSpPr>
        <p:spPr>
          <a:xfrm>
            <a:off x="360977" y="5108672"/>
            <a:ext cx="612000"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p:cNvSpPr/>
          <p:nvPr/>
        </p:nvSpPr>
        <p:spPr>
          <a:xfrm>
            <a:off x="972977" y="5108672"/>
            <a:ext cx="612000" cy="61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p:cNvSpPr/>
          <p:nvPr/>
        </p:nvSpPr>
        <p:spPr>
          <a:xfrm>
            <a:off x="4572000" y="5104657"/>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angle 21"/>
          <p:cNvSpPr/>
          <p:nvPr/>
        </p:nvSpPr>
        <p:spPr>
          <a:xfrm>
            <a:off x="4275586" y="1210748"/>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p:cNvSpPr/>
          <p:nvPr/>
        </p:nvSpPr>
        <p:spPr>
          <a:xfrm>
            <a:off x="4572607" y="1506669"/>
            <a:ext cx="612000" cy="61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p:cNvSpPr txBox="1"/>
          <p:nvPr/>
        </p:nvSpPr>
        <p:spPr>
          <a:xfrm>
            <a:off x="1235388" y="2278959"/>
            <a:ext cx="4146612" cy="13388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Standards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Within the United States</a:t>
            </a:r>
            <a:endParaRPr kumimoji="0" lang="en-US" b="0" i="0" u="none" strike="noStrike" kern="1200" cap="none" spc="0" normalizeH="0" baseline="0" noProof="0" dirty="0">
              <a:ln>
                <a:noFill/>
              </a:ln>
              <a:solidFill>
                <a:srgbClr val="6A6A6A">
                  <a:lumMod val="40000"/>
                  <a:lumOff val="6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March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Pat Picariello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a:ea typeface="+mn-ea"/>
                <a:cs typeface="+mn-cs"/>
              </a:rPr>
              <a:t>Director, Developmental Operations</a:t>
            </a:r>
          </a:p>
        </p:txBody>
      </p:sp>
      <p:sp>
        <p:nvSpPr>
          <p:cNvPr id="25" name="TextBox 24"/>
          <p:cNvSpPr txBox="1"/>
          <p:nvPr/>
        </p:nvSpPr>
        <p:spPr>
          <a:xfrm>
            <a:off x="1253371" y="4777086"/>
            <a:ext cx="1186340" cy="185521"/>
          </a:xfrm>
          <a:prstGeom prst="rect">
            <a:avLst/>
          </a:prstGeom>
          <a:noFill/>
        </p:spPr>
        <p:txBody>
          <a:bodyPr wrap="square" lIns="0" tIns="0" rIns="0" bIns="0"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www.astm.org</a:t>
            </a:r>
          </a:p>
        </p:txBody>
      </p:sp>
      <p:pic>
        <p:nvPicPr>
          <p:cNvPr id="2" name="Picture 1" descr="ASTM_Logo_Name_Strapline_Blue_RGB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000" y="1719000"/>
            <a:ext cx="1847250" cy="315000"/>
          </a:xfrm>
          <a:prstGeom prst="rect">
            <a:avLst/>
          </a:prstGeom>
        </p:spPr>
      </p:pic>
      <p:pic>
        <p:nvPicPr>
          <p:cNvPr id="26" name="Picture 25" descr="ASTM_Logo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000" y="324000"/>
            <a:ext cx="1170000" cy="919010"/>
          </a:xfrm>
          <a:prstGeom prst="rect">
            <a:avLst/>
          </a:prstGeom>
        </p:spPr>
      </p:pic>
    </p:spTree>
    <p:extLst>
      <p:ext uri="{BB962C8B-B14F-4D97-AF65-F5344CB8AC3E}">
        <p14:creationId xmlns:p14="http://schemas.microsoft.com/office/powerpoint/2010/main" val="229553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349043" y="1359000"/>
            <a:ext cx="8452957" cy="5175149"/>
          </a:xfrm>
        </p:spPr>
        <p:txBody>
          <a:bodyPr numCol="2">
            <a:normAutofit/>
          </a:bodyPr>
          <a:lstStyle/>
          <a:p>
            <a:r>
              <a:rPr lang="en-US" sz="1800" b="1" dirty="0">
                <a:solidFill>
                  <a:srgbClr val="0070C0"/>
                </a:solidFill>
              </a:rPr>
              <a:t>Technical Committee Operations</a:t>
            </a:r>
          </a:p>
          <a:p>
            <a:r>
              <a:rPr lang="en-US" sz="1600" dirty="0"/>
              <a:t>Pat Picariello</a:t>
            </a:r>
          </a:p>
          <a:p>
            <a:r>
              <a:rPr lang="en-US" sz="1600" dirty="0"/>
              <a:t>Director, Developmental Operations</a:t>
            </a:r>
          </a:p>
          <a:p>
            <a:r>
              <a:rPr lang="en-US" sz="1600" dirty="0"/>
              <a:t>T: +1-610-832-9720</a:t>
            </a:r>
          </a:p>
          <a:p>
            <a:r>
              <a:rPr lang="en-US" sz="1600" dirty="0"/>
              <a:t>E: </a:t>
            </a:r>
            <a:r>
              <a:rPr lang="en-US" sz="1600" dirty="0">
                <a:hlinkClick r:id="rId2"/>
              </a:rPr>
              <a:t>ppicariello@astm.org</a:t>
            </a:r>
            <a:r>
              <a:rPr lang="en-US" sz="1600" dirty="0"/>
              <a:t> </a:t>
            </a:r>
          </a:p>
          <a:p>
            <a:endParaRPr lang="en-US" sz="1600" dirty="0"/>
          </a:p>
          <a:p>
            <a:endParaRPr lang="en-US" sz="1600" dirty="0"/>
          </a:p>
          <a:p>
            <a:endParaRPr lang="en-US" sz="1600" dirty="0">
              <a:hlinkClick r:id="rId3"/>
            </a:endParaRPr>
          </a:p>
          <a:p>
            <a:endParaRPr lang="en-US" sz="1600" dirty="0">
              <a:hlinkClick r:id="rId3"/>
            </a:endParaRPr>
          </a:p>
          <a:p>
            <a:endParaRPr lang="en-US" sz="1600" dirty="0">
              <a:hlinkClick r:id="rId3"/>
            </a:endParaRPr>
          </a:p>
          <a:p>
            <a:endParaRPr lang="en-US" sz="1600" dirty="0">
              <a:hlinkClick r:id="rId3"/>
            </a:endParaRPr>
          </a:p>
          <a:p>
            <a:endParaRPr lang="en-US" sz="1600" dirty="0">
              <a:hlinkClick r:id="rId3"/>
            </a:endParaRPr>
          </a:p>
          <a:p>
            <a:endParaRPr lang="en-US" sz="1600" dirty="0">
              <a:hlinkClick r:id="rId3"/>
            </a:endParaRPr>
          </a:p>
          <a:p>
            <a:endParaRPr lang="en-US" sz="1600" dirty="0">
              <a:hlinkClick r:id="rId3"/>
            </a:endParaRPr>
          </a:p>
          <a:p>
            <a:r>
              <a:rPr lang="en-US" sz="1600" dirty="0">
                <a:hlinkClick r:id="rId3"/>
              </a:rPr>
              <a:t>www.astm.org</a:t>
            </a:r>
            <a:r>
              <a:rPr lang="en-US" sz="1600" dirty="0"/>
              <a:t> </a:t>
            </a:r>
          </a:p>
          <a:p>
            <a:r>
              <a:rPr lang="en-US" sz="1600" b="1" dirty="0">
                <a:solidFill>
                  <a:srgbClr val="0070C0"/>
                </a:solidFill>
              </a:rPr>
              <a:t>Global Offices:</a:t>
            </a:r>
          </a:p>
          <a:p>
            <a:r>
              <a:rPr lang="en-US" sz="1600" dirty="0"/>
              <a:t>	  Canada</a:t>
            </a:r>
          </a:p>
          <a:p>
            <a:r>
              <a:rPr lang="en-US" sz="1600" dirty="0"/>
              <a:t>  	  Belgium</a:t>
            </a:r>
          </a:p>
          <a:p>
            <a:r>
              <a:rPr lang="en-US" sz="1600" dirty="0"/>
              <a:t>	  Peru</a:t>
            </a:r>
          </a:p>
          <a:p>
            <a:r>
              <a:rPr lang="en-US" sz="1600" dirty="0"/>
              <a:t>	  China</a:t>
            </a:r>
          </a:p>
        </p:txBody>
      </p:sp>
      <p:sp>
        <p:nvSpPr>
          <p:cNvPr id="6" name="Slide Number Placeholder 5"/>
          <p:cNvSpPr>
            <a:spLocks noGrp="1"/>
          </p:cNvSpPr>
          <p:nvPr>
            <p:ph type="sldNum" sz="quarter" idx="12"/>
          </p:nvPr>
        </p:nvSpPr>
        <p:spPr/>
        <p:txBody>
          <a:bodyPr/>
          <a:lstStyle/>
          <a:p>
            <a:fld id="{E8A37AFB-8306-4DB2-9960-EF1BBBA584EA}" type="slidenum">
              <a:rPr lang="en-US" smtClean="0">
                <a:solidFill>
                  <a:srgbClr val="6A6A6A"/>
                </a:solidFill>
              </a:rPr>
              <a:pPr/>
              <a:t>10</a:t>
            </a:fld>
            <a:endParaRPr lang="en-US">
              <a:solidFill>
                <a:srgbClr val="6A6A6A"/>
              </a:solidFill>
            </a:endParaRPr>
          </a:p>
        </p:txBody>
      </p:sp>
      <p:pic>
        <p:nvPicPr>
          <p:cNvPr id="5" name="Picture 8" descr="C:\Users\cdejong\AppData\Local\Microsoft\Windows\Temporary Internet Files\Content.IE5\ZYMOCRR4\MC900438067[1].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20000"/>
                    </a14:imgEffect>
                  </a14:imgLayer>
                </a14:imgProps>
              </a:ext>
              <a:ext uri="{28A0092B-C50C-407E-A947-70E740481C1C}">
                <a14:useLocalDpi xmlns:a14="http://schemas.microsoft.com/office/drawing/2010/main" val="0"/>
              </a:ext>
            </a:extLst>
          </a:blip>
          <a:srcRect/>
          <a:stretch>
            <a:fillRect/>
          </a:stretch>
        </p:blipFill>
        <p:spPr bwMode="auto">
          <a:xfrm>
            <a:off x="5029201" y="3048001"/>
            <a:ext cx="2586000" cy="25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C4BCA8-672F-4A33-98B5-0609E777FA31}"/>
              </a:ext>
            </a:extLst>
          </p:cNvPr>
          <p:cNvPicPr>
            <a:picLocks noChangeAspect="1"/>
          </p:cNvPicPr>
          <p:nvPr/>
        </p:nvPicPr>
        <p:blipFill>
          <a:blip r:embed="rId6"/>
          <a:stretch>
            <a:fillRect/>
          </a:stretch>
        </p:blipFill>
        <p:spPr>
          <a:xfrm>
            <a:off x="332488" y="2934000"/>
            <a:ext cx="1693533" cy="1758337"/>
          </a:xfrm>
          <a:prstGeom prst="rect">
            <a:avLst/>
          </a:prstGeom>
        </p:spPr>
      </p:pic>
    </p:spTree>
    <p:extLst>
      <p:ext uri="{BB962C8B-B14F-4D97-AF65-F5344CB8AC3E}">
        <p14:creationId xmlns:p14="http://schemas.microsoft.com/office/powerpoint/2010/main" val="17701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AEE6-3CD8-4F1B-AEE2-76B015AF4EE2}"/>
              </a:ext>
            </a:extLst>
          </p:cNvPr>
          <p:cNvSpPr>
            <a:spLocks noGrp="1"/>
          </p:cNvSpPr>
          <p:nvPr>
            <p:ph type="title"/>
          </p:nvPr>
        </p:nvSpPr>
        <p:spPr/>
        <p:txBody>
          <a:bodyPr/>
          <a:lstStyle/>
          <a:p>
            <a:r>
              <a:rPr lang="en-US" dirty="0">
                <a:latin typeface="Candara" panose="020E0502030303020204" pitchFamily="34" charset="0"/>
              </a:rPr>
              <a:t>Discussion Topics</a:t>
            </a:r>
          </a:p>
        </p:txBody>
      </p:sp>
      <p:sp>
        <p:nvSpPr>
          <p:cNvPr id="3" name="Rectangle 2">
            <a:extLst>
              <a:ext uri="{FF2B5EF4-FFF2-40B4-BE49-F238E27FC236}">
                <a16:creationId xmlns:a16="http://schemas.microsoft.com/office/drawing/2014/main" id="{62ADE707-51DD-4225-B921-B341F01BFD91}"/>
              </a:ext>
            </a:extLst>
          </p:cNvPr>
          <p:cNvSpPr/>
          <p:nvPr/>
        </p:nvSpPr>
        <p:spPr>
          <a:xfrm>
            <a:off x="657000" y="1719000"/>
            <a:ext cx="7695000" cy="2246769"/>
          </a:xfrm>
          <a:prstGeom prst="rect">
            <a:avLst/>
          </a:prstGeom>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dirty="0">
                <a:latin typeface="Candara" panose="020E0502030303020204" pitchFamily="34" charset="0"/>
                <a:ea typeface="Times New Roman" panose="02020603050405020304" pitchFamily="18" charset="0"/>
              </a:rPr>
              <a:t>Multiple Path Approach</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latin typeface="Candara" panose="020E0502030303020204" pitchFamily="34" charset="0"/>
                <a:ea typeface="Times New Roman" panose="02020603050405020304" pitchFamily="18" charset="0"/>
              </a:rPr>
              <a:t>User/Market-driven</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latin typeface="Candara" panose="020E0502030303020204" pitchFamily="34" charset="0"/>
                <a:ea typeface="Times New Roman" panose="02020603050405020304" pitchFamily="18" charset="0"/>
              </a:rPr>
              <a:t>Membership</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latin typeface="Candara" panose="020E0502030303020204" pitchFamily="34" charset="0"/>
                <a:ea typeface="Times New Roman" panose="02020603050405020304" pitchFamily="18" charset="0"/>
              </a:rPr>
              <a:t>Neutrality</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latin typeface="Candara" panose="020E0502030303020204" pitchFamily="34" charset="0"/>
                <a:ea typeface="Times New Roman" panose="02020603050405020304" pitchFamily="18" charset="0"/>
              </a:rPr>
              <a:t>Funding</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latin typeface="Candara" panose="020E0502030303020204" pitchFamily="34" charset="0"/>
                <a:ea typeface="Times New Roman" panose="02020603050405020304" pitchFamily="18" charset="0"/>
              </a:rPr>
              <a:t>Participation</a:t>
            </a:r>
            <a:endParaRPr lang="en-US" sz="2000" dirty="0">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dirty="0">
                <a:latin typeface="Candara" panose="020E0502030303020204" pitchFamily="34" charset="0"/>
                <a:ea typeface="Times New Roman" panose="02020603050405020304" pitchFamily="18" charset="0"/>
                <a:cs typeface="Times New Roman" panose="02020603050405020304" pitchFamily="18" charset="0"/>
              </a:rPr>
              <a:t>limitations to participation (balance, 1 vote per voting interest)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CE91F667-8A8D-4ACD-B75E-452A372E0F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124" t="7283" r="6250" b="21021"/>
          <a:stretch>
            <a:fillRect/>
          </a:stretch>
        </p:blipFill>
        <p:spPr bwMode="auto">
          <a:xfrm>
            <a:off x="5449531" y="4329000"/>
            <a:ext cx="2902469" cy="175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68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42000" y="234000"/>
            <a:ext cx="5832475" cy="1008000"/>
          </a:xfrm>
        </p:spPr>
        <p:txBody>
          <a:bodyPr/>
          <a:lstStyle/>
          <a:p>
            <a:pPr eaLnBrk="1" hangingPunct="1">
              <a:defRPr/>
            </a:pPr>
            <a:r>
              <a:rPr lang="en-US" dirty="0">
                <a:latin typeface="Candara" panose="020E0502030303020204" pitchFamily="34" charset="0"/>
              </a:rPr>
              <a:t>Types of Existing Standards</a:t>
            </a:r>
          </a:p>
        </p:txBody>
      </p:sp>
      <p:sp>
        <p:nvSpPr>
          <p:cNvPr id="200708" name="Rectangle 4"/>
          <p:cNvSpPr>
            <a:spLocks noGrp="1" noChangeArrowheads="1"/>
          </p:cNvSpPr>
          <p:nvPr>
            <p:ph type="body" idx="1"/>
          </p:nvPr>
        </p:nvSpPr>
        <p:spPr>
          <a:xfrm>
            <a:off x="162000" y="1359000"/>
            <a:ext cx="8550000" cy="5220586"/>
          </a:xfrm>
        </p:spPr>
        <p:txBody>
          <a:bodyPr>
            <a:noAutofit/>
          </a:bodyPr>
          <a:lstStyle/>
          <a:p>
            <a:pPr eaLnBrk="1" hangingPunct="1">
              <a:defRPr/>
            </a:pPr>
            <a:r>
              <a:rPr lang="en-US" sz="1600" b="1" dirty="0">
                <a:solidFill>
                  <a:srgbClr val="0070C0"/>
                </a:solidFill>
                <a:latin typeface="Candara" panose="020E0502030303020204" pitchFamily="34" charset="0"/>
              </a:rPr>
              <a:t>Company Standard</a:t>
            </a:r>
          </a:p>
          <a:p>
            <a:pPr marL="1085850" lvl="2" eaLnBrk="1" hangingPunct="1">
              <a:defRPr/>
            </a:pPr>
            <a:r>
              <a:rPr lang="en-US" dirty="0">
                <a:latin typeface="Candara" panose="020E0502030303020204" pitchFamily="34" charset="0"/>
              </a:rPr>
              <a:t>Consensus among the employees of an organization.</a:t>
            </a:r>
          </a:p>
          <a:p>
            <a:pPr eaLnBrk="1" hangingPunct="1">
              <a:defRPr/>
            </a:pPr>
            <a:r>
              <a:rPr lang="en-US" sz="1600" b="1" dirty="0">
                <a:solidFill>
                  <a:srgbClr val="0070C0"/>
                </a:solidFill>
                <a:latin typeface="Candara" panose="020E0502030303020204" pitchFamily="34" charset="0"/>
              </a:rPr>
              <a:t>Consortium Standard</a:t>
            </a:r>
          </a:p>
          <a:p>
            <a:pPr marL="1085850" lvl="2" eaLnBrk="1" hangingPunct="1">
              <a:defRPr/>
            </a:pPr>
            <a:r>
              <a:rPr lang="en-US" dirty="0">
                <a:latin typeface="Candara" panose="020E0502030303020204" pitchFamily="34" charset="0"/>
              </a:rPr>
              <a:t>Consensus among a small group of organizations; like-minded companies undertaking an activity to collectively conserve resources.</a:t>
            </a:r>
          </a:p>
          <a:p>
            <a:pPr eaLnBrk="1" hangingPunct="1">
              <a:defRPr/>
            </a:pPr>
            <a:r>
              <a:rPr lang="en-US" sz="1600" b="1" dirty="0">
                <a:solidFill>
                  <a:srgbClr val="0070C0"/>
                </a:solidFill>
                <a:latin typeface="Candara" panose="020E0502030303020204" pitchFamily="34" charset="0"/>
              </a:rPr>
              <a:t>Industry Standard</a:t>
            </a:r>
          </a:p>
          <a:p>
            <a:pPr marL="1085850" lvl="2" eaLnBrk="1" hangingPunct="1">
              <a:defRPr/>
            </a:pPr>
            <a:r>
              <a:rPr lang="en-US" dirty="0">
                <a:latin typeface="Candara" panose="020E0502030303020204" pitchFamily="34" charset="0"/>
              </a:rPr>
              <a:t>Consensus among the many companies within an association or society.</a:t>
            </a:r>
          </a:p>
          <a:p>
            <a:pPr eaLnBrk="1" hangingPunct="1">
              <a:defRPr/>
            </a:pPr>
            <a:r>
              <a:rPr lang="en-US" sz="1600" b="1" dirty="0">
                <a:solidFill>
                  <a:srgbClr val="0070C0"/>
                </a:solidFill>
                <a:latin typeface="Candara" panose="020E0502030303020204" pitchFamily="34" charset="0"/>
              </a:rPr>
              <a:t>Government Standard</a:t>
            </a:r>
          </a:p>
          <a:p>
            <a:pPr marL="1085850" lvl="2" eaLnBrk="1" hangingPunct="1">
              <a:defRPr/>
            </a:pPr>
            <a:r>
              <a:rPr lang="en-US" dirty="0">
                <a:latin typeface="Candara" panose="020E0502030303020204" pitchFamily="34" charset="0"/>
              </a:rPr>
              <a:t>Multiple degrees of consensus. Some written by individuals within agencies, sometimes developed with private sector then adopted by reference as mandatory.</a:t>
            </a:r>
          </a:p>
          <a:p>
            <a:pPr eaLnBrk="1" hangingPunct="1">
              <a:defRPr/>
            </a:pPr>
            <a:r>
              <a:rPr lang="en-US" sz="1600" b="1" dirty="0">
                <a:solidFill>
                  <a:srgbClr val="0070C0"/>
                </a:solidFill>
                <a:latin typeface="Candara" panose="020E0502030303020204" pitchFamily="34" charset="0"/>
              </a:rPr>
              <a:t>Voluntary Consensus Standard </a:t>
            </a:r>
            <a:r>
              <a:rPr lang="en-US" sz="1600" b="1" i="1" dirty="0">
                <a:latin typeface="Candara" panose="020E0502030303020204" pitchFamily="34" charset="0"/>
              </a:rPr>
              <a:t>(ASTM sits here)</a:t>
            </a:r>
          </a:p>
          <a:p>
            <a:pPr marL="1085850" lvl="2" eaLnBrk="1" hangingPunct="1">
              <a:defRPr/>
            </a:pPr>
            <a:r>
              <a:rPr lang="en-US" dirty="0">
                <a:latin typeface="Candara" panose="020E0502030303020204" pitchFamily="34" charset="0"/>
              </a:rPr>
              <a:t>Consensus is developed by representatives of all sectors that have an interest in the use of the standard (producers, users, and those having a general interest, consumers). Consensus standards, with their broad input, are considered by many as the most technically sound and credible documents. They are often used as the basis for commercial and regulatory action.</a:t>
            </a:r>
          </a:p>
        </p:txBody>
      </p:sp>
    </p:spTree>
    <p:extLst>
      <p:ext uri="{BB962C8B-B14F-4D97-AF65-F5344CB8AC3E}">
        <p14:creationId xmlns:p14="http://schemas.microsoft.com/office/powerpoint/2010/main" val="142391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1694-78A3-4A47-B705-304D5477F592}"/>
              </a:ext>
            </a:extLst>
          </p:cNvPr>
          <p:cNvSpPr>
            <a:spLocks noGrp="1"/>
          </p:cNvSpPr>
          <p:nvPr>
            <p:ph type="title"/>
          </p:nvPr>
        </p:nvSpPr>
        <p:spPr/>
        <p:txBody>
          <a:bodyPr/>
          <a:lstStyle/>
          <a:p>
            <a:r>
              <a:rPr lang="en-US" dirty="0">
                <a:latin typeface="Candara" panose="020E0502030303020204" pitchFamily="34" charset="0"/>
              </a:rPr>
              <a:t>Multiple Path &amp; User/Market Driven</a:t>
            </a:r>
          </a:p>
        </p:txBody>
      </p:sp>
      <p:sp>
        <p:nvSpPr>
          <p:cNvPr id="3" name="Text Placeholder 2">
            <a:extLst>
              <a:ext uri="{FF2B5EF4-FFF2-40B4-BE49-F238E27FC236}">
                <a16:creationId xmlns:a16="http://schemas.microsoft.com/office/drawing/2014/main" id="{D6905CE0-E657-4B5C-BB02-E381841CD103}"/>
              </a:ext>
            </a:extLst>
          </p:cNvPr>
          <p:cNvSpPr>
            <a:spLocks noGrp="1"/>
          </p:cNvSpPr>
          <p:nvPr>
            <p:ph type="body" sz="half" idx="1"/>
          </p:nvPr>
        </p:nvSpPr>
        <p:spPr>
          <a:xfrm>
            <a:off x="533400" y="1456998"/>
            <a:ext cx="7086600" cy="1981200"/>
          </a:xfrm>
        </p:spPr>
        <p:txBody>
          <a:bodyPr/>
          <a:lstStyle/>
          <a:p>
            <a:r>
              <a:rPr lang="en-US" sz="1600" dirty="0">
                <a:latin typeface="Candara" panose="020E0502030303020204" pitchFamily="34" charset="0"/>
              </a:rPr>
              <a:t>Multiple Path – there is not 1 way to accomplish standardization objectives – the ‘industry’ has the power to select its best solution – standards development is a bottom-up process (not top-down like the rest of the world)</a:t>
            </a:r>
          </a:p>
          <a:p>
            <a:endParaRPr lang="en-US" sz="1600" dirty="0">
              <a:latin typeface="Candara" panose="020E0502030303020204" pitchFamily="34" charset="0"/>
            </a:endParaRPr>
          </a:p>
          <a:p>
            <a:r>
              <a:rPr lang="en-US" sz="1600" dirty="0">
                <a:latin typeface="Candara" panose="020E0502030303020204" pitchFamily="34" charset="0"/>
              </a:rPr>
              <a:t>User/Market Driven - Industry recognizes power to shape its own destiny (from a standards perspective) and select the organization and/or process that most directly meets its needs</a:t>
            </a:r>
          </a:p>
          <a:p>
            <a:endParaRPr lang="en-US" dirty="0"/>
          </a:p>
        </p:txBody>
      </p:sp>
      <p:pic>
        <p:nvPicPr>
          <p:cNvPr id="5" name="Content Placeholder 5">
            <a:extLst>
              <a:ext uri="{FF2B5EF4-FFF2-40B4-BE49-F238E27FC236}">
                <a16:creationId xmlns:a16="http://schemas.microsoft.com/office/drawing/2014/main" id="{FF76FB89-7BCB-4AB7-8511-98BBEA463CDB}"/>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6300"/>
          <a:stretch/>
        </p:blipFill>
        <p:spPr>
          <a:xfrm>
            <a:off x="3687277" y="3339000"/>
            <a:ext cx="4052904" cy="2757000"/>
          </a:xfrm>
        </p:spPr>
      </p:pic>
    </p:spTree>
    <p:extLst>
      <p:ext uri="{BB962C8B-B14F-4D97-AF65-F5344CB8AC3E}">
        <p14:creationId xmlns:p14="http://schemas.microsoft.com/office/powerpoint/2010/main" val="399296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97000" y="2349000"/>
            <a:ext cx="2514600" cy="3276600"/>
          </a:xfrm>
        </p:spPr>
        <p:txBody>
          <a:bodyPr>
            <a:normAutofit/>
          </a:bodyPr>
          <a:lstStyle/>
          <a:p>
            <a:pPr algn="r"/>
            <a:r>
              <a:rPr lang="en-US" b="1" dirty="0">
                <a:solidFill>
                  <a:schemeClr val="accent2"/>
                </a:solidFill>
                <a:latin typeface="Candara" panose="020E0502030303020204" pitchFamily="34" charset="0"/>
                <a:ea typeface="+mn-ea"/>
                <a:cs typeface="+mn-cs"/>
              </a:rPr>
              <a:t>How Are ASTM Standards Used?</a:t>
            </a:r>
          </a:p>
        </p:txBody>
      </p:sp>
      <p:sp>
        <p:nvSpPr>
          <p:cNvPr id="128003" name="Rectangle 3"/>
          <p:cNvSpPr>
            <a:spLocks noGrp="1" noChangeArrowheads="1"/>
          </p:cNvSpPr>
          <p:nvPr>
            <p:ph type="body" sz="half" idx="1"/>
          </p:nvPr>
        </p:nvSpPr>
        <p:spPr>
          <a:xfrm>
            <a:off x="3048000" y="3352800"/>
            <a:ext cx="5867400" cy="3429000"/>
          </a:xfrm>
        </p:spPr>
        <p:txBody>
          <a:bodyPr/>
          <a:lstStyle/>
          <a:p>
            <a:pPr>
              <a:lnSpc>
                <a:spcPct val="90000"/>
              </a:lnSpc>
            </a:pPr>
            <a:r>
              <a:rPr lang="en-US" sz="2200" dirty="0">
                <a:latin typeface="Candara" panose="020E0502030303020204" pitchFamily="34" charset="0"/>
              </a:rPr>
              <a:t>Developed voluntarily and used voluntarily</a:t>
            </a:r>
          </a:p>
          <a:p>
            <a:pPr>
              <a:lnSpc>
                <a:spcPct val="90000"/>
              </a:lnSpc>
            </a:pPr>
            <a:r>
              <a:rPr lang="en-US" sz="2200" dirty="0">
                <a:latin typeface="Candara" panose="020E0502030303020204" pitchFamily="34" charset="0"/>
              </a:rPr>
              <a:t>Cited in a contract</a:t>
            </a:r>
          </a:p>
          <a:p>
            <a:pPr>
              <a:lnSpc>
                <a:spcPct val="90000"/>
              </a:lnSpc>
            </a:pPr>
            <a:endParaRPr lang="en-US" sz="2200" dirty="0">
              <a:latin typeface="Candara" panose="020E0502030303020204" pitchFamily="34" charset="0"/>
            </a:endParaRPr>
          </a:p>
          <a:p>
            <a:pPr>
              <a:lnSpc>
                <a:spcPct val="90000"/>
              </a:lnSpc>
            </a:pPr>
            <a:r>
              <a:rPr lang="en-US" sz="2200" dirty="0">
                <a:latin typeface="Candara" panose="020E0502030303020204" pitchFamily="34" charset="0"/>
              </a:rPr>
              <a:t>Used by tens of thousands of individuals, companies, and agencies globally</a:t>
            </a:r>
          </a:p>
          <a:p>
            <a:pPr>
              <a:lnSpc>
                <a:spcPct val="90000"/>
              </a:lnSpc>
            </a:pPr>
            <a:endParaRPr lang="en-US" sz="2200" dirty="0">
              <a:latin typeface="Candara" panose="020E0502030303020204" pitchFamily="34" charset="0"/>
            </a:endParaRPr>
          </a:p>
          <a:p>
            <a:pPr>
              <a:lnSpc>
                <a:spcPct val="90000"/>
              </a:lnSpc>
            </a:pPr>
            <a:r>
              <a:rPr lang="en-US" sz="2200" dirty="0">
                <a:latin typeface="Candara" panose="020E0502030303020204" pitchFamily="34" charset="0"/>
              </a:rPr>
              <a:t>Government agency reference them in codes, certification, regulations, and laws, supports P.L. 104-113</a:t>
            </a:r>
          </a:p>
          <a:p>
            <a:pPr>
              <a:lnSpc>
                <a:spcPct val="90000"/>
              </a:lnSpc>
            </a:pPr>
            <a:endParaRPr lang="en-US" sz="1400" dirty="0"/>
          </a:p>
        </p:txBody>
      </p:sp>
      <p:pic>
        <p:nvPicPr>
          <p:cNvPr id="1280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
            <a:ext cx="3962400" cy="28940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5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BD57-68ED-4E6E-99D5-DDAF2A953DED}"/>
              </a:ext>
            </a:extLst>
          </p:cNvPr>
          <p:cNvSpPr>
            <a:spLocks noGrp="1"/>
          </p:cNvSpPr>
          <p:nvPr>
            <p:ph type="title"/>
          </p:nvPr>
        </p:nvSpPr>
        <p:spPr/>
        <p:txBody>
          <a:bodyPr/>
          <a:lstStyle/>
          <a:p>
            <a:r>
              <a:rPr lang="en-US" dirty="0">
                <a:latin typeface="Candara" panose="020E0502030303020204" pitchFamily="34" charset="0"/>
              </a:rPr>
              <a:t>Membership &amp; Neutrality</a:t>
            </a:r>
          </a:p>
        </p:txBody>
      </p:sp>
      <p:pic>
        <p:nvPicPr>
          <p:cNvPr id="5" name="Content Placeholder 4">
            <a:extLst>
              <a:ext uri="{FF2B5EF4-FFF2-40B4-BE49-F238E27FC236}">
                <a16:creationId xmlns:a16="http://schemas.microsoft.com/office/drawing/2014/main" id="{A0474AEC-FACF-495E-AE01-E2E88DCE6619}"/>
              </a:ext>
            </a:extLst>
          </p:cNvPr>
          <p:cNvPicPr>
            <a:picLocks noGrp="1" noChangeAspect="1"/>
          </p:cNvPicPr>
          <p:nvPr>
            <p:ph sz="half" idx="2"/>
          </p:nvPr>
        </p:nvPicPr>
        <p:blipFill>
          <a:blip r:embed="rId2"/>
          <a:stretch>
            <a:fillRect/>
          </a:stretch>
        </p:blipFill>
        <p:spPr>
          <a:xfrm>
            <a:off x="2736433" y="3798732"/>
            <a:ext cx="4814130" cy="1948614"/>
          </a:xfrm>
          <a:prstGeom prst="rect">
            <a:avLst/>
          </a:prstGeom>
        </p:spPr>
      </p:pic>
      <p:sp>
        <p:nvSpPr>
          <p:cNvPr id="6" name="Rectangle 10">
            <a:extLst>
              <a:ext uri="{FF2B5EF4-FFF2-40B4-BE49-F238E27FC236}">
                <a16:creationId xmlns:a16="http://schemas.microsoft.com/office/drawing/2014/main" id="{6E682861-4C98-4B2E-8888-4DDB50A4E7AE}"/>
              </a:ext>
            </a:extLst>
          </p:cNvPr>
          <p:cNvSpPr>
            <a:spLocks noChangeArrowheads="1"/>
          </p:cNvSpPr>
          <p:nvPr/>
        </p:nvSpPr>
        <p:spPr bwMode="auto">
          <a:xfrm>
            <a:off x="4432761" y="5018242"/>
            <a:ext cx="142147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US" sz="3200" b="1" dirty="0">
                <a:solidFill>
                  <a:srgbClr val="6A6A6A"/>
                </a:solidFill>
                <a:latin typeface="Candara" panose="020E0502030303020204" pitchFamily="34" charset="0"/>
              </a:rPr>
              <a:t>ASTM</a:t>
            </a:r>
          </a:p>
        </p:txBody>
      </p:sp>
      <p:sp>
        <p:nvSpPr>
          <p:cNvPr id="7" name="Rectangle 8">
            <a:extLst>
              <a:ext uri="{FF2B5EF4-FFF2-40B4-BE49-F238E27FC236}">
                <a16:creationId xmlns:a16="http://schemas.microsoft.com/office/drawing/2014/main" id="{8790F025-2ECC-4D48-8CFB-009139D92DA2}"/>
              </a:ext>
            </a:extLst>
          </p:cNvPr>
          <p:cNvSpPr>
            <a:spLocks noChangeArrowheads="1"/>
          </p:cNvSpPr>
          <p:nvPr/>
        </p:nvSpPr>
        <p:spPr bwMode="auto">
          <a:xfrm>
            <a:off x="2367000" y="3451774"/>
            <a:ext cx="152766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b="1" dirty="0">
                <a:solidFill>
                  <a:srgbClr val="6A6A6A"/>
                </a:solidFill>
                <a:latin typeface="Candara" panose="020E0502030303020204" pitchFamily="34" charset="0"/>
              </a:rPr>
              <a:t>Producers</a:t>
            </a:r>
          </a:p>
        </p:txBody>
      </p:sp>
      <p:sp>
        <p:nvSpPr>
          <p:cNvPr id="8" name="Rectangle 8">
            <a:extLst>
              <a:ext uri="{FF2B5EF4-FFF2-40B4-BE49-F238E27FC236}">
                <a16:creationId xmlns:a16="http://schemas.microsoft.com/office/drawing/2014/main" id="{39789092-5785-4BC2-B185-23BA9184DE2F}"/>
              </a:ext>
            </a:extLst>
          </p:cNvPr>
          <p:cNvSpPr>
            <a:spLocks noGrp="1" noChangeArrowheads="1"/>
          </p:cNvSpPr>
          <p:nvPr>
            <p:ph type="body" sz="half" idx="1"/>
          </p:nvPr>
        </p:nvSpPr>
        <p:spPr bwMode="auto">
          <a:xfrm>
            <a:off x="533400" y="1689910"/>
            <a:ext cx="8268600"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US" sz="2000" b="1" dirty="0">
                <a:solidFill>
                  <a:srgbClr val="6A6A6A"/>
                </a:solidFill>
                <a:latin typeface="Candara" panose="020E0502030303020204" pitchFamily="34" charset="0"/>
              </a:rPr>
              <a:t>Membership – open to all, balance required, 1 vote/interest</a:t>
            </a:r>
          </a:p>
          <a:p>
            <a:r>
              <a:rPr lang="en-US" sz="2000" b="1" dirty="0">
                <a:solidFill>
                  <a:srgbClr val="6A6A6A"/>
                </a:solidFill>
                <a:latin typeface="Candara" panose="020E0502030303020204" pitchFamily="34" charset="0"/>
              </a:rPr>
              <a:t>Neutrality – ASTM ensures development process is adhered to; content of standards is developed by members only</a:t>
            </a:r>
          </a:p>
        </p:txBody>
      </p:sp>
      <p:sp>
        <p:nvSpPr>
          <p:cNvPr id="9" name="Rectangle 8">
            <a:extLst>
              <a:ext uri="{FF2B5EF4-FFF2-40B4-BE49-F238E27FC236}">
                <a16:creationId xmlns:a16="http://schemas.microsoft.com/office/drawing/2014/main" id="{96BC3DEE-02DC-43DA-A5BC-85E56A3D07F7}"/>
              </a:ext>
            </a:extLst>
          </p:cNvPr>
          <p:cNvSpPr>
            <a:spLocks noChangeArrowheads="1"/>
          </p:cNvSpPr>
          <p:nvPr/>
        </p:nvSpPr>
        <p:spPr bwMode="auto">
          <a:xfrm>
            <a:off x="5652000" y="3544107"/>
            <a:ext cx="230031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dirty="0">
                <a:solidFill>
                  <a:srgbClr val="6A6A6A"/>
                </a:solidFill>
                <a:latin typeface="Candara" panose="020E0502030303020204" pitchFamily="34" charset="0"/>
              </a:rPr>
              <a:t>User/General Interest</a:t>
            </a:r>
          </a:p>
        </p:txBody>
      </p:sp>
      <p:sp>
        <p:nvSpPr>
          <p:cNvPr id="10" name="Rectangle 9">
            <a:extLst>
              <a:ext uri="{FF2B5EF4-FFF2-40B4-BE49-F238E27FC236}">
                <a16:creationId xmlns:a16="http://schemas.microsoft.com/office/drawing/2014/main" id="{77C58FAD-4032-4BA8-829A-8B7D5D83FB2B}"/>
              </a:ext>
            </a:extLst>
          </p:cNvPr>
          <p:cNvSpPr/>
          <p:nvPr/>
        </p:nvSpPr>
        <p:spPr>
          <a:xfrm>
            <a:off x="3042000" y="5767596"/>
            <a:ext cx="4572000" cy="674031"/>
          </a:xfrm>
          <a:prstGeom prst="rect">
            <a:avLst/>
          </a:prstGeom>
        </p:spPr>
        <p:txBody>
          <a:bodyPr>
            <a:spAutoFit/>
          </a:bodyPr>
          <a:lstStyle/>
          <a:p>
            <a:pPr algn="ctr">
              <a:lnSpc>
                <a:spcPct val="90000"/>
              </a:lnSpc>
              <a:defRPr/>
            </a:pPr>
            <a:r>
              <a:rPr lang="en-US" sz="1400" i="1" dirty="0">
                <a:solidFill>
                  <a:srgbClr val="6A6A6A"/>
                </a:solidFill>
                <a:latin typeface="Candara" panose="020E0502030303020204" pitchFamily="34" charset="0"/>
              </a:rPr>
              <a:t>Technical Committees are balanced.  </a:t>
            </a:r>
            <a:br>
              <a:rPr lang="en-US" sz="1400" i="1" dirty="0">
                <a:solidFill>
                  <a:srgbClr val="6A6A6A"/>
                </a:solidFill>
                <a:latin typeface="Candara" panose="020E0502030303020204" pitchFamily="34" charset="0"/>
              </a:rPr>
            </a:br>
            <a:r>
              <a:rPr lang="en-US" sz="1400" i="1" dirty="0">
                <a:solidFill>
                  <a:srgbClr val="6A6A6A"/>
                </a:solidFill>
                <a:latin typeface="Candara" panose="020E0502030303020204" pitchFamily="34" charset="0"/>
              </a:rPr>
              <a:t>No excess influence by any interest group.</a:t>
            </a:r>
          </a:p>
          <a:p>
            <a:pPr algn="ctr">
              <a:lnSpc>
                <a:spcPct val="90000"/>
              </a:lnSpc>
              <a:defRPr/>
            </a:pPr>
            <a:r>
              <a:rPr lang="en-US" sz="1400" i="1" dirty="0">
                <a:solidFill>
                  <a:srgbClr val="6A6A6A"/>
                </a:solidFill>
                <a:latin typeface="Candara" panose="020E0502030303020204" pitchFamily="34" charset="0"/>
              </a:rPr>
              <a:t>Ensures market relevance of the content of standards.  </a:t>
            </a:r>
          </a:p>
        </p:txBody>
      </p:sp>
    </p:spTree>
    <p:extLst>
      <p:ext uri="{BB962C8B-B14F-4D97-AF65-F5344CB8AC3E}">
        <p14:creationId xmlns:p14="http://schemas.microsoft.com/office/powerpoint/2010/main" val="375521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pitchFamily="18" charset="0"/>
                <a:ea typeface="MS PGothic" pitchFamily="34" charset="-128"/>
              </a:defRPr>
            </a:lvl1pPr>
            <a:lvl2pPr marL="742950" indent="-285750">
              <a:defRPr sz="2000">
                <a:solidFill>
                  <a:schemeClr val="tx1"/>
                </a:solidFill>
                <a:latin typeface="Times" pitchFamily="18" charset="0"/>
                <a:ea typeface="MS PGothic" pitchFamily="34" charset="-128"/>
              </a:defRPr>
            </a:lvl2pPr>
            <a:lvl3pPr marL="1143000" indent="-228600">
              <a:defRPr sz="2000">
                <a:solidFill>
                  <a:schemeClr val="tx1"/>
                </a:solidFill>
                <a:latin typeface="Times" pitchFamily="18" charset="0"/>
                <a:ea typeface="MS PGothic" pitchFamily="34" charset="-128"/>
              </a:defRPr>
            </a:lvl3pPr>
            <a:lvl4pPr marL="1600200" indent="-228600">
              <a:defRPr sz="2000">
                <a:solidFill>
                  <a:schemeClr val="tx1"/>
                </a:solidFill>
                <a:latin typeface="Times" pitchFamily="18" charset="0"/>
                <a:ea typeface="MS PGothic" pitchFamily="34" charset="-128"/>
              </a:defRPr>
            </a:lvl4pPr>
            <a:lvl5pPr marL="2057400" indent="-228600">
              <a:defRPr sz="2000">
                <a:solidFill>
                  <a:schemeClr val="tx1"/>
                </a:solidFill>
                <a:latin typeface="Times" pitchFamily="18" charset="0"/>
                <a:ea typeface="MS PGothic" pitchFamily="34" charset="-128"/>
              </a:defRPr>
            </a:lvl5pPr>
            <a:lvl6pPr marL="2514600" indent="-228600" algn="r" eaLnBrk="0" fontAlgn="base" hangingPunct="0">
              <a:spcBef>
                <a:spcPct val="0"/>
              </a:spcBef>
              <a:spcAft>
                <a:spcPct val="0"/>
              </a:spcAft>
              <a:defRPr sz="2000">
                <a:solidFill>
                  <a:schemeClr val="tx1"/>
                </a:solidFill>
                <a:latin typeface="Times" pitchFamily="18" charset="0"/>
                <a:ea typeface="MS PGothic" pitchFamily="34" charset="-128"/>
              </a:defRPr>
            </a:lvl6pPr>
            <a:lvl7pPr marL="2971800" indent="-228600" algn="r" eaLnBrk="0" fontAlgn="base" hangingPunct="0">
              <a:spcBef>
                <a:spcPct val="0"/>
              </a:spcBef>
              <a:spcAft>
                <a:spcPct val="0"/>
              </a:spcAft>
              <a:defRPr sz="2000">
                <a:solidFill>
                  <a:schemeClr val="tx1"/>
                </a:solidFill>
                <a:latin typeface="Times" pitchFamily="18" charset="0"/>
                <a:ea typeface="MS PGothic" pitchFamily="34" charset="-128"/>
              </a:defRPr>
            </a:lvl7pPr>
            <a:lvl8pPr marL="3429000" indent="-228600" algn="r" eaLnBrk="0" fontAlgn="base" hangingPunct="0">
              <a:spcBef>
                <a:spcPct val="0"/>
              </a:spcBef>
              <a:spcAft>
                <a:spcPct val="0"/>
              </a:spcAft>
              <a:defRPr sz="2000">
                <a:solidFill>
                  <a:schemeClr val="tx1"/>
                </a:solidFill>
                <a:latin typeface="Times" pitchFamily="18" charset="0"/>
                <a:ea typeface="MS PGothic" pitchFamily="34" charset="-128"/>
              </a:defRPr>
            </a:lvl8pPr>
            <a:lvl9pPr marL="3886200" indent="-228600" algn="r" eaLnBrk="0" fontAlgn="base" hangingPunct="0">
              <a:spcBef>
                <a:spcPct val="0"/>
              </a:spcBef>
              <a:spcAft>
                <a:spcPct val="0"/>
              </a:spcAft>
              <a:defRPr sz="2000">
                <a:solidFill>
                  <a:schemeClr val="tx1"/>
                </a:solidFill>
                <a:latin typeface="Times" pitchFamily="18" charset="0"/>
                <a:ea typeface="MS PGothic" pitchFamily="34" charset="-128"/>
              </a:defRPr>
            </a:lvl9pPr>
          </a:lstStyle>
          <a:p>
            <a:fld id="{88F0996C-8627-4512-91CD-E126C5283783}" type="slidenum">
              <a:rPr lang="en-US" sz="1200" smtClean="0">
                <a:solidFill>
                  <a:srgbClr val="6A6A6A"/>
                </a:solidFill>
                <a:latin typeface="Arial" charset="0"/>
              </a:rPr>
              <a:pPr/>
              <a:t>7</a:t>
            </a:fld>
            <a:endParaRPr lang="en-US" sz="1200">
              <a:solidFill>
                <a:srgbClr val="6A6A6A"/>
              </a:solidFill>
              <a:latin typeface="Arial" charset="0"/>
            </a:endParaRPr>
          </a:p>
        </p:txBody>
      </p:sp>
      <p:sp>
        <p:nvSpPr>
          <p:cNvPr id="36866" name="Rectangle 2"/>
          <p:cNvSpPr>
            <a:spLocks noGrp="1" noRot="1" noChangeArrowheads="1"/>
          </p:cNvSpPr>
          <p:nvPr>
            <p:ph type="title"/>
          </p:nvPr>
        </p:nvSpPr>
        <p:spPr>
          <a:xfrm>
            <a:off x="289044" y="324000"/>
            <a:ext cx="7769225" cy="838200"/>
          </a:xfrm>
        </p:spPr>
        <p:txBody>
          <a:bodyPr>
            <a:normAutofit/>
          </a:bodyPr>
          <a:lstStyle/>
          <a:p>
            <a:pPr>
              <a:defRPr/>
            </a:pPr>
            <a:r>
              <a:rPr lang="en-US" dirty="0">
                <a:latin typeface="Candara" panose="020E0502030303020204" pitchFamily="34" charset="0"/>
              </a:rPr>
              <a:t>Managing Balance: Voting Rights </a:t>
            </a:r>
          </a:p>
        </p:txBody>
      </p:sp>
      <p:sp>
        <p:nvSpPr>
          <p:cNvPr id="14340" name="Rectangle 4"/>
          <p:cNvSpPr>
            <a:spLocks noGrp="1" noChangeArrowheads="1"/>
          </p:cNvSpPr>
          <p:nvPr>
            <p:ph type="body" sz="half" idx="2"/>
          </p:nvPr>
        </p:nvSpPr>
        <p:spPr>
          <a:xfrm>
            <a:off x="396875" y="1539000"/>
            <a:ext cx="8458200" cy="4953000"/>
          </a:xfrm>
        </p:spPr>
        <p:txBody>
          <a:bodyPr/>
          <a:lstStyle/>
          <a:p>
            <a:pPr marL="0" indent="0" eaLnBrk="1" hangingPunct="1">
              <a:spcBef>
                <a:spcPts val="800"/>
              </a:spcBef>
            </a:pPr>
            <a:r>
              <a:rPr lang="en-US" dirty="0">
                <a:latin typeface="Candara" panose="020E0502030303020204" pitchFamily="34" charset="0"/>
              </a:rPr>
              <a:t>1 official vote per interest (company)</a:t>
            </a:r>
          </a:p>
          <a:p>
            <a:pPr marL="0" indent="0" eaLnBrk="1" hangingPunct="1">
              <a:spcBef>
                <a:spcPts val="800"/>
              </a:spcBef>
            </a:pPr>
            <a:endParaRPr lang="en-US" u="sng" dirty="0">
              <a:latin typeface="Candara" panose="020E0502030303020204" pitchFamily="34" charset="0"/>
            </a:endParaRPr>
          </a:p>
          <a:p>
            <a:pPr marL="457200" indent="-457200" eaLnBrk="1" hangingPunct="1">
              <a:spcBef>
                <a:spcPts val="800"/>
              </a:spcBef>
              <a:buFont typeface="Wingdings" panose="05000000000000000000" pitchFamily="2" charset="2"/>
              <a:buChar char="Ø"/>
            </a:pPr>
            <a:r>
              <a:rPr lang="en-US" sz="2400" u="sng" dirty="0">
                <a:latin typeface="Candara" panose="020E0502030303020204" pitchFamily="34" charset="0"/>
              </a:rPr>
              <a:t>All</a:t>
            </a:r>
            <a:r>
              <a:rPr lang="en-US" sz="2400" dirty="0">
                <a:latin typeface="Candara" panose="020E0502030303020204" pitchFamily="34" charset="0"/>
              </a:rPr>
              <a:t> are welcome to participate in technical discussions</a:t>
            </a:r>
          </a:p>
          <a:p>
            <a:pPr marL="457200" indent="-457200" eaLnBrk="1" hangingPunct="1">
              <a:spcBef>
                <a:spcPts val="800"/>
              </a:spcBef>
              <a:buFont typeface="Wingdings" panose="05000000000000000000" pitchFamily="2" charset="2"/>
              <a:buChar char="Ø"/>
            </a:pPr>
            <a:r>
              <a:rPr lang="en-US" sz="2400" u="sng" dirty="0">
                <a:latin typeface="Candara" panose="020E0502030303020204" pitchFamily="34" charset="0"/>
              </a:rPr>
              <a:t>All</a:t>
            </a:r>
            <a:r>
              <a:rPr lang="en-US" sz="2400" dirty="0">
                <a:latin typeface="Candara" panose="020E0502030303020204" pitchFamily="34" charset="0"/>
              </a:rPr>
              <a:t> members receive a ballot and are eligible to vote on technical issues</a:t>
            </a:r>
          </a:p>
          <a:p>
            <a:pPr marL="457200" indent="-457200" eaLnBrk="1" hangingPunct="1">
              <a:spcBef>
                <a:spcPts val="800"/>
              </a:spcBef>
              <a:buFont typeface="Wingdings" panose="05000000000000000000" pitchFamily="2" charset="2"/>
              <a:buChar char="Ø"/>
            </a:pPr>
            <a:r>
              <a:rPr lang="en-US" sz="2400" u="sng" dirty="0">
                <a:latin typeface="Candara" panose="020E0502030303020204" pitchFamily="34" charset="0"/>
              </a:rPr>
              <a:t>All</a:t>
            </a:r>
            <a:r>
              <a:rPr lang="en-US" sz="2400" dirty="0">
                <a:latin typeface="Candara" panose="020E0502030303020204" pitchFamily="34" charset="0"/>
              </a:rPr>
              <a:t> negatives are considered the same way</a:t>
            </a:r>
          </a:p>
          <a:p>
            <a:pPr marL="0" indent="0" eaLnBrk="1" hangingPunct="1">
              <a:spcBef>
                <a:spcPts val="800"/>
              </a:spcBef>
            </a:pPr>
            <a:endParaRPr lang="en-US" dirty="0">
              <a:latin typeface="Candara" panose="020E0502030303020204" pitchFamily="34" charset="0"/>
            </a:endParaRPr>
          </a:p>
          <a:p>
            <a:pPr marL="0" indent="0" eaLnBrk="1" hangingPunct="1"/>
            <a:r>
              <a:rPr lang="en-US" sz="2500" dirty="0">
                <a:latin typeface="Candara" panose="020E0502030303020204" pitchFamily="34" charset="0"/>
              </a:rPr>
              <a:t>*Ensures large and small organizational have fair say in the industry. Keeps market competitive and innovative.</a:t>
            </a:r>
          </a:p>
        </p:txBody>
      </p:sp>
      <p:pic>
        <p:nvPicPr>
          <p:cNvPr id="14341" name="Picture 8" descr="ASTM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791200"/>
            <a:ext cx="777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12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376B-E233-4CB5-8902-54F07A4883CD}"/>
              </a:ext>
            </a:extLst>
          </p:cNvPr>
          <p:cNvSpPr>
            <a:spLocks noGrp="1"/>
          </p:cNvSpPr>
          <p:nvPr>
            <p:ph type="title"/>
          </p:nvPr>
        </p:nvSpPr>
        <p:spPr/>
        <p:txBody>
          <a:bodyPr/>
          <a:lstStyle/>
          <a:p>
            <a:r>
              <a:rPr lang="en-US" dirty="0"/>
              <a:t>Funding &amp; Participation</a:t>
            </a:r>
          </a:p>
        </p:txBody>
      </p:sp>
      <p:sp>
        <p:nvSpPr>
          <p:cNvPr id="3" name="Text Placeholder 2">
            <a:extLst>
              <a:ext uri="{FF2B5EF4-FFF2-40B4-BE49-F238E27FC236}">
                <a16:creationId xmlns:a16="http://schemas.microsoft.com/office/drawing/2014/main" id="{F4863158-BE5E-4CFB-A72D-6E158189C4F5}"/>
              </a:ext>
            </a:extLst>
          </p:cNvPr>
          <p:cNvSpPr>
            <a:spLocks noGrp="1"/>
          </p:cNvSpPr>
          <p:nvPr>
            <p:ph type="body" sz="half" idx="1"/>
          </p:nvPr>
        </p:nvSpPr>
        <p:spPr>
          <a:xfrm>
            <a:off x="1028700" y="1674000"/>
            <a:ext cx="7086600" cy="1981200"/>
          </a:xfrm>
        </p:spPr>
        <p:txBody>
          <a:bodyPr>
            <a:normAutofit/>
          </a:bodyPr>
          <a:lstStyle/>
          <a:p>
            <a:r>
              <a:rPr lang="en-US" sz="1800" dirty="0">
                <a:latin typeface="Candara" panose="020E0502030303020204" pitchFamily="34" charset="0"/>
              </a:rPr>
              <a:t>Funding – members are volunteers and most SDOs are non-profit organizations – standards are intellectual property and can be sold to generate revenue – membership fees are also common</a:t>
            </a:r>
          </a:p>
          <a:p>
            <a:endParaRPr lang="en-US" sz="1800" dirty="0">
              <a:latin typeface="Candara" panose="020E0502030303020204" pitchFamily="34" charset="0"/>
            </a:endParaRPr>
          </a:p>
          <a:p>
            <a:r>
              <a:rPr lang="en-US" sz="1800" dirty="0">
                <a:latin typeface="Candara" panose="020E0502030303020204" pitchFamily="34" charset="0"/>
              </a:rPr>
              <a:t>Participation – committees are microcosms of the industries they represent – anyone can join – no limits on size/# of members</a:t>
            </a:r>
          </a:p>
        </p:txBody>
      </p:sp>
      <p:pic>
        <p:nvPicPr>
          <p:cNvPr id="5" name="Picture 5">
            <a:extLst>
              <a:ext uri="{FF2B5EF4-FFF2-40B4-BE49-F238E27FC236}">
                <a16:creationId xmlns:a16="http://schemas.microsoft.com/office/drawing/2014/main" id="{236AEC94-D091-4C0F-9DB3-2FD3A98819C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862000" y="4438988"/>
            <a:ext cx="2971800" cy="1981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1CA994F-42EF-41AD-B178-D1EFB320DFCF}"/>
              </a:ext>
            </a:extLst>
          </p:cNvPr>
          <p:cNvSpPr/>
          <p:nvPr/>
        </p:nvSpPr>
        <p:spPr>
          <a:xfrm>
            <a:off x="5922000" y="4644000"/>
            <a:ext cx="3222000" cy="1794337"/>
          </a:xfrm>
          <a:prstGeom prst="rect">
            <a:avLst/>
          </a:prstGeom>
        </p:spPr>
        <p:txBody>
          <a:bodyPr wrap="square">
            <a:spAutoFit/>
          </a:bodyPr>
          <a:lstStyle/>
          <a:p>
            <a:pPr>
              <a:lnSpc>
                <a:spcPct val="90000"/>
              </a:lnSpc>
              <a:spcBef>
                <a:spcPct val="20000"/>
              </a:spcBef>
              <a:buClr>
                <a:srgbClr val="99FF33"/>
              </a:buClr>
            </a:pPr>
            <a:r>
              <a:rPr lang="en-US" sz="1400" b="1" dirty="0">
                <a:solidFill>
                  <a:srgbClr val="92D050"/>
                </a:solidFill>
                <a:latin typeface="Candara" panose="020E0502030303020204" pitchFamily="34" charset="0"/>
              </a:rPr>
              <a:t>EXAMPLE</a:t>
            </a:r>
          </a:p>
          <a:p>
            <a:pPr>
              <a:lnSpc>
                <a:spcPct val="80000"/>
              </a:lnSpc>
              <a:spcBef>
                <a:spcPct val="20000"/>
              </a:spcBef>
              <a:buClr>
                <a:srgbClr val="92D050"/>
              </a:buClr>
              <a:buFont typeface="Times" pitchFamily="-109" charset="0"/>
              <a:buChar char="•"/>
            </a:pPr>
            <a:r>
              <a:rPr lang="en-US" sz="1400" i="1" dirty="0">
                <a:solidFill>
                  <a:srgbClr val="24303B"/>
                </a:solidFill>
                <a:latin typeface="Candara" panose="020E0502030303020204" pitchFamily="34" charset="0"/>
              </a:rPr>
              <a:t> </a:t>
            </a:r>
            <a:r>
              <a:rPr lang="en-US" sz="1400" dirty="0">
                <a:solidFill>
                  <a:srgbClr val="24303B"/>
                </a:solidFill>
                <a:latin typeface="Candara" panose="020E0502030303020204" pitchFamily="34" charset="0"/>
              </a:rPr>
              <a:t>Manufacturers</a:t>
            </a:r>
          </a:p>
          <a:p>
            <a:pPr>
              <a:lnSpc>
                <a:spcPct val="80000"/>
              </a:lnSpc>
              <a:spcBef>
                <a:spcPct val="20000"/>
              </a:spcBef>
              <a:buClr>
                <a:srgbClr val="92D050"/>
              </a:buClr>
              <a:buFont typeface="Times" pitchFamily="-109" charset="0"/>
              <a:buChar char="•"/>
            </a:pPr>
            <a:r>
              <a:rPr lang="en-US" sz="1400" dirty="0">
                <a:solidFill>
                  <a:srgbClr val="24303B"/>
                </a:solidFill>
                <a:latin typeface="Candara" panose="020E0502030303020204" pitchFamily="34" charset="0"/>
              </a:rPr>
              <a:t> Federal agencies</a:t>
            </a:r>
          </a:p>
          <a:p>
            <a:pPr>
              <a:lnSpc>
                <a:spcPct val="80000"/>
              </a:lnSpc>
              <a:spcBef>
                <a:spcPct val="20000"/>
              </a:spcBef>
              <a:buClr>
                <a:srgbClr val="92D050"/>
              </a:buClr>
              <a:buFont typeface="Times" pitchFamily="-109" charset="0"/>
              <a:buChar char="•"/>
            </a:pPr>
            <a:r>
              <a:rPr lang="en-US" sz="1400" dirty="0">
                <a:solidFill>
                  <a:srgbClr val="24303B"/>
                </a:solidFill>
                <a:latin typeface="Candara" panose="020E0502030303020204" pitchFamily="34" charset="0"/>
              </a:rPr>
              <a:t> Design professionals</a:t>
            </a:r>
          </a:p>
          <a:p>
            <a:pPr>
              <a:lnSpc>
                <a:spcPct val="80000"/>
              </a:lnSpc>
              <a:spcBef>
                <a:spcPct val="20000"/>
              </a:spcBef>
              <a:buClr>
                <a:srgbClr val="92D050"/>
              </a:buClr>
              <a:buFont typeface="Times" pitchFamily="-109" charset="0"/>
              <a:buChar char="•"/>
            </a:pPr>
            <a:r>
              <a:rPr lang="en-US" sz="1400" dirty="0">
                <a:solidFill>
                  <a:srgbClr val="24303B"/>
                </a:solidFill>
                <a:latin typeface="Candara" panose="020E0502030303020204" pitchFamily="34" charset="0"/>
              </a:rPr>
              <a:t> Professional societies </a:t>
            </a:r>
          </a:p>
          <a:p>
            <a:pPr>
              <a:lnSpc>
                <a:spcPct val="80000"/>
              </a:lnSpc>
              <a:spcBef>
                <a:spcPct val="20000"/>
              </a:spcBef>
              <a:buClr>
                <a:srgbClr val="92D050"/>
              </a:buClr>
              <a:buFont typeface="Times" pitchFamily="-109" charset="0"/>
              <a:buChar char="•"/>
            </a:pPr>
            <a:r>
              <a:rPr lang="en-US" sz="1400" dirty="0">
                <a:solidFill>
                  <a:srgbClr val="24303B"/>
                </a:solidFill>
                <a:latin typeface="Candara" panose="020E0502030303020204" pitchFamily="34" charset="0"/>
              </a:rPr>
              <a:t> Trade associations </a:t>
            </a:r>
          </a:p>
          <a:p>
            <a:pPr>
              <a:lnSpc>
                <a:spcPct val="80000"/>
              </a:lnSpc>
              <a:spcBef>
                <a:spcPct val="20000"/>
              </a:spcBef>
              <a:buClr>
                <a:srgbClr val="92D050"/>
              </a:buClr>
              <a:buFont typeface="Times" pitchFamily="-109" charset="0"/>
              <a:buChar char="•"/>
            </a:pPr>
            <a:r>
              <a:rPr lang="en-US" sz="1400" dirty="0">
                <a:solidFill>
                  <a:srgbClr val="24303B"/>
                </a:solidFill>
                <a:latin typeface="Candara" panose="020E0502030303020204" pitchFamily="34" charset="0"/>
              </a:rPr>
              <a:t> Financial organizations</a:t>
            </a:r>
          </a:p>
          <a:p>
            <a:pPr>
              <a:lnSpc>
                <a:spcPct val="80000"/>
              </a:lnSpc>
              <a:spcBef>
                <a:spcPct val="20000"/>
              </a:spcBef>
              <a:buClr>
                <a:srgbClr val="92D050"/>
              </a:buClr>
              <a:buFont typeface="Times" pitchFamily="-109" charset="0"/>
              <a:buChar char="•"/>
            </a:pPr>
            <a:r>
              <a:rPr lang="en-US" sz="1400" dirty="0">
                <a:solidFill>
                  <a:srgbClr val="24303B"/>
                </a:solidFill>
                <a:latin typeface="Candara" panose="020E0502030303020204" pitchFamily="34" charset="0"/>
              </a:rPr>
              <a:t> Academia</a:t>
            </a:r>
          </a:p>
        </p:txBody>
      </p:sp>
    </p:spTree>
    <p:extLst>
      <p:ext uri="{BB962C8B-B14F-4D97-AF65-F5344CB8AC3E}">
        <p14:creationId xmlns:p14="http://schemas.microsoft.com/office/powerpoint/2010/main" val="121174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304800"/>
            <a:ext cx="8153400" cy="1143000"/>
          </a:xfrm>
        </p:spPr>
        <p:txBody>
          <a:bodyPr/>
          <a:lstStyle/>
          <a:p>
            <a:r>
              <a:rPr lang="en-US" dirty="0">
                <a:latin typeface="Candara" panose="020E0502030303020204" pitchFamily="34" charset="0"/>
              </a:rPr>
              <a:t>Time Frame for Developing Information</a:t>
            </a:r>
          </a:p>
        </p:txBody>
      </p:sp>
      <p:sp>
        <p:nvSpPr>
          <p:cNvPr id="132099" name="Rectangle 3"/>
          <p:cNvSpPr>
            <a:spLocks noGrp="1" noChangeArrowheads="1"/>
          </p:cNvSpPr>
          <p:nvPr>
            <p:ph type="body" idx="1"/>
          </p:nvPr>
        </p:nvSpPr>
        <p:spPr>
          <a:xfrm>
            <a:off x="297000" y="1539000"/>
            <a:ext cx="3124200" cy="4455000"/>
          </a:xfrm>
        </p:spPr>
        <p:style>
          <a:lnRef idx="0">
            <a:schemeClr val="accent3"/>
          </a:lnRef>
          <a:fillRef idx="3">
            <a:schemeClr val="accent3"/>
          </a:fillRef>
          <a:effectRef idx="3">
            <a:schemeClr val="accent3"/>
          </a:effectRef>
          <a:fontRef idx="minor">
            <a:schemeClr val="lt1"/>
          </a:fontRef>
        </p:style>
        <p:txBody>
          <a:bodyPr anchor="ctr">
            <a:normAutofit/>
          </a:bodyPr>
          <a:lstStyle/>
          <a:p>
            <a:pPr algn="ctr">
              <a:buClr>
                <a:srgbClr val="92D050"/>
              </a:buClr>
            </a:pPr>
            <a:endParaRPr lang="en-US" sz="2000" b="1" dirty="0">
              <a:latin typeface="Candara" panose="020E0502030303020204" pitchFamily="34" charset="0"/>
            </a:endParaRPr>
          </a:p>
          <a:p>
            <a:pPr algn="ctr">
              <a:buClr>
                <a:srgbClr val="92D050"/>
              </a:buClr>
            </a:pPr>
            <a:r>
              <a:rPr lang="en-US" sz="2000" b="1" dirty="0">
                <a:latin typeface="Candara" panose="020E0502030303020204" pitchFamily="34" charset="0"/>
              </a:rPr>
              <a:t>Complexity of the job</a:t>
            </a:r>
          </a:p>
          <a:p>
            <a:pPr algn="ctr">
              <a:buClr>
                <a:srgbClr val="92D050"/>
              </a:buClr>
            </a:pPr>
            <a:endParaRPr lang="en-US" sz="2000" b="1" dirty="0">
              <a:latin typeface="Candara" panose="020E0502030303020204" pitchFamily="34" charset="0"/>
            </a:endParaRPr>
          </a:p>
          <a:p>
            <a:pPr algn="ctr">
              <a:buClr>
                <a:srgbClr val="92D050"/>
              </a:buClr>
            </a:pPr>
            <a:r>
              <a:rPr lang="en-US" sz="2000" b="1" dirty="0">
                <a:latin typeface="Candara" panose="020E0502030303020204" pitchFamily="34" charset="0"/>
              </a:rPr>
              <a:t>Urgency of needs</a:t>
            </a:r>
          </a:p>
          <a:p>
            <a:pPr algn="ctr">
              <a:buClr>
                <a:srgbClr val="92D050"/>
              </a:buClr>
            </a:pPr>
            <a:endParaRPr lang="en-US" sz="2000" b="1" dirty="0">
              <a:latin typeface="Candara" panose="020E0502030303020204" pitchFamily="34" charset="0"/>
            </a:endParaRPr>
          </a:p>
          <a:p>
            <a:pPr algn="ctr">
              <a:buClr>
                <a:srgbClr val="92D050"/>
              </a:buClr>
            </a:pPr>
            <a:r>
              <a:rPr lang="en-US" sz="2000" b="1" dirty="0">
                <a:latin typeface="Candara" panose="020E0502030303020204" pitchFamily="34" charset="0"/>
              </a:rPr>
              <a:t>Time devoted by members</a:t>
            </a:r>
          </a:p>
          <a:p>
            <a:pPr algn="ctr">
              <a:buClr>
                <a:srgbClr val="92D050"/>
              </a:buClr>
            </a:pPr>
            <a:endParaRPr lang="en-US" sz="2000" b="1" dirty="0">
              <a:latin typeface="Candara" panose="020E0502030303020204" pitchFamily="34" charset="0"/>
            </a:endParaRPr>
          </a:p>
          <a:p>
            <a:pPr algn="ctr">
              <a:buClr>
                <a:srgbClr val="92D050"/>
              </a:buClr>
            </a:pPr>
            <a:r>
              <a:rPr lang="en-US" sz="2000" b="1" dirty="0">
                <a:latin typeface="Candara" panose="020E0502030303020204" pitchFamily="34" charset="0"/>
              </a:rPr>
              <a:t>Utilization of new informational technologies</a:t>
            </a:r>
          </a:p>
        </p:txBody>
      </p:sp>
      <p:sp>
        <p:nvSpPr>
          <p:cNvPr id="2" name="TextBox 1"/>
          <p:cNvSpPr txBox="1"/>
          <p:nvPr/>
        </p:nvSpPr>
        <p:spPr>
          <a:xfrm>
            <a:off x="4031998" y="4869000"/>
            <a:ext cx="4410000" cy="923330"/>
          </a:xfrm>
          <a:prstGeom prst="rect">
            <a:avLst/>
          </a:prstGeom>
          <a:noFill/>
        </p:spPr>
        <p:txBody>
          <a:bodyPr wrap="square" rtlCol="0">
            <a:spAutoFit/>
          </a:bodyPr>
          <a:lstStyle/>
          <a:p>
            <a:r>
              <a:rPr lang="en-US" i="1" dirty="0">
                <a:latin typeface="Candara" panose="020E0502030303020204" pitchFamily="34" charset="0"/>
              </a:rPr>
              <a:t>Average Standards Approval: 18 months</a:t>
            </a:r>
          </a:p>
          <a:p>
            <a:r>
              <a:rPr lang="en-US" i="1" dirty="0">
                <a:latin typeface="Candara" panose="020E0502030303020204" pitchFamily="34" charset="0"/>
              </a:rPr>
              <a:t>New Standards Activities: 7 months</a:t>
            </a:r>
          </a:p>
          <a:p>
            <a:r>
              <a:rPr lang="en-US" i="1" dirty="0">
                <a:latin typeface="Candara" panose="020E0502030303020204" pitchFamily="34" charset="0"/>
              </a:rPr>
              <a:t>Revisions: 6 months</a:t>
            </a:r>
          </a:p>
        </p:txBody>
      </p:sp>
      <p:pic>
        <p:nvPicPr>
          <p:cNvPr id="3" name="Picture 2"/>
          <p:cNvPicPr>
            <a:picLocks noChangeAspect="1"/>
          </p:cNvPicPr>
          <p:nvPr/>
        </p:nvPicPr>
        <p:blipFill>
          <a:blip r:embed="rId2"/>
          <a:stretch>
            <a:fillRect/>
          </a:stretch>
        </p:blipFill>
        <p:spPr>
          <a:xfrm>
            <a:off x="3574109" y="1854000"/>
            <a:ext cx="5325779" cy="2763300"/>
          </a:xfrm>
          <a:prstGeom prst="rect">
            <a:avLst/>
          </a:prstGeom>
        </p:spPr>
      </p:pic>
    </p:spTree>
    <p:extLst>
      <p:ext uri="{BB962C8B-B14F-4D97-AF65-F5344CB8AC3E}">
        <p14:creationId xmlns:p14="http://schemas.microsoft.com/office/powerpoint/2010/main" val="1081510292"/>
      </p:ext>
    </p:extLst>
  </p:cSld>
  <p:clrMapOvr>
    <a:masterClrMapping/>
  </p:clrMapOvr>
</p:sld>
</file>

<file path=ppt/theme/theme1.xml><?xml version="1.0" encoding="utf-8"?>
<a:theme xmlns:a="http://schemas.openxmlformats.org/drawingml/2006/main" name="Office Theme">
  <a:themeElements>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16034</TotalTime>
  <Words>780</Words>
  <Application>Microsoft Office PowerPoint</Application>
  <PresentationFormat>On-screen Show (4:3)</PresentationFormat>
  <Paragraphs>104</Paragraphs>
  <Slides>10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Candara</vt:lpstr>
      <vt:lpstr>Courier New</vt:lpstr>
      <vt:lpstr>Symbol</vt:lpstr>
      <vt:lpstr>Times</vt:lpstr>
      <vt:lpstr>Wingdings</vt:lpstr>
      <vt:lpstr>Office Theme</vt:lpstr>
      <vt:lpstr>1_Office Theme</vt:lpstr>
      <vt:lpstr>PowerPoint Presentation</vt:lpstr>
      <vt:lpstr>Discussion Topics</vt:lpstr>
      <vt:lpstr>Types of Existing Standards</vt:lpstr>
      <vt:lpstr>Multiple Path &amp; User/Market Driven</vt:lpstr>
      <vt:lpstr>How Are ASTM Standards Used?</vt:lpstr>
      <vt:lpstr>Membership &amp; Neutrality</vt:lpstr>
      <vt:lpstr>Managing Balance: Voting Rights </vt:lpstr>
      <vt:lpstr>Funding &amp; Participation</vt:lpstr>
      <vt:lpstr>Time Frame for Developing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Picariello, Pat</cp:lastModifiedBy>
  <cp:revision>427</cp:revision>
  <cp:lastPrinted>2015-05-21T14:36:22Z</cp:lastPrinted>
  <dcterms:created xsi:type="dcterms:W3CDTF">2014-06-18T16:43:44Z</dcterms:created>
  <dcterms:modified xsi:type="dcterms:W3CDTF">2021-03-03T18:27:36Z</dcterms:modified>
</cp:coreProperties>
</file>