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81" r:id="rId2"/>
    <p:sldId id="5926" r:id="rId3"/>
    <p:sldId id="5927" r:id="rId4"/>
    <p:sldId id="5928" r:id="rId5"/>
    <p:sldId id="772" r:id="rId6"/>
    <p:sldId id="5924" r:id="rId7"/>
    <p:sldId id="569" r:id="rId8"/>
    <p:sldId id="571" r:id="rId9"/>
    <p:sldId id="574" r:id="rId10"/>
    <p:sldId id="5925" r:id="rId11"/>
    <p:sldId id="770" r:id="rId12"/>
    <p:sldId id="5918" r:id="rId13"/>
    <p:sldId id="5967" r:id="rId14"/>
    <p:sldId id="5919" r:id="rId15"/>
    <p:sldId id="760" r:id="rId16"/>
    <p:sldId id="5923" r:id="rId17"/>
    <p:sldId id="5914" r:id="rId18"/>
    <p:sldId id="259" r:id="rId19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6C8523-5770-408B-9A80-0CB2A9774A2A}">
          <p14:sldIdLst>
            <p14:sldId id="481"/>
          </p14:sldIdLst>
        </p14:section>
        <p14:section name="Раздел без заголовка" id="{27F5BAF6-A16C-4E5A-92A1-991A198B6F03}">
          <p14:sldIdLst>
            <p14:sldId id="5926"/>
            <p14:sldId id="5927"/>
            <p14:sldId id="5928"/>
            <p14:sldId id="772"/>
            <p14:sldId id="5924"/>
            <p14:sldId id="569"/>
            <p14:sldId id="571"/>
            <p14:sldId id="574"/>
            <p14:sldId id="5925"/>
            <p14:sldId id="770"/>
            <p14:sldId id="5918"/>
            <p14:sldId id="5967"/>
            <p14:sldId id="5919"/>
            <p14:sldId id="760"/>
            <p14:sldId id="5923"/>
            <p14:sldId id="591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69" d="100"/>
          <a:sy n="69" d="100"/>
        </p:scale>
        <p:origin x="72" y="13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3B14D-DDE0-41F7-A1D8-4FA4B9E08E35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</dgm:pt>
    <dgm:pt modelId="{FA90673F-5817-4F1F-8536-8C746E05870F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F17783"/>
        </a:solidFill>
        <a:ln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2021</a:t>
          </a:r>
        </a:p>
      </dgm:t>
    </dgm:pt>
    <dgm:pt modelId="{EF1A48F7-253D-4D7B-BD8A-3076E635CFC0}" type="parTrans" cxnId="{D36F4393-8E4C-45E6-97B9-F363580160F2}">
      <dgm:prSet/>
      <dgm:spPr/>
      <dgm:t>
        <a:bodyPr/>
        <a:lstStyle/>
        <a:p>
          <a:endParaRPr lang="ru-RU" sz="1200"/>
        </a:p>
      </dgm:t>
    </dgm:pt>
    <dgm:pt modelId="{B1EAE365-B156-4809-8132-8E784AECD244}" type="sibTrans" cxnId="{D36F4393-8E4C-45E6-97B9-F363580160F2}">
      <dgm:prSet/>
      <dgm:spPr/>
      <dgm:t>
        <a:bodyPr/>
        <a:lstStyle/>
        <a:p>
          <a:endParaRPr lang="ru-RU" sz="1200"/>
        </a:p>
      </dgm:t>
    </dgm:pt>
    <dgm:pt modelId="{6B8C2825-4E01-4606-9A23-97A575E53B7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5000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</a:gsLst>
        </a:gradFill>
        <a:ln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2020</a:t>
          </a:r>
        </a:p>
      </dgm:t>
    </dgm:pt>
    <dgm:pt modelId="{8E2B1041-8EC1-42C8-84E8-B7D20C7A5F67}" type="parTrans" cxnId="{A5E50D62-6C29-4AE8-939B-E406E2D5952D}">
      <dgm:prSet/>
      <dgm:spPr/>
      <dgm:t>
        <a:bodyPr/>
        <a:lstStyle/>
        <a:p>
          <a:endParaRPr lang="ru-RU"/>
        </a:p>
      </dgm:t>
    </dgm:pt>
    <dgm:pt modelId="{F4ED78C9-1700-4B8B-9A46-E988ACBEBF94}" type="sibTrans" cxnId="{A5E50D62-6C29-4AE8-939B-E406E2D5952D}">
      <dgm:prSet/>
      <dgm:spPr/>
      <dgm:t>
        <a:bodyPr/>
        <a:lstStyle/>
        <a:p>
          <a:endParaRPr lang="ru-RU"/>
        </a:p>
      </dgm:t>
    </dgm:pt>
    <dgm:pt modelId="{6E079093-9C0A-4EA0-98F4-4A77F5662E5D}" type="pres">
      <dgm:prSet presAssocID="{A873B14D-DDE0-41F7-A1D8-4FA4B9E08E35}" presName="Name0" presStyleCnt="0">
        <dgm:presLayoutVars>
          <dgm:dir/>
          <dgm:animLvl val="lvl"/>
          <dgm:resizeHandles val="exact"/>
        </dgm:presLayoutVars>
      </dgm:prSet>
      <dgm:spPr/>
    </dgm:pt>
    <dgm:pt modelId="{0F3B0FF7-71C3-40B4-9788-61F88D935E5E}" type="pres">
      <dgm:prSet presAssocID="{6B8C2825-4E01-4606-9A23-97A575E53B70}" presName="parTxOnly" presStyleLbl="node1" presStyleIdx="0" presStyleCnt="2" custLinFactNeighborX="19681" custLinFactNeighborY="-4090">
        <dgm:presLayoutVars>
          <dgm:chMax val="0"/>
          <dgm:chPref val="0"/>
          <dgm:bulletEnabled val="1"/>
        </dgm:presLayoutVars>
      </dgm:prSet>
      <dgm:spPr>
        <a:xfrm>
          <a:off x="2714" y="0"/>
          <a:ext cx="3306706" cy="317140"/>
        </a:xfrm>
        <a:prstGeom prst="chevron">
          <a:avLst/>
        </a:prstGeom>
      </dgm:spPr>
      <dgm:t>
        <a:bodyPr/>
        <a:lstStyle/>
        <a:p>
          <a:endParaRPr lang="ru-RU"/>
        </a:p>
      </dgm:t>
    </dgm:pt>
    <dgm:pt modelId="{0C26E8C3-EFAD-4680-9D42-E257ADF88F2F}" type="pres">
      <dgm:prSet presAssocID="{F4ED78C9-1700-4B8B-9A46-E988ACBEBF94}" presName="parTxOnlySpace" presStyleCnt="0"/>
      <dgm:spPr/>
    </dgm:pt>
    <dgm:pt modelId="{7CDB5537-232F-4CEA-A7CC-CAC70B1397CE}" type="pres">
      <dgm:prSet presAssocID="{FA90673F-5817-4F1F-8536-8C746E05870F}" presName="parTxOnly" presStyleLbl="node1" presStyleIdx="1" presStyleCnt="2" custLinFactNeighborX="2942" custLinFactNeighborY="309">
        <dgm:presLayoutVars>
          <dgm:chMax val="0"/>
          <dgm:chPref val="0"/>
          <dgm:bulletEnabled val="1"/>
        </dgm:presLayoutVars>
      </dgm:prSet>
      <dgm:spPr>
        <a:xfrm>
          <a:off x="2812806" y="0"/>
          <a:ext cx="3122493" cy="317140"/>
        </a:xfrm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6683AA1C-8287-4DB5-882D-D6181EA0335D}" type="presOf" srcId="{FA90673F-5817-4F1F-8536-8C746E05870F}" destId="{7CDB5537-232F-4CEA-A7CC-CAC70B1397CE}" srcOrd="0" destOrd="0" presId="urn:microsoft.com/office/officeart/2005/8/layout/chevron1"/>
    <dgm:cxn modelId="{D36F4393-8E4C-45E6-97B9-F363580160F2}" srcId="{A873B14D-DDE0-41F7-A1D8-4FA4B9E08E35}" destId="{FA90673F-5817-4F1F-8536-8C746E05870F}" srcOrd="1" destOrd="0" parTransId="{EF1A48F7-253D-4D7B-BD8A-3076E635CFC0}" sibTransId="{B1EAE365-B156-4809-8132-8E784AECD244}"/>
    <dgm:cxn modelId="{A5E50D62-6C29-4AE8-939B-E406E2D5952D}" srcId="{A873B14D-DDE0-41F7-A1D8-4FA4B9E08E35}" destId="{6B8C2825-4E01-4606-9A23-97A575E53B70}" srcOrd="0" destOrd="0" parTransId="{8E2B1041-8EC1-42C8-84E8-B7D20C7A5F67}" sibTransId="{F4ED78C9-1700-4B8B-9A46-E988ACBEBF94}"/>
    <dgm:cxn modelId="{1D313371-2856-488B-B6F1-C5C51CDDA32B}" type="presOf" srcId="{6B8C2825-4E01-4606-9A23-97A575E53B70}" destId="{0F3B0FF7-71C3-40B4-9788-61F88D935E5E}" srcOrd="0" destOrd="0" presId="urn:microsoft.com/office/officeart/2005/8/layout/chevron1"/>
    <dgm:cxn modelId="{57C44CBD-E5B3-4733-AA16-1EC55A4C9CF9}" type="presOf" srcId="{A873B14D-DDE0-41F7-A1D8-4FA4B9E08E35}" destId="{6E079093-9C0A-4EA0-98F4-4A77F5662E5D}" srcOrd="0" destOrd="0" presId="urn:microsoft.com/office/officeart/2005/8/layout/chevron1"/>
    <dgm:cxn modelId="{43F18FAB-7BCA-4C88-82FE-D5926C31BBCC}" type="presParOf" srcId="{6E079093-9C0A-4EA0-98F4-4A77F5662E5D}" destId="{0F3B0FF7-71C3-40B4-9788-61F88D935E5E}" srcOrd="0" destOrd="0" presId="urn:microsoft.com/office/officeart/2005/8/layout/chevron1"/>
    <dgm:cxn modelId="{A2F1835D-80DF-4726-9799-5CECA8F196CC}" type="presParOf" srcId="{6E079093-9C0A-4EA0-98F4-4A77F5662E5D}" destId="{0C26E8C3-EFAD-4680-9D42-E257ADF88F2F}" srcOrd="1" destOrd="0" presId="urn:microsoft.com/office/officeart/2005/8/layout/chevron1"/>
    <dgm:cxn modelId="{1F1E38BF-901A-484A-AB26-FAB110FDC442}" type="presParOf" srcId="{6E079093-9C0A-4EA0-98F4-4A77F5662E5D}" destId="{7CDB5537-232F-4CEA-A7CC-CAC70B1397CE}" srcOrd="2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B0FF7-71C3-40B4-9788-61F88D935E5E}">
      <dsp:nvSpPr>
        <dsp:cNvPr id="0" name=""/>
        <dsp:cNvSpPr/>
      </dsp:nvSpPr>
      <dsp:spPr>
        <a:xfrm>
          <a:off x="136398" y="0"/>
          <a:ext cx="6387538" cy="416347"/>
        </a:xfrm>
        <a:prstGeom prst="chevron">
          <a:avLst/>
        </a:prstGeom>
        <a:gradFill rotWithShape="0">
          <a:gsLst>
            <a:gs pos="5000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2020</a:t>
          </a:r>
        </a:p>
      </dsp:txBody>
      <dsp:txXfrm>
        <a:off x="344572" y="0"/>
        <a:ext cx="5971191" cy="416347"/>
      </dsp:txXfrm>
    </dsp:sp>
    <dsp:sp modelId="{7CDB5537-232F-4CEA-A7CC-CAC70B1397CE}">
      <dsp:nvSpPr>
        <dsp:cNvPr id="0" name=""/>
        <dsp:cNvSpPr/>
      </dsp:nvSpPr>
      <dsp:spPr>
        <a:xfrm>
          <a:off x="5770155" y="0"/>
          <a:ext cx="6387538" cy="416347"/>
        </a:xfrm>
        <a:prstGeom prst="chevron">
          <a:avLst/>
        </a:prstGeom>
        <a:solidFill>
          <a:srgbClr val="F17783"/>
        </a:soli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2021</a:t>
          </a:r>
        </a:p>
      </dsp:txBody>
      <dsp:txXfrm>
        <a:off x="5978329" y="0"/>
        <a:ext cx="5971191" cy="416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82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11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53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15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8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2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2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D46B-1950-43BF-B3A7-E0D25582F22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2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E8B7-6397-4833-8312-511A24E874C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18676" y="9296400"/>
            <a:ext cx="360676" cy="348813"/>
          </a:xfrm>
        </p:spPr>
        <p:txBody>
          <a:bodyPr/>
          <a:lstStyle/>
          <a:p>
            <a:fld id="{730E8E2C-E6EE-43E7-A8F5-D0D1E76F4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e.antropov@steel-development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fif"/><Relationship Id="rId3" Type="http://schemas.openxmlformats.org/officeDocument/2006/relationships/image" Target="../media/image28.jpeg"/><Relationship Id="rId7" Type="http://schemas.openxmlformats.org/officeDocument/2006/relationships/hyperlink" Target="mailto:info@pk20.or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jpeg"/><Relationship Id="rId7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jpe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n_1_1024_780.jpg" descr="fon_1_1024_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17"/>
            <a:ext cx="13004801" cy="990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logo_ARSS.png" descr="logo_AR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06" y="392905"/>
            <a:ext cx="2862464" cy="18094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7B9D6-709D-43CC-971D-23055C4A340B}"/>
              </a:ext>
            </a:extLst>
          </p:cNvPr>
          <p:cNvSpPr txBox="1"/>
          <p:nvPr/>
        </p:nvSpPr>
        <p:spPr>
          <a:xfrm>
            <a:off x="447927" y="8373834"/>
            <a:ext cx="345638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  <a:sym typeface="DINPro-Light"/>
              </a:rPr>
              <a:t>г. Москва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  <a:sym typeface="DINPro-Light"/>
              </a:rPr>
              <a:t>02 декабря 2021 г.</a:t>
            </a:r>
            <a:endParaRPr lang="ru-RU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EC8C6B-D4A9-422F-B07D-B64BB77E3B30}"/>
              </a:ext>
            </a:extLst>
          </p:cNvPr>
          <p:cNvSpPr/>
          <p:nvPr/>
        </p:nvSpPr>
        <p:spPr>
          <a:xfrm>
            <a:off x="4352239" y="7757548"/>
            <a:ext cx="86525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DINPro-Light" panose="02000504040000020003" pitchFamily="50" charset="0"/>
                <a:ea typeface="Calibri" panose="020F0502020204030204" pitchFamily="34" charset="0"/>
              </a:rPr>
              <a:t>Развитие нормативно-технической базы в области стального строительства. </a:t>
            </a:r>
            <a:r>
              <a:rPr lang="ru-RU" b="0" dirty="0">
                <a:solidFill>
                  <a:schemeClr val="tx1"/>
                </a:solidFill>
              </a:rPr>
              <a:t>Евгений Антропов</a:t>
            </a:r>
          </a:p>
          <a:p>
            <a:r>
              <a:rPr lang="en-US" sz="20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e.antropov@steel-development.ru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656" y="340296"/>
            <a:ext cx="3096344" cy="17863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02" y="1203305"/>
            <a:ext cx="10926249" cy="1011915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Изменение в ГОСТ Р 57837-2017 Двутавры стальные горячекатаные</a:t>
            </a:r>
            <a:b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 параллельными гранями полок. Технические условия</a:t>
            </a:r>
            <a:endParaRPr lang="ru-RU" sz="2400" dirty="0">
              <a:solidFill>
                <a:srgbClr val="FF000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/>
          </a:p>
        </p:txBody>
      </p:sp>
      <p:sp>
        <p:nvSpPr>
          <p:cNvPr id="4" name="Прямоугольник 3"/>
          <p:cNvSpPr/>
          <p:nvPr/>
        </p:nvSpPr>
        <p:spPr>
          <a:xfrm>
            <a:off x="885805" y="2241980"/>
            <a:ext cx="7704856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 Расширение области применения стального проката, в том числе:</a:t>
            </a:r>
            <a:b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поставки двутавров классов прочности 295 и 325 по ГОСТ 19281-2014;</a:t>
            </a:r>
          </a:p>
          <a:p>
            <a:pPr algn="l" fontAlgn="b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- расширение поставки двутавров из марки стали Ст3пс и Ст3Гпс по ГОСТ 535-2005 и др.</a:t>
            </a:r>
          </a:p>
          <a:p>
            <a:pPr algn="l" fontAlgn="b">
              <a:spcAft>
                <a:spcPts val="320"/>
              </a:spcAft>
            </a:pPr>
            <a:endParaRPr lang="ru-RU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E8514D-0C0E-4E66-9E84-265A535C4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sp>
        <p:nvSpPr>
          <p:cNvPr id="11" name="Краткая информация об Ассоциации">
            <a:extLst>
              <a:ext uri="{FF2B5EF4-FFF2-40B4-BE49-F238E27FC236}">
                <a16:creationId xmlns:a16="http://schemas.microsoft.com/office/drawing/2014/main" id="{EB6F5AEC-EEA9-4336-9CE2-E3FFFC2057B6}"/>
              </a:ext>
            </a:extLst>
          </p:cNvPr>
          <p:cNvSpPr txBox="1"/>
          <p:nvPr/>
        </p:nvSpPr>
        <p:spPr>
          <a:xfrm>
            <a:off x="5382601" y="278663"/>
            <a:ext cx="612068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Совершенствование НТД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9902" y="4165796"/>
            <a:ext cx="11126817" cy="1011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>
              <a:lnSpc>
                <a:spcPct val="110000"/>
              </a:lnSpc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ГОСТ Р 58774-2019 Стены наружные каркасно-обшивные самонесущие </a:t>
            </a:r>
            <a:b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и ненесущие с каркасом из стальных холодногнутых оцинкованных профилей</a:t>
            </a:r>
            <a:endParaRPr lang="ru-RU" sz="2400" dirty="0">
              <a:solidFill>
                <a:srgbClr val="FF000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5805" y="5562286"/>
            <a:ext cx="7704856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800" b="0" dirty="0">
                <a:latin typeface="Arial" pitchFamily="34" charset="0"/>
              </a:rPr>
              <a:t>разработка единых требований к наружным КОС, обеспечивающих безопасность и высокие эксплуатационные характеристики, современный уровень энергоэффективности.</a:t>
            </a:r>
          </a:p>
          <a:p>
            <a:pPr algn="l" fontAlgn="b">
              <a:spcAft>
                <a:spcPts val="320"/>
              </a:spcAft>
            </a:pPr>
            <a:endParaRPr lang="ru-RU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5F5DEF4A-F0AB-4D4C-9DA8-BD97C4FB1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-1" r="18417" b="41"/>
          <a:stretch/>
        </p:blipFill>
        <p:spPr bwMode="auto">
          <a:xfrm>
            <a:off x="9114794" y="5119933"/>
            <a:ext cx="2889064" cy="43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57D2BB6-53A3-4312-BFAD-7ACE428F8AD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90754" y="7212599"/>
            <a:ext cx="5361973" cy="147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1 – </a:t>
            </a:r>
            <a:r>
              <a:rPr lang="ru-RU" altLang="ru-RU" sz="1493" b="0" dirty="0">
                <a:latin typeface="Arial" panose="020B0604020202020204" pitchFamily="34" charset="0"/>
                <a:ea typeface="Calibri" panose="020F0502020204030204" pitchFamily="34" charset="0"/>
              </a:rPr>
              <a:t>основной теплоизоляционный слой (между стойками каркаса)</a:t>
            </a: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; 2 – </a:t>
            </a:r>
            <a:r>
              <a:rPr lang="ru-RU" altLang="ru-RU" sz="1493" b="0" dirty="0">
                <a:latin typeface="Arial" panose="020B0604020202020204" pitchFamily="34" charset="0"/>
                <a:ea typeface="Calibri" panose="020F0502020204030204" pitchFamily="34" charset="0"/>
              </a:rPr>
              <a:t>стойки каркаса стены</a:t>
            </a: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; 3 – стык модульной конструкции КОС; 4 – </a:t>
            </a:r>
            <a:r>
              <a:rPr lang="ru-RU" altLang="ru-RU" sz="1493" b="0" dirty="0">
                <a:latin typeface="Arial" panose="020B0604020202020204" pitchFamily="34" charset="0"/>
                <a:ea typeface="Calibri" panose="020F0502020204030204" pitchFamily="34" charset="0"/>
              </a:rPr>
              <a:t>наружная обшивка КОС</a:t>
            </a: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 5 – </a:t>
            </a:r>
            <a:r>
              <a:rPr lang="ru-RU" altLang="ru-RU" sz="1493" b="0" dirty="0">
                <a:latin typeface="Arial" panose="020B0604020202020204" pitchFamily="34" charset="0"/>
                <a:ea typeface="Calibri" panose="020F0502020204030204" pitchFamily="34" charset="0"/>
              </a:rPr>
              <a:t>стальные профили обрешётки (вертикальные)</a:t>
            </a: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b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6 – </a:t>
            </a:r>
            <a:r>
              <a:rPr lang="ru-RU" altLang="ru-RU" sz="1493" b="0" dirty="0">
                <a:latin typeface="Arial" panose="020B0604020202020204" pitchFamily="34" charset="0"/>
                <a:ea typeface="Calibri" panose="020F0502020204030204" pitchFamily="34" charset="0"/>
              </a:rPr>
              <a:t>стальные профили обрешётки (горизонтальные)</a:t>
            </a: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b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493" b="0" dirty="0">
                <a:latin typeface="Arial" panose="020B0604020202020204" pitchFamily="34" charset="0"/>
                <a:ea typeface="Times New Roman" panose="02020603050405020304" pitchFamily="18" charset="0"/>
              </a:rPr>
              <a:t>7 – </a:t>
            </a:r>
            <a:r>
              <a:rPr lang="ru-RU" altLang="ru-RU" sz="1493" b="0" dirty="0">
                <a:latin typeface="Arial" panose="020B0604020202020204" pitchFamily="34" charset="0"/>
                <a:ea typeface="Calibri" panose="020F0502020204030204" pitchFamily="34" charset="0"/>
              </a:rPr>
              <a:t>облицовка (фасадная отделка)</a:t>
            </a:r>
            <a:endParaRPr lang="ru-RU" altLang="ru-RU" sz="1493" b="0" dirty="0"/>
          </a:p>
        </p:txBody>
      </p:sp>
    </p:spTree>
    <p:extLst>
      <p:ext uri="{BB962C8B-B14F-4D97-AF65-F5344CB8AC3E}">
        <p14:creationId xmlns:p14="http://schemas.microsoft.com/office/powerpoint/2010/main" val="350323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41" y="1216820"/>
            <a:ext cx="11261053" cy="143814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2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23118-2019 Конструкции стальные строительные. Общие технические условия</a:t>
            </a:r>
            <a: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i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Дата введения 2021-01-01</a:t>
            </a:r>
            <a: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BE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86664" y="2486337"/>
            <a:ext cx="7100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 актуализация ГОСТ, новые стали, новые конструкции, н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еобходимо для строительства и сдачи объектов, построенных из ЛСТК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6074" y="3924481"/>
            <a:ext cx="7826375" cy="270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1600" dirty="0">
                <a:latin typeface="Arial" pitchFamily="34" charset="0"/>
              </a:rPr>
              <a:t>1 Область применения</a:t>
            </a:r>
          </a:p>
          <a:p>
            <a:pPr algn="l">
              <a:lnSpc>
                <a:spcPct val="110000"/>
              </a:lnSpc>
            </a:pPr>
            <a:r>
              <a:rPr lang="ru-RU" sz="2000" b="0" i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Настоящий стандарт распространяется на стальные строительные конструкции, указанные в разделе 4, из стали классов прочности С440 и выше для зданий и сооружений различного назначения (далее - конструкции), предназначенные для применения в любых климатических районах с сейсмичностью до 9 баллов включительно, и устанавливает общие требования к этим конструкциям</a:t>
            </a:r>
            <a:endParaRPr lang="ru-RU" sz="2000" dirty="0">
              <a:latin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4917B8-5799-4D7F-A4B0-09671DC48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7147ED-D6B5-4DEB-BBCA-DA9B45791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6" y="2644552"/>
            <a:ext cx="3411575" cy="482453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9" name="Краткая информация об Ассоциации">
            <a:extLst>
              <a:ext uri="{FF2B5EF4-FFF2-40B4-BE49-F238E27FC236}">
                <a16:creationId xmlns:a16="http://schemas.microsoft.com/office/drawing/2014/main" id="{586B8988-1B67-4872-9354-D9CC38A0194B}"/>
              </a:ext>
            </a:extLst>
          </p:cNvPr>
          <p:cNvSpPr txBox="1"/>
          <p:nvPr/>
        </p:nvSpPr>
        <p:spPr>
          <a:xfrm>
            <a:off x="5463028" y="243317"/>
            <a:ext cx="657171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Совершенствование НТД</a:t>
            </a:r>
          </a:p>
        </p:txBody>
      </p:sp>
    </p:spTree>
    <p:extLst>
      <p:ext uri="{BB962C8B-B14F-4D97-AF65-F5344CB8AC3E}">
        <p14:creationId xmlns:p14="http://schemas.microsoft.com/office/powerpoint/2010/main" val="193403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25" y="5579172"/>
            <a:ext cx="10926249" cy="1011915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ГОСТ 14918-2020 Прокат листовой </a:t>
            </a:r>
            <a:r>
              <a:rPr lang="ru-RU" sz="2400" dirty="0" err="1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горячеоцинкованный</a:t>
            </a: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. </a:t>
            </a:r>
            <a:b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Технические условия</a:t>
            </a:r>
            <a:endParaRPr lang="ru-RU" sz="2400" dirty="0">
              <a:solidFill>
                <a:srgbClr val="FF000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/>
          </a:p>
        </p:txBody>
      </p:sp>
      <p:sp>
        <p:nvSpPr>
          <p:cNvPr id="4" name="Прямоугольник 3"/>
          <p:cNvSpPr/>
          <p:nvPr/>
        </p:nvSpPr>
        <p:spPr>
          <a:xfrm>
            <a:off x="957784" y="689302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 учесть основные нормативные положения современных международных и европейских стандартов на оцинкованный прокат, а также включить положения по современным видам покрытий</a:t>
            </a:r>
            <a:endParaRPr lang="ru-RU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E8514D-0C0E-4E66-9E84-265A535C4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sp>
        <p:nvSpPr>
          <p:cNvPr id="11" name="Краткая информация об Ассоциации">
            <a:extLst>
              <a:ext uri="{FF2B5EF4-FFF2-40B4-BE49-F238E27FC236}">
                <a16:creationId xmlns:a16="http://schemas.microsoft.com/office/drawing/2014/main" id="{EB6F5AEC-EEA9-4336-9CE2-E3FFFC2057B6}"/>
              </a:ext>
            </a:extLst>
          </p:cNvPr>
          <p:cNvSpPr txBox="1"/>
          <p:nvPr/>
        </p:nvSpPr>
        <p:spPr>
          <a:xfrm>
            <a:off x="5206256" y="262515"/>
            <a:ext cx="657171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Совершенствование НТД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1725" y="1258169"/>
            <a:ext cx="11126817" cy="1011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>
              <a:lnSpc>
                <a:spcPct val="110000"/>
              </a:lnSpc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400" dirty="0">
                <a:solidFill>
                  <a:srgbClr val="BE145A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- Пересмотр ГОСТ 27772 на строительные стали</a:t>
            </a:r>
            <a:endParaRPr lang="ru-RU" sz="2400" dirty="0">
              <a:solidFill>
                <a:srgbClr val="FF000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783" y="2229965"/>
            <a:ext cx="7704856" cy="353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Новое в стандарте:</a:t>
            </a:r>
          </a:p>
          <a:p>
            <a:pPr marL="304810" indent="-304810" algn="l">
              <a:buFontTx/>
              <a:buChar char="-"/>
            </a:pPr>
            <a:r>
              <a:rPr lang="ru-RU" sz="1800" b="0" dirty="0">
                <a:latin typeface="Arial" pitchFamily="34" charset="0"/>
              </a:rPr>
              <a:t>Возможность изготовлять листовой и фасонный прокат классов прочности С390 и С440 способом упрочняющей термической обработки</a:t>
            </a:r>
          </a:p>
          <a:p>
            <a:pPr marL="304810" indent="-304810" algn="l">
              <a:buFontTx/>
              <a:buChar char="-"/>
            </a:pPr>
            <a:r>
              <a:rPr lang="ru-RU" sz="1800" b="0" dirty="0">
                <a:latin typeface="Arial" pitchFamily="34" charset="0"/>
              </a:rPr>
              <a:t>Возможность изготовлять фасонный прокат классов прочности С345, С390, С440 с толщиной полки до 50 мм включительно способом упрочняющей термической обработки</a:t>
            </a:r>
          </a:p>
          <a:p>
            <a:pPr marL="304810" indent="-304810" algn="l">
              <a:buFontTx/>
              <a:buChar char="-"/>
            </a:pPr>
            <a:r>
              <a:rPr lang="ru-RU" sz="1800" b="0" dirty="0">
                <a:latin typeface="Arial" pitchFamily="34" charset="0"/>
              </a:rPr>
              <a:t>Введение раздела «Условия заказа», в котором приведены все требования, необходимые для оформления заказа;</a:t>
            </a:r>
          </a:p>
          <a:p>
            <a:pPr marL="304810" indent="-304810" algn="l">
              <a:buFontTx/>
              <a:buChar char="-"/>
            </a:pPr>
            <a:r>
              <a:rPr lang="ru-RU" sz="1800" b="0" dirty="0">
                <a:latin typeface="Arial" pitchFamily="34" charset="0"/>
              </a:rPr>
              <a:t>Вариант заказа листового проката в термомеханически обработанном состоянии после нормализующей прокатки</a:t>
            </a:r>
          </a:p>
          <a:p>
            <a:pPr algn="l"/>
            <a:endParaRPr lang="ru-RU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29009C-5832-4F0C-A483-66AABE6176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7"/>
          <a:stretch/>
        </p:blipFill>
        <p:spPr>
          <a:xfrm>
            <a:off x="9568367" y="4974056"/>
            <a:ext cx="2475890" cy="35213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868774-34D5-49EC-A2BD-CBFDCD1C2E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7" r="2137" b="5676"/>
          <a:stretch/>
        </p:blipFill>
        <p:spPr>
          <a:xfrm>
            <a:off x="9552518" y="1212462"/>
            <a:ext cx="2475890" cy="33874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190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29" y="1018897"/>
            <a:ext cx="12088983" cy="143814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400" dirty="0">
                <a:solidFill>
                  <a:srgbClr val="BE145A"/>
                </a:solidFill>
                <a:latin typeface="DIN Pro Light"/>
                <a:cs typeface="Arial" panose="020B0604020202020204" pitchFamily="34" charset="0"/>
              </a:rPr>
              <a:t>ВИНТЫ САМОСВЕРЛЯЩИЕ ДЛЯ СТАЛЬНЫХ СТРОИТЕЛЬНЫХ КОНСТРУКЦИЙ. </a:t>
            </a:r>
            <a:br>
              <a:rPr lang="ru-RU" sz="2400" dirty="0">
                <a:solidFill>
                  <a:srgbClr val="BE145A"/>
                </a:solidFill>
                <a:latin typeface="DIN Pro Light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BE145A"/>
                </a:solidFill>
                <a:latin typeface="DIN Pro Light"/>
                <a:cs typeface="Arial" panose="020B0604020202020204" pitchFamily="34" charset="0"/>
              </a:rPr>
              <a:t>Общие технические условия</a:t>
            </a:r>
            <a: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согласовании. </a:t>
            </a:r>
            <a:r>
              <a:rPr lang="ru-RU" sz="1800" b="1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при поддержке ТК 375</a:t>
            </a:r>
            <a:endParaRPr lang="ru-RU" sz="2400" b="1" dirty="0">
              <a:solidFill>
                <a:srgbClr val="BE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4917B8-5799-4D7F-A4B0-09671DC48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sp>
        <p:nvSpPr>
          <p:cNvPr id="9" name="Краткая информация об Ассоциации">
            <a:extLst>
              <a:ext uri="{FF2B5EF4-FFF2-40B4-BE49-F238E27FC236}">
                <a16:creationId xmlns:a16="http://schemas.microsoft.com/office/drawing/2014/main" id="{586B8988-1B67-4872-9354-D9CC38A0194B}"/>
              </a:ext>
            </a:extLst>
          </p:cNvPr>
          <p:cNvSpPr txBox="1"/>
          <p:nvPr/>
        </p:nvSpPr>
        <p:spPr>
          <a:xfrm>
            <a:off x="5463028" y="243317"/>
            <a:ext cx="657171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Совершенствование НТД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295C3E-9030-4DA2-A3D6-239A658C18A1}"/>
              </a:ext>
            </a:extLst>
          </p:cNvPr>
          <p:cNvSpPr/>
          <p:nvPr/>
        </p:nvSpPr>
        <p:spPr>
          <a:xfrm>
            <a:off x="3370052" y="2506105"/>
            <a:ext cx="52214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Область применения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 Настоящий стандарт распространяется на винты </a:t>
            </a:r>
            <a:r>
              <a:rPr lang="ru-RU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самосверлящие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(далее – винты), предназначенные: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- для соединения элементов несущих и ограждающих строительных конструкций из стальных профилей между собой;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- для соединения стальных профилей между собой;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- для крепления профилированных листов, листов обшивки и тонколистовых фасадных облицовочных материалов к строительным конструкциям из стальных холодногнутых оцинкованных профилей и горячекатаных сортовых профилей и листов;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- для крепления сэндвич-панелей к строительным конструкциям из стальных холодногнутых оцинкованных профилей и горячекатаных сортовых профилей и листов;</a:t>
            </a:r>
          </a:p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- для соединения стальных профилированных листов между собой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754F65-C5E2-4B28-8E23-F22A940E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38" y="2802207"/>
            <a:ext cx="4231074" cy="47166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E72775F-49B4-43BD-962D-C68E10D674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3"/>
          <a:stretch/>
        </p:blipFill>
        <p:spPr>
          <a:xfrm>
            <a:off x="309312" y="2817437"/>
            <a:ext cx="3006734" cy="44323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889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70" y="1210663"/>
            <a:ext cx="9855809" cy="75314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70.13330 «Несущие и ограждающие конструкции»</a:t>
            </a:r>
            <a:br>
              <a:rPr lang="ru-RU" sz="24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dirty="0">
                <a:solidFill>
                  <a:srgbClr val="BE14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Дата введения 2021-06-01</a:t>
            </a:r>
            <a:endParaRPr lang="ru-RU" sz="2000" dirty="0">
              <a:solidFill>
                <a:srgbClr val="BE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/>
          </a:p>
        </p:txBody>
      </p:sp>
      <p:sp>
        <p:nvSpPr>
          <p:cNvPr id="5" name="Прямоугольник 4"/>
          <p:cNvSpPr/>
          <p:nvPr/>
        </p:nvSpPr>
        <p:spPr>
          <a:xfrm>
            <a:off x="3989384" y="2176479"/>
            <a:ext cx="4938717" cy="555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1800" spc="-5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6.1.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Добавлены положения, позволяющие обеспечить внедрение в строительное производство технологии возведения легких стальных тонкостенных конструкций из оцинкованных холодногнутых профилей и гофрированных листов с толщиной элементов не более 4 мм, в том числе каркасно-обшивных конструкций </a:t>
            </a:r>
          </a:p>
          <a:p>
            <a:pPr algn="l"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6.1.3. Разработаны требования для внедрения в строительное производство технологии возведения сталежелезобетонных конструкций, которые находят все более широкое применение при проектировании и строительстве многоэтажных зданий гражданского и промышленного назначения</a:t>
            </a:r>
            <a:endParaRPr lang="ru-RU" sz="1800" dirty="0">
              <a:latin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A4B426-32F5-4540-B7D8-F588649C4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3" y="2200837"/>
            <a:ext cx="2874652" cy="406678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607D98-FE00-4D66-A648-11D94CA1E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3" y="6595447"/>
            <a:ext cx="3008715" cy="206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58B50A-DB55-4E0C-9ECA-7C47486F04D8}"/>
              </a:ext>
            </a:extLst>
          </p:cNvPr>
          <p:cNvPicPr/>
          <p:nvPr/>
        </p:nvPicPr>
        <p:blipFill>
          <a:blip r:embed="rId5" cstate="print"/>
          <a:srcRect l="19695" t="19048" r="31147" b="19281"/>
          <a:stretch>
            <a:fillRect/>
          </a:stretch>
        </p:blipFill>
        <p:spPr bwMode="auto">
          <a:xfrm>
            <a:off x="9724631" y="6821691"/>
            <a:ext cx="3008715" cy="21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D00FE7-40E5-4160-B63F-5520FA2A4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CF8823-10BA-4E7A-AE6C-4FC6D736B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720" y="2176479"/>
            <a:ext cx="3587626" cy="44369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Краткая информация об Ассоциации">
            <a:extLst>
              <a:ext uri="{FF2B5EF4-FFF2-40B4-BE49-F238E27FC236}">
                <a16:creationId xmlns:a16="http://schemas.microsoft.com/office/drawing/2014/main" id="{708627A1-72FB-47A9-86A2-37312117C893}"/>
              </a:ext>
            </a:extLst>
          </p:cNvPr>
          <p:cNvSpPr txBox="1"/>
          <p:nvPr/>
        </p:nvSpPr>
        <p:spPr>
          <a:xfrm>
            <a:off x="5272872" y="261344"/>
            <a:ext cx="5275707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Совершенствование НТД</a:t>
            </a:r>
          </a:p>
        </p:txBody>
      </p:sp>
    </p:spTree>
    <p:extLst>
      <p:ext uri="{BB962C8B-B14F-4D97-AF65-F5344CB8AC3E}">
        <p14:creationId xmlns:p14="http://schemas.microsoft.com/office/powerpoint/2010/main" val="189510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21" y="1071308"/>
            <a:ext cx="12457383" cy="1206649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en-US" sz="22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№ 2 к СП 260.1325800.2016 Конструкции стальные тонкостенные из холодногнутых оцинкованных профилей и гофрированных листов. Правила проектирования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/>
          </a:p>
        </p:txBody>
      </p:sp>
      <p:sp>
        <p:nvSpPr>
          <p:cNvPr id="5" name="Прямоугольник 4"/>
          <p:cNvSpPr/>
          <p:nvPr/>
        </p:nvSpPr>
        <p:spPr>
          <a:xfrm>
            <a:off x="3982121" y="2697865"/>
            <a:ext cx="4896543" cy="463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внесение изменений и совершенствование подраздела 5.4 СП 260 «Учет назначения и условий работы конструкций»;</a:t>
            </a:r>
          </a:p>
          <a:p>
            <a:pPr algn="l"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совершенствование раздела 10 СП 260 «Расчёт соединений»;</a:t>
            </a:r>
          </a:p>
          <a:p>
            <a:pPr algn="l"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внесение изменений в методику расчета гофрированных профилей</a:t>
            </a:r>
          </a:p>
          <a:p>
            <a:pPr algn="l"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внесение изменений в методику расчета на устойчивость конструкций из стальных холодногнутых профилей;</a:t>
            </a:r>
          </a:p>
          <a:p>
            <a:pPr algn="l"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актуализация нормативных ссылок;</a:t>
            </a:r>
          </a:p>
          <a:p>
            <a:pPr algn="l"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актуализация требований к материалам, в связи со вступлением ГОСТ 14918-2020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A6981-34B1-4DDC-8EF9-2BBF0A5E4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6" r="3059"/>
          <a:stretch/>
        </p:blipFill>
        <p:spPr>
          <a:xfrm>
            <a:off x="525736" y="2697865"/>
            <a:ext cx="3314976" cy="458158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D26781-49C5-483C-8351-725295BBA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727BA4-9220-44C6-9B7B-A68C9EA518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4"/>
          <a:stretch/>
        </p:blipFill>
        <p:spPr>
          <a:xfrm>
            <a:off x="9234981" y="2596069"/>
            <a:ext cx="3480195" cy="468337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B081C4-22ED-40EA-B2CE-6CEDA47B398A}"/>
              </a:ext>
            </a:extLst>
          </p:cNvPr>
          <p:cNvSpPr txBox="1"/>
          <p:nvPr/>
        </p:nvSpPr>
        <p:spPr>
          <a:xfrm>
            <a:off x="381721" y="2195959"/>
            <a:ext cx="420966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2000" b="0" dirty="0">
                <a:solidFill>
                  <a:srgbClr val="BE14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Дата введения 2021-10-08</a:t>
            </a:r>
          </a:p>
        </p:txBody>
      </p:sp>
      <p:sp>
        <p:nvSpPr>
          <p:cNvPr id="15" name="Краткая информация об Ассоциации">
            <a:extLst>
              <a:ext uri="{FF2B5EF4-FFF2-40B4-BE49-F238E27FC236}">
                <a16:creationId xmlns:a16="http://schemas.microsoft.com/office/drawing/2014/main" id="{FB7E2CAD-3AD1-47BC-A512-3314AFED38BD}"/>
              </a:ext>
            </a:extLst>
          </p:cNvPr>
          <p:cNvSpPr txBox="1"/>
          <p:nvPr/>
        </p:nvSpPr>
        <p:spPr>
          <a:xfrm>
            <a:off x="5206256" y="218540"/>
            <a:ext cx="657171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Совершенствование НТД</a:t>
            </a:r>
          </a:p>
        </p:txBody>
      </p:sp>
    </p:spTree>
    <p:extLst>
      <p:ext uri="{BB962C8B-B14F-4D97-AF65-F5344CB8AC3E}">
        <p14:creationId xmlns:p14="http://schemas.microsoft.com/office/powerpoint/2010/main" val="183215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CAF96-1716-46DC-9112-B989524A1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6"/>
          <a:stretch/>
        </p:blipFill>
        <p:spPr>
          <a:xfrm>
            <a:off x="390031" y="2280407"/>
            <a:ext cx="5027345" cy="34454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9656174-E261-4C47-BD78-84EFC655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21" y="1636481"/>
            <a:ext cx="5035655" cy="716709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DINPro-Light"/>
              </a:rPr>
              <a:t>Школа на 825 мест, Магадан, Ола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7D7162-1E6A-4F5E-85C3-59606D0242D4}"/>
              </a:ext>
            </a:extLst>
          </p:cNvPr>
          <p:cNvSpPr/>
          <p:nvPr/>
        </p:nvSpPr>
        <p:spPr>
          <a:xfrm>
            <a:off x="5594257" y="1771968"/>
            <a:ext cx="7127125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23166" hangingPunct="1">
              <a:lnSpc>
                <a:spcPct val="107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Стальной каркас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двутавры ГОСТ Р 57837, </a:t>
            </a:r>
          </a:p>
          <a:p>
            <a:pPr algn="l" defTabSz="623166" hangingPunct="1">
              <a:lnSpc>
                <a:spcPct val="107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наружные стены КОС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по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ГОСТ Р 58774-2019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EB5408-C001-4DDC-AD97-733276CD5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0998982-DBA1-43B5-9811-ECE3CA75CA15}"/>
              </a:ext>
            </a:extLst>
          </p:cNvPr>
          <p:cNvSpPr txBox="1">
            <a:spLocks/>
          </p:cNvSpPr>
          <p:nvPr/>
        </p:nvSpPr>
        <p:spPr>
          <a:xfrm>
            <a:off x="4990232" y="304187"/>
            <a:ext cx="7336426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>
              <a:lnSpc>
                <a:spcPct val="110000"/>
              </a:lnSpc>
              <a:spcAft>
                <a:spcPts val="600"/>
              </a:spcAft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8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Участников АРСС</a:t>
            </a:r>
          </a:p>
        </p:txBody>
      </p:sp>
      <p:sp>
        <p:nvSpPr>
          <p:cNvPr id="19" name="Прямоугольник 14">
            <a:extLst>
              <a:ext uri="{FF2B5EF4-FFF2-40B4-BE49-F238E27FC236}">
                <a16:creationId xmlns:a16="http://schemas.microsoft.com/office/drawing/2014/main" id="{276AC637-AB47-4BE7-A684-425A67E6D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826" y="7495936"/>
            <a:ext cx="3275775" cy="19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74" tIns="53787" rIns="107574" bIns="5378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Условия строительства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Снеговой район </a:t>
            </a:r>
            <a:r>
              <a:rPr lang="en-US" altLang="ru-RU" sz="2000" b="1" dirty="0">
                <a:solidFill>
                  <a:srgbClr val="BE145A"/>
                </a:solidFill>
                <a:latin typeface="Calibri" pitchFamily="34" charset="0"/>
              </a:rPr>
              <a:t>VI</a:t>
            </a: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Ветровой район</a:t>
            </a:r>
            <a:r>
              <a:rPr lang="en-US" altLang="ru-RU" sz="2000" b="1" dirty="0">
                <a:solidFill>
                  <a:srgbClr val="BE145A"/>
                </a:solidFill>
                <a:latin typeface="Calibri" pitchFamily="34" charset="0"/>
              </a:rPr>
              <a:t> </a:t>
            </a:r>
            <a:r>
              <a:rPr lang="en-US" altLang="ru-RU" sz="2000" dirty="0">
                <a:solidFill>
                  <a:srgbClr val="BE145A"/>
                </a:solidFill>
                <a:latin typeface="Calibri" pitchFamily="34" charset="0"/>
              </a:rPr>
              <a:t>V</a:t>
            </a:r>
            <a:endParaRPr lang="ru-RU" altLang="ru-RU" sz="2000" b="1" dirty="0">
              <a:solidFill>
                <a:srgbClr val="BE145A"/>
              </a:solidFill>
              <a:latin typeface="Calibri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rgbClr val="BE145A"/>
                </a:solidFill>
                <a:latin typeface="Calibri" pitchFamily="34" charset="0"/>
              </a:rPr>
              <a:t>Сейсмика 9 баллов</a:t>
            </a:r>
            <a:endParaRPr lang="ru-RU" altLang="ru-RU" sz="2000" b="1" dirty="0">
              <a:solidFill>
                <a:srgbClr val="BE145A"/>
              </a:solidFill>
              <a:latin typeface="Calibri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Перепад температур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C0699-0BF0-4014-B247-B4DC75AB2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325" y="5923744"/>
            <a:ext cx="4032620" cy="30244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485B2-3D7A-4BE7-99D1-5A52DF97D6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2"/>
          <a:stretch/>
        </p:blipFill>
        <p:spPr>
          <a:xfrm>
            <a:off x="5594257" y="2717489"/>
            <a:ext cx="7127125" cy="479372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DA7BCE-1FEB-4CC5-BA45-E15FC2F19E2A}"/>
              </a:ext>
            </a:extLst>
          </p:cNvPr>
          <p:cNvSpPr/>
          <p:nvPr/>
        </p:nvSpPr>
        <p:spPr>
          <a:xfrm>
            <a:off x="548761" y="1163792"/>
            <a:ext cx="9169570" cy="41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3166" hangingPunct="1">
              <a:lnSpc>
                <a:spcPct val="107000"/>
              </a:lnSpc>
              <a:defRPr/>
            </a:pPr>
            <a:r>
              <a:rPr lang="ru-RU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Главный архитектор </a:t>
            </a:r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Софронов Андрей Алексеевич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F530B5-D9ED-442B-B673-427EF441FC1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6564" b="-10816"/>
          <a:stretch/>
        </p:blipFill>
        <p:spPr bwMode="auto">
          <a:xfrm>
            <a:off x="9718331" y="111320"/>
            <a:ext cx="3023838" cy="9696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18DDF4-51B5-4409-81D2-0574E4E7ED74}"/>
              </a:ext>
            </a:extLst>
          </p:cNvPr>
          <p:cNvSpPr/>
          <p:nvPr/>
        </p:nvSpPr>
        <p:spPr>
          <a:xfrm>
            <a:off x="10141942" y="1065303"/>
            <a:ext cx="2600226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23166" hangingPunct="1">
              <a:lnSpc>
                <a:spcPct val="107000"/>
              </a:lnSpc>
              <a:defRPr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122906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D20B821-AC96-4CB9-97CB-DE68C5C3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1216820"/>
            <a:ext cx="197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56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656174-E261-4C47-BD78-84EFC655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16" y="1482235"/>
            <a:ext cx="7125712" cy="716709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Комплекс Новокузнецкой городской клинической инфекционной больницы №8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7D7162-1E6A-4F5E-85C3-59606D0242D4}"/>
              </a:ext>
            </a:extLst>
          </p:cNvPr>
          <p:cNvSpPr/>
          <p:nvPr/>
        </p:nvSpPr>
        <p:spPr>
          <a:xfrm>
            <a:off x="8011930" y="1477760"/>
            <a:ext cx="4563898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23166" hangingPunct="1">
              <a:lnSpc>
                <a:spcPct val="107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Стальной каркас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двутавры ГОСТ Р 57837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EB5408-C001-4DDC-AD97-733276CD5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B29995-FBD2-45F3-ABFB-D05E793B91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" b="6324"/>
          <a:stretch/>
        </p:blipFill>
        <p:spPr>
          <a:xfrm>
            <a:off x="351509" y="2282414"/>
            <a:ext cx="7263573" cy="465822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31971F-F7D9-4E3F-8076-7B6DEEA105C5}"/>
              </a:ext>
            </a:extLst>
          </p:cNvPr>
          <p:cNvSpPr txBox="1">
            <a:spLocks/>
          </p:cNvSpPr>
          <p:nvPr/>
        </p:nvSpPr>
        <p:spPr>
          <a:xfrm>
            <a:off x="5239512" y="372832"/>
            <a:ext cx="7336426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>
              <a:lnSpc>
                <a:spcPct val="110000"/>
              </a:lnSpc>
              <a:spcAft>
                <a:spcPts val="600"/>
              </a:spcAft>
              <a:tabLst>
                <a:tab pos="495417" algn="l"/>
                <a:tab pos="990834" algn="l"/>
                <a:tab pos="1486387" algn="l"/>
                <a:tab pos="1981804" algn="l"/>
                <a:tab pos="2477221" algn="l"/>
                <a:tab pos="2972638" algn="l"/>
                <a:tab pos="3468191" algn="l"/>
                <a:tab pos="3963608" algn="l"/>
                <a:tab pos="4459025" algn="l"/>
                <a:tab pos="4954442" algn="l"/>
                <a:tab pos="5449994" algn="l"/>
                <a:tab pos="5698312" algn="l"/>
              </a:tabLst>
            </a:pPr>
            <a:r>
              <a:rPr lang="ru-RU" sz="2800" dirty="0">
                <a:solidFill>
                  <a:srgbClr val="BE1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Участников АРСС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125AB4-F362-4A95-935F-5472E4C01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/>
          <a:stretch/>
        </p:blipFill>
        <p:spPr>
          <a:xfrm>
            <a:off x="8011930" y="2438694"/>
            <a:ext cx="4862314" cy="4501946"/>
          </a:xfrm>
          <a:prstGeom prst="rect">
            <a:avLst/>
          </a:prstGeom>
        </p:spPr>
      </p:pic>
      <p:sp>
        <p:nvSpPr>
          <p:cNvPr id="18" name="Прямоугольник 14">
            <a:extLst>
              <a:ext uri="{FF2B5EF4-FFF2-40B4-BE49-F238E27FC236}">
                <a16:creationId xmlns:a16="http://schemas.microsoft.com/office/drawing/2014/main" id="{1B07F1E7-04B9-487C-81B2-E2AE5725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4" y="7094951"/>
            <a:ext cx="4840890" cy="156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74" tIns="53787" rIns="107574" bIns="5378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Условия строительства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Снеговой район </a:t>
            </a:r>
            <a:r>
              <a:rPr lang="en-US" altLang="ru-RU" sz="2000" b="1" dirty="0">
                <a:solidFill>
                  <a:srgbClr val="BE145A"/>
                </a:solidFill>
                <a:latin typeface="Calibri" pitchFamily="34" charset="0"/>
              </a:rPr>
              <a:t>IV</a:t>
            </a:r>
            <a:endParaRPr lang="ru-RU" altLang="ru-RU" sz="2000" b="1" dirty="0">
              <a:solidFill>
                <a:srgbClr val="BE145A"/>
              </a:solidFill>
              <a:latin typeface="Calibri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Ветровой </a:t>
            </a:r>
            <a:r>
              <a:rPr lang="en-US" altLang="ru-RU" sz="2000" b="1" dirty="0">
                <a:solidFill>
                  <a:srgbClr val="BE145A"/>
                </a:solidFill>
                <a:latin typeface="Calibri" pitchFamily="34" charset="0"/>
              </a:rPr>
              <a:t>III</a:t>
            </a:r>
            <a:endParaRPr lang="ru-RU" altLang="ru-RU" sz="2000" b="1" dirty="0">
              <a:solidFill>
                <a:srgbClr val="BE145A"/>
              </a:solidFill>
              <a:latin typeface="Calibri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BE145A"/>
                </a:solidFill>
                <a:latin typeface="Calibri" pitchFamily="34" charset="0"/>
              </a:rPr>
              <a:t>Неблагоприятный климат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DA7A47-4E99-46C6-A230-5FC6E9D11538}"/>
              </a:ext>
            </a:extLst>
          </p:cNvPr>
          <p:cNvSpPr txBox="1"/>
          <p:nvPr/>
        </p:nvSpPr>
        <p:spPr>
          <a:xfrm>
            <a:off x="8022642" y="7094951"/>
            <a:ext cx="48408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Застройщик: ООО «СДС-Строй»</a:t>
            </a:r>
          </a:p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Проектировщик: УНИКОН, Кузбасгорпроект</a:t>
            </a:r>
          </a:p>
        </p:txBody>
      </p:sp>
    </p:spTree>
    <p:extLst>
      <p:ext uri="{BB962C8B-B14F-4D97-AF65-F5344CB8AC3E}">
        <p14:creationId xmlns:p14="http://schemas.microsoft.com/office/powerpoint/2010/main" val="108068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_3_4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004800" cy="9906000"/>
          </a:xfrm>
          <a:prstGeom prst="rect">
            <a:avLst/>
          </a:prstGeom>
        </p:spPr>
      </p:pic>
      <p:sp>
        <p:nvSpPr>
          <p:cNvPr id="146" name="АССОЦИАЦИЯ РАЗВИТИЯ  СТАЛЬНОГО СТРОИТЕЛЬСТВА"/>
          <p:cNvSpPr txBox="1"/>
          <p:nvPr/>
        </p:nvSpPr>
        <p:spPr>
          <a:xfrm>
            <a:off x="2031660" y="7823403"/>
            <a:ext cx="2649551" cy="507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400" b="0">
                <a:solidFill>
                  <a:srgbClr val="525C5C"/>
                </a:solidFill>
                <a:latin typeface="DINPro-Light"/>
                <a:ea typeface="DINPro-Light"/>
                <a:cs typeface="DINPro-Light"/>
                <a:sym typeface="DINPro-Light"/>
              </a:defRPr>
            </a:pPr>
            <a:r>
              <a:t>АССОЦИАЦИЯ РАЗВИТИЯ </a:t>
            </a:r>
            <a:br/>
            <a:r>
              <a:t>СТАЛЬНОГО СТРОИТЕЛЬСТВА </a:t>
            </a:r>
          </a:p>
        </p:txBody>
      </p:sp>
      <p:sp>
        <p:nvSpPr>
          <p:cNvPr id="147" name="+7 (495) 744-02-63"/>
          <p:cNvSpPr txBox="1"/>
          <p:nvPr/>
        </p:nvSpPr>
        <p:spPr>
          <a:xfrm>
            <a:off x="2031660" y="8129422"/>
            <a:ext cx="1833170" cy="55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4000"/>
              </a:lnSpc>
              <a:spcBef>
                <a:spcPts val="1200"/>
              </a:spcBef>
              <a:defRPr sz="1600" b="0">
                <a:solidFill>
                  <a:srgbClr val="525C5C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t>+7 (495) 744-02-63 </a:t>
            </a:r>
          </a:p>
        </p:txBody>
      </p:sp>
      <p:sp>
        <p:nvSpPr>
          <p:cNvPr id="148" name="info@steel-development.ru  www.steel-development.ru"/>
          <p:cNvSpPr txBox="1"/>
          <p:nvPr/>
        </p:nvSpPr>
        <p:spPr>
          <a:xfrm>
            <a:off x="2031660" y="8690661"/>
            <a:ext cx="2587245" cy="576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600" b="0">
                <a:solidFill>
                  <a:srgbClr val="525C5C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t>info@steel-development.ru </a:t>
            </a:r>
            <a:br/>
            <a:r>
              <a:rPr>
                <a:solidFill>
                  <a:srgbClr val="BE145A"/>
                </a:solidFill>
              </a:rPr>
              <a:t>www.steel-development.ru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487457-7117-4E8F-A37A-EC3E7E88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1" y="2191924"/>
            <a:ext cx="5660741" cy="6928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0D633F-B0AB-4604-A85F-FB4E1FE30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28942" r="21013" b="36259"/>
          <a:stretch/>
        </p:blipFill>
        <p:spPr>
          <a:xfrm>
            <a:off x="5920290" y="3181386"/>
            <a:ext cx="1673451" cy="637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A2841-82EE-4246-9EB7-A984C15ED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56"/>
          <a:stretch/>
        </p:blipFill>
        <p:spPr>
          <a:xfrm>
            <a:off x="7522365" y="4012704"/>
            <a:ext cx="3983171" cy="2643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5A824D-D2F8-4CF9-AFB4-6E7335C03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034" y="7056379"/>
            <a:ext cx="834762" cy="8347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9C490C-65FE-4174-A40B-7F4A7C2C3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0870" y="7181451"/>
            <a:ext cx="561007" cy="5950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CCF561-89CF-4F5D-A840-A83505A9E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258" y="7114004"/>
            <a:ext cx="640292" cy="6434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4FC7E3-C641-4056-9431-E8FA05B357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883" t="20038" b="20234"/>
          <a:stretch/>
        </p:blipFill>
        <p:spPr>
          <a:xfrm>
            <a:off x="11454197" y="7207851"/>
            <a:ext cx="1153757" cy="54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9792A25-D41B-42D6-866F-6C5C5C2A8A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104" t="20124" r="21354" b="19985"/>
          <a:stretch/>
        </p:blipFill>
        <p:spPr>
          <a:xfrm>
            <a:off x="6219226" y="3796680"/>
            <a:ext cx="1231726" cy="7204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E397A65-7FA2-4EA7-AB2A-07B840D8897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263" t="23831" r="8496" b="16012"/>
          <a:stretch/>
        </p:blipFill>
        <p:spPr>
          <a:xfrm>
            <a:off x="5775635" y="2315280"/>
            <a:ext cx="2245524" cy="8790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B7369D-CAB1-40EA-B4CA-AC914346A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99" t="33201" r="3805" b="33200"/>
          <a:stretch/>
        </p:blipFill>
        <p:spPr>
          <a:xfrm>
            <a:off x="6036869" y="1996480"/>
            <a:ext cx="1584152" cy="3369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8F60C7-329E-4CBF-96D8-8B1BBFEB7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4260" y="7168620"/>
            <a:ext cx="730410" cy="530136"/>
          </a:xfrm>
          <a:prstGeom prst="rect">
            <a:avLst/>
          </a:prstGeom>
        </p:spPr>
      </p:pic>
      <p:sp>
        <p:nvSpPr>
          <p:cNvPr id="17" name="Shape 1724">
            <a:extLst>
              <a:ext uri="{FF2B5EF4-FFF2-40B4-BE49-F238E27FC236}">
                <a16:creationId xmlns:a16="http://schemas.microsoft.com/office/drawing/2014/main" id="{E582695E-877B-42CA-B02C-FC3EAADEB946}"/>
              </a:ext>
            </a:extLst>
          </p:cNvPr>
          <p:cNvSpPr/>
          <p:nvPr/>
        </p:nvSpPr>
        <p:spPr>
          <a:xfrm>
            <a:off x="2844506" y="4589153"/>
            <a:ext cx="1281630" cy="144655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marR="194913" indent="9525" algn="r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en-US" sz="8800" b="0" spc="-100" dirty="0">
                <a:solidFill>
                  <a:srgbClr val="BE145A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79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615174B-2A29-4434-B2F1-3B71108A2CFB}"/>
              </a:ext>
            </a:extLst>
          </p:cNvPr>
          <p:cNvSpPr/>
          <p:nvPr/>
        </p:nvSpPr>
        <p:spPr>
          <a:xfrm>
            <a:off x="3872884" y="2431900"/>
            <a:ext cx="1118422" cy="1104511"/>
          </a:xfrm>
          <a:prstGeom prst="ellipse">
            <a:avLst/>
          </a:prstGeom>
          <a:solidFill>
            <a:srgbClr val="BE14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Shape 1724">
            <a:extLst>
              <a:ext uri="{FF2B5EF4-FFF2-40B4-BE49-F238E27FC236}">
                <a16:creationId xmlns:a16="http://schemas.microsoft.com/office/drawing/2014/main" id="{6EE8F196-0322-400D-90E1-E1BFB777474B}"/>
              </a:ext>
            </a:extLst>
          </p:cNvPr>
          <p:cNvSpPr/>
          <p:nvPr/>
        </p:nvSpPr>
        <p:spPr>
          <a:xfrm>
            <a:off x="4144459" y="2032347"/>
            <a:ext cx="685162" cy="177997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/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en-US" sz="3600" b="0" spc="-100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 32</a:t>
            </a:r>
          </a:p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endParaRPr lang="en-US" sz="3600" b="0" spc="-100" dirty="0">
              <a:solidFill>
                <a:schemeClr val="bg1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22F84F4-D414-4904-89A9-DFAE0E194679}"/>
              </a:ext>
            </a:extLst>
          </p:cNvPr>
          <p:cNvSpPr/>
          <p:nvPr/>
        </p:nvSpPr>
        <p:spPr>
          <a:xfrm>
            <a:off x="4740804" y="7806868"/>
            <a:ext cx="1046607" cy="10303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Shape 1724">
            <a:extLst>
              <a:ext uri="{FF2B5EF4-FFF2-40B4-BE49-F238E27FC236}">
                <a16:creationId xmlns:a16="http://schemas.microsoft.com/office/drawing/2014/main" id="{03A0C1E0-6C48-4E2C-9BE1-82B0E45AA2E9}"/>
              </a:ext>
            </a:extLst>
          </p:cNvPr>
          <p:cNvSpPr/>
          <p:nvPr/>
        </p:nvSpPr>
        <p:spPr>
          <a:xfrm>
            <a:off x="4932793" y="7984910"/>
            <a:ext cx="705512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/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en-US" sz="3600" b="0" spc="-100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 </a:t>
            </a:r>
            <a:r>
              <a:rPr lang="ru-RU" sz="3600" b="0" spc="-100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2</a:t>
            </a:r>
            <a:r>
              <a:rPr lang="en-US" sz="3600" b="0" spc="-100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3646233-7FA4-4B89-8DEA-A69FC994865B}"/>
              </a:ext>
            </a:extLst>
          </p:cNvPr>
          <p:cNvSpPr/>
          <p:nvPr/>
        </p:nvSpPr>
        <p:spPr>
          <a:xfrm>
            <a:off x="2089918" y="5656024"/>
            <a:ext cx="900000" cy="900000"/>
          </a:xfrm>
          <a:prstGeom prst="ellipse">
            <a:avLst/>
          </a:prstGeom>
          <a:solidFill>
            <a:srgbClr val="6F7A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Shape 1724">
            <a:extLst>
              <a:ext uri="{FF2B5EF4-FFF2-40B4-BE49-F238E27FC236}">
                <a16:creationId xmlns:a16="http://schemas.microsoft.com/office/drawing/2014/main" id="{3FC1943A-9DFB-436F-82D9-E02A38300C09}"/>
              </a:ext>
            </a:extLst>
          </p:cNvPr>
          <p:cNvSpPr/>
          <p:nvPr/>
        </p:nvSpPr>
        <p:spPr>
          <a:xfrm>
            <a:off x="2200185" y="5781447"/>
            <a:ext cx="939748" cy="6463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anchor="ctr">
            <a:spAutoFit/>
          </a:bodyPr>
          <a:lstStyle/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ru-RU" sz="3600" b="0" spc="-100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1</a:t>
            </a:r>
            <a:r>
              <a:rPr lang="en-US" sz="3600" b="0" spc="-100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09F86F-3F80-4532-9CFD-98C3263D3815}"/>
              </a:ext>
            </a:extLst>
          </p:cNvPr>
          <p:cNvSpPr/>
          <p:nvPr/>
        </p:nvSpPr>
        <p:spPr>
          <a:xfrm>
            <a:off x="3190032" y="5874298"/>
            <a:ext cx="2680159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700" b="0" dirty="0">
                <a:solidFill>
                  <a:srgbClr val="BE145A"/>
                </a:solidFill>
                <a:latin typeface="DINPro-Light" panose="02000504040000020003" pitchFamily="50" charset="0"/>
              </a:rPr>
              <a:t>Ассоциация развития стального строительства образована в октябре </a:t>
            </a:r>
          </a:p>
          <a:p>
            <a:pPr algn="r"/>
            <a:r>
              <a:rPr lang="ru-RU" sz="1700" b="0" dirty="0">
                <a:solidFill>
                  <a:srgbClr val="BE145A"/>
                </a:solidFill>
                <a:latin typeface="DINPro-Light" panose="02000504040000020003" pitchFamily="50" charset="0"/>
              </a:rPr>
              <a:t>2014 года</a:t>
            </a:r>
            <a:endParaRPr lang="ru-RU" sz="1700" dirty="0">
              <a:solidFill>
                <a:srgbClr val="BE145A"/>
              </a:solidFill>
              <a:latin typeface="DINPro-Light" panose="02000504040000020003" pitchFamily="50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7D6C24-EB07-491D-AE8F-7B177FB693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77" y="4706221"/>
            <a:ext cx="1628775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25CEF-ECD4-47D1-9CAE-CB183E6BCD26}"/>
              </a:ext>
            </a:extLst>
          </p:cNvPr>
          <p:cNvSpPr txBox="1"/>
          <p:nvPr/>
        </p:nvSpPr>
        <p:spPr>
          <a:xfrm>
            <a:off x="952500" y="601906"/>
            <a:ext cx="11814596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3400" b="0" dirty="0">
                <a:solidFill>
                  <a:srgbClr val="BE145A"/>
                </a:solidFill>
                <a:latin typeface="DINPro-Light"/>
              </a:rPr>
              <a:t>Участники и партнеры АРСС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2FBFC694-CD22-401D-A7A4-2361DB86457C}"/>
              </a:ext>
            </a:extLst>
          </p:cNvPr>
          <p:cNvSpPr txBox="1">
            <a:spLocks/>
          </p:cNvSpPr>
          <p:nvPr/>
        </p:nvSpPr>
        <p:spPr>
          <a:xfrm>
            <a:off x="309307" y="9269288"/>
            <a:ext cx="180595" cy="23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46C0E0A-0B35-421D-A359-CA1A5AD7FC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4113" y="8058168"/>
            <a:ext cx="1831981" cy="6459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74AF9A-A4FD-4D22-B958-7212CB53D6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46761" y="8098797"/>
            <a:ext cx="1420335" cy="56192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F9DCF0-4DBE-425C-8F64-5C1DB3CB4B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28550" y="8078485"/>
            <a:ext cx="426378" cy="60254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E47F2E5-10D1-487F-BF1D-A715A53F22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70603" y="8034444"/>
            <a:ext cx="552277" cy="64592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D21DDB5-F07D-418E-B631-5260A066B95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1724" t="21814" r="17919" b="21114"/>
          <a:stretch/>
        </p:blipFill>
        <p:spPr>
          <a:xfrm>
            <a:off x="7798544" y="8060013"/>
            <a:ext cx="756211" cy="7088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852AE93-74F0-432B-B7C0-06845FE5D9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28843" y="7116630"/>
            <a:ext cx="1511987" cy="664561"/>
          </a:xfrm>
          <a:prstGeom prst="rect">
            <a:avLst/>
          </a:prstGeom>
        </p:spPr>
      </p:pic>
      <p:sp>
        <p:nvSpPr>
          <p:cNvPr id="49" name="Shape 1724">
            <a:extLst>
              <a:ext uri="{FF2B5EF4-FFF2-40B4-BE49-F238E27FC236}">
                <a16:creationId xmlns:a16="http://schemas.microsoft.com/office/drawing/2014/main" id="{D91B05AA-8FD8-47AB-AD3A-B7D4E39E899B}"/>
              </a:ext>
            </a:extLst>
          </p:cNvPr>
          <p:cNvSpPr/>
          <p:nvPr/>
        </p:nvSpPr>
        <p:spPr>
          <a:xfrm>
            <a:off x="8893178" y="4836968"/>
            <a:ext cx="1137614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marR="194913" indent="9525" algn="r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en-US" sz="4800" b="0" spc="-100" dirty="0">
                <a:solidFill>
                  <a:srgbClr val="BE145A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31</a:t>
            </a:r>
          </a:p>
        </p:txBody>
      </p:sp>
      <p:sp>
        <p:nvSpPr>
          <p:cNvPr id="50" name="Shape 1724">
            <a:extLst>
              <a:ext uri="{FF2B5EF4-FFF2-40B4-BE49-F238E27FC236}">
                <a16:creationId xmlns:a16="http://schemas.microsoft.com/office/drawing/2014/main" id="{53501A6C-2F01-4196-9617-03FED12ACB3F}"/>
              </a:ext>
            </a:extLst>
          </p:cNvPr>
          <p:cNvSpPr/>
          <p:nvPr/>
        </p:nvSpPr>
        <p:spPr>
          <a:xfrm>
            <a:off x="8621256" y="6562900"/>
            <a:ext cx="1028746" cy="4001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marR="194913" indent="9525" algn="r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ru-RU" sz="2000" b="0" spc="-100" dirty="0">
                <a:solidFill>
                  <a:srgbClr val="BE145A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11</a:t>
            </a:r>
            <a:endParaRPr lang="en-US" sz="2000" b="0" spc="-100" dirty="0">
              <a:solidFill>
                <a:srgbClr val="BE145A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F1CADE-0A09-4D74-A32F-491CADC45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93" t="84182" r="9486" b="8095"/>
          <a:stretch/>
        </p:blipFill>
        <p:spPr>
          <a:xfrm>
            <a:off x="9460654" y="6678645"/>
            <a:ext cx="1650258" cy="24095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06D7FDA-18DB-40C6-88DA-54DB985CBD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71122" y="4850452"/>
            <a:ext cx="803360" cy="818436"/>
          </a:xfrm>
          <a:prstGeom prst="rect">
            <a:avLst/>
          </a:prstGeom>
        </p:spPr>
      </p:pic>
      <p:pic>
        <p:nvPicPr>
          <p:cNvPr id="53" name="Picture 4" descr="https://www.business-class.su/uploads/material/37/52/db/3752dbe4d1f8ce4678ae04ea6fd38e67.jpg">
            <a:extLst>
              <a:ext uri="{FF2B5EF4-FFF2-40B4-BE49-F238E27FC236}">
                <a16:creationId xmlns:a16="http://schemas.microsoft.com/office/drawing/2014/main" id="{D7947D26-CCC6-46DE-BD4E-148A5468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055" y="3750349"/>
            <a:ext cx="910427" cy="9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CBFF3689-2409-45EA-96DA-1A1AD57CA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421FBC5-E320-49BE-B36C-A3E4A673A6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024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7C1FBA3-7B8B-4BCD-AC98-4B110417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926" y="6467715"/>
            <a:ext cx="757556" cy="4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>
            <a:extLst>
              <a:ext uri="{FF2B5EF4-FFF2-40B4-BE49-F238E27FC236}">
                <a16:creationId xmlns:a16="http://schemas.microsoft.com/office/drawing/2014/main" id="{3F98C5CC-F6E5-4CF2-8BB9-0E9605E4F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4800" y="502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12">
            <a:extLst>
              <a:ext uri="{FF2B5EF4-FFF2-40B4-BE49-F238E27FC236}">
                <a16:creationId xmlns:a16="http://schemas.microsoft.com/office/drawing/2014/main" id="{077F3EB1-E252-4C18-99A8-4D42999135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200" y="518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1A9F461B-E76B-4E07-8A82-D61FB55BD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28009" r="8841" b="27467"/>
          <a:stretch/>
        </p:blipFill>
        <p:spPr bwMode="auto">
          <a:xfrm>
            <a:off x="11508451" y="5688456"/>
            <a:ext cx="1328702" cy="5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183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Краткая информация об Ассоциации"/>
          <p:cNvSpPr txBox="1"/>
          <p:nvPr/>
        </p:nvSpPr>
        <p:spPr>
          <a:xfrm>
            <a:off x="1854200" y="1276400"/>
            <a:ext cx="1040884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</a:defRPr>
            </a:lvl1pPr>
          </a:lstStyle>
          <a:p>
            <a:endParaRPr dirty="0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78E040F-F466-4614-A570-1D61ACF032CD}"/>
              </a:ext>
            </a:extLst>
          </p:cNvPr>
          <p:cNvGrpSpPr/>
          <p:nvPr/>
        </p:nvGrpSpPr>
        <p:grpSpPr>
          <a:xfrm>
            <a:off x="3583089" y="4041483"/>
            <a:ext cx="2062218" cy="1450514"/>
            <a:chOff x="1544648" y="618248"/>
            <a:chExt cx="1627373" cy="945034"/>
          </a:xfrm>
        </p:grpSpPr>
        <p:sp>
          <p:nvSpPr>
            <p:cNvPr id="49" name="Стрелка: шеврон 48">
              <a:extLst>
                <a:ext uri="{FF2B5EF4-FFF2-40B4-BE49-F238E27FC236}">
                  <a16:creationId xmlns:a16="http://schemas.microsoft.com/office/drawing/2014/main" id="{A3A3FC67-87E9-43D0-BF9B-848708768672}"/>
                </a:ext>
              </a:extLst>
            </p:cNvPr>
            <p:cNvSpPr/>
            <p:nvPr/>
          </p:nvSpPr>
          <p:spPr>
            <a:xfrm>
              <a:off x="1544648" y="618248"/>
              <a:ext cx="1627373" cy="945034"/>
            </a:xfrm>
            <a:prstGeom prst="chevron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Стрелка: шеврон 4">
              <a:extLst>
                <a:ext uri="{FF2B5EF4-FFF2-40B4-BE49-F238E27FC236}">
                  <a16:creationId xmlns:a16="http://schemas.microsoft.com/office/drawing/2014/main" id="{B21B2635-F304-4B12-AC30-A3E76B8EC26F}"/>
                </a:ext>
              </a:extLst>
            </p:cNvPr>
            <p:cNvSpPr txBox="1"/>
            <p:nvPr/>
          </p:nvSpPr>
          <p:spPr>
            <a:xfrm>
              <a:off x="2172467" y="629732"/>
              <a:ext cx="648202" cy="93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rgbClr val="FFFFFF"/>
                  </a:solidFill>
                  <a:latin typeface="DINPro-Medium" panose="02000503030000020004" pitchFamily="50" charset="0"/>
                  <a:ea typeface="Helvetica Neue Medium"/>
                  <a:cs typeface="Helvetica Neue Medium"/>
                </a:rPr>
                <a:t>PR/GR</a:t>
              </a:r>
              <a:endParaRPr lang="ru-RU" sz="1400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endParaRPr>
            </a:p>
          </p:txBody>
        </p:sp>
      </p:grpSp>
      <p:sp>
        <p:nvSpPr>
          <p:cNvPr id="52" name="Стрелка: шеврон 51">
            <a:extLst>
              <a:ext uri="{FF2B5EF4-FFF2-40B4-BE49-F238E27FC236}">
                <a16:creationId xmlns:a16="http://schemas.microsoft.com/office/drawing/2014/main" id="{58D42E31-BC7E-4577-85B0-D7708538A831}"/>
              </a:ext>
            </a:extLst>
          </p:cNvPr>
          <p:cNvSpPr/>
          <p:nvPr/>
        </p:nvSpPr>
        <p:spPr>
          <a:xfrm>
            <a:off x="2072823" y="4030958"/>
            <a:ext cx="2257308" cy="1465746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3" name="Стрелка: шеврон 4">
            <a:extLst>
              <a:ext uri="{FF2B5EF4-FFF2-40B4-BE49-F238E27FC236}">
                <a16:creationId xmlns:a16="http://schemas.microsoft.com/office/drawing/2014/main" id="{8BEC1AE7-A590-4BF1-8F0A-4958D119EEB6}"/>
              </a:ext>
            </a:extLst>
          </p:cNvPr>
          <p:cNvSpPr txBox="1"/>
          <p:nvPr/>
        </p:nvSpPr>
        <p:spPr>
          <a:xfrm>
            <a:off x="2643104" y="4157272"/>
            <a:ext cx="1629162" cy="14505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НОРМАТИВНО-ТЕХНИЧЕСКАЯ БАЗА</a:t>
            </a:r>
          </a:p>
        </p:txBody>
      </p:sp>
      <p:sp>
        <p:nvSpPr>
          <p:cNvPr id="54" name="Стрелка: шеврон 53">
            <a:extLst>
              <a:ext uri="{FF2B5EF4-FFF2-40B4-BE49-F238E27FC236}">
                <a16:creationId xmlns:a16="http://schemas.microsoft.com/office/drawing/2014/main" id="{1FB05294-7DB0-496B-8096-C39C9005B1A1}"/>
              </a:ext>
            </a:extLst>
          </p:cNvPr>
          <p:cNvSpPr/>
          <p:nvPr/>
        </p:nvSpPr>
        <p:spPr>
          <a:xfrm>
            <a:off x="4884698" y="4033444"/>
            <a:ext cx="2659145" cy="1464052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5" name="Стрелка: шеврон 4">
            <a:extLst>
              <a:ext uri="{FF2B5EF4-FFF2-40B4-BE49-F238E27FC236}">
                <a16:creationId xmlns:a16="http://schemas.microsoft.com/office/drawing/2014/main" id="{1961516D-90B4-4857-9F31-7C2A1E5E19D4}"/>
              </a:ext>
            </a:extLst>
          </p:cNvPr>
          <p:cNvSpPr txBox="1"/>
          <p:nvPr/>
        </p:nvSpPr>
        <p:spPr>
          <a:xfrm>
            <a:off x="5462599" y="4042290"/>
            <a:ext cx="2035205" cy="145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ПРОЕКТИРОВАНИЕ</a:t>
            </a:r>
          </a:p>
        </p:txBody>
      </p:sp>
      <p:sp>
        <p:nvSpPr>
          <p:cNvPr id="57" name="Стрелка: шеврон 56">
            <a:extLst>
              <a:ext uri="{FF2B5EF4-FFF2-40B4-BE49-F238E27FC236}">
                <a16:creationId xmlns:a16="http://schemas.microsoft.com/office/drawing/2014/main" id="{70A3CBC5-A6B8-4C96-864C-5BB78CFE263A}"/>
              </a:ext>
            </a:extLst>
          </p:cNvPr>
          <p:cNvSpPr/>
          <p:nvPr/>
        </p:nvSpPr>
        <p:spPr>
          <a:xfrm>
            <a:off x="6815900" y="4040413"/>
            <a:ext cx="1838040" cy="1469956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8" name="Стрелка: шеврон 4">
            <a:extLst>
              <a:ext uri="{FF2B5EF4-FFF2-40B4-BE49-F238E27FC236}">
                <a16:creationId xmlns:a16="http://schemas.microsoft.com/office/drawing/2014/main" id="{6EA9E56D-EED0-47C0-ACF8-27349836A768}"/>
              </a:ext>
            </a:extLst>
          </p:cNvPr>
          <p:cNvSpPr txBox="1"/>
          <p:nvPr/>
        </p:nvSpPr>
        <p:spPr>
          <a:xfrm>
            <a:off x="7233000" y="3967963"/>
            <a:ext cx="1250522" cy="15746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ЗМК</a:t>
            </a:r>
          </a:p>
        </p:txBody>
      </p:sp>
      <p:sp>
        <p:nvSpPr>
          <p:cNvPr id="59" name="Стрелка: шеврон 58">
            <a:extLst>
              <a:ext uri="{FF2B5EF4-FFF2-40B4-BE49-F238E27FC236}">
                <a16:creationId xmlns:a16="http://schemas.microsoft.com/office/drawing/2014/main" id="{3EBC9D56-02CD-4056-B982-E2CD67F33DBE}"/>
              </a:ext>
            </a:extLst>
          </p:cNvPr>
          <p:cNvSpPr/>
          <p:nvPr/>
        </p:nvSpPr>
        <p:spPr>
          <a:xfrm>
            <a:off x="7835685" y="4052080"/>
            <a:ext cx="2486058" cy="1450514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0" name="Стрелка: шеврон 4">
            <a:extLst>
              <a:ext uri="{FF2B5EF4-FFF2-40B4-BE49-F238E27FC236}">
                <a16:creationId xmlns:a16="http://schemas.microsoft.com/office/drawing/2014/main" id="{2B169E50-CE90-461B-A907-028F9760D341}"/>
              </a:ext>
            </a:extLst>
          </p:cNvPr>
          <p:cNvSpPr txBox="1"/>
          <p:nvPr/>
        </p:nvSpPr>
        <p:spPr>
          <a:xfrm>
            <a:off x="8464605" y="4092096"/>
            <a:ext cx="1679280" cy="14505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СТРОИТЕЛЬСТВО/ МОНТАЖ</a:t>
            </a:r>
          </a:p>
        </p:txBody>
      </p:sp>
      <p:sp>
        <p:nvSpPr>
          <p:cNvPr id="61" name="Стрелка: шеврон 60">
            <a:extLst>
              <a:ext uri="{FF2B5EF4-FFF2-40B4-BE49-F238E27FC236}">
                <a16:creationId xmlns:a16="http://schemas.microsoft.com/office/drawing/2014/main" id="{E1D4CBC2-8B0F-4F60-AEAE-D3FD4D927DFF}"/>
              </a:ext>
            </a:extLst>
          </p:cNvPr>
          <p:cNvSpPr/>
          <p:nvPr/>
        </p:nvSpPr>
        <p:spPr>
          <a:xfrm>
            <a:off x="9542274" y="4052080"/>
            <a:ext cx="2142621" cy="1450514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2" name="Стрелка: шеврон 4">
            <a:extLst>
              <a:ext uri="{FF2B5EF4-FFF2-40B4-BE49-F238E27FC236}">
                <a16:creationId xmlns:a16="http://schemas.microsoft.com/office/drawing/2014/main" id="{005FDD39-F66B-4907-9474-4812934C1422}"/>
              </a:ext>
            </a:extLst>
          </p:cNvPr>
          <p:cNvSpPr txBox="1"/>
          <p:nvPr/>
        </p:nvSpPr>
        <p:spPr>
          <a:xfrm>
            <a:off x="10007241" y="4068661"/>
            <a:ext cx="1334065" cy="1442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ФИНАНСЫ          (ТВС)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50B204-C03E-4F97-9C4B-36983441A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1"/>
          <a:stretch/>
        </p:blipFill>
        <p:spPr>
          <a:xfrm>
            <a:off x="2142549" y="5502203"/>
            <a:ext cx="4359851" cy="85620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3D71F81-EC4D-4FF2-9113-6A96D01B2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52827"/>
          <a:stretch/>
        </p:blipFill>
        <p:spPr>
          <a:xfrm>
            <a:off x="6463324" y="5555869"/>
            <a:ext cx="4287548" cy="807978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45A6F795-4279-4E4F-B803-0E06906EF3D4}"/>
              </a:ext>
            </a:extLst>
          </p:cNvPr>
          <p:cNvSpPr/>
          <p:nvPr/>
        </p:nvSpPr>
        <p:spPr>
          <a:xfrm>
            <a:off x="11675044" y="4208909"/>
            <a:ext cx="1257728" cy="1252140"/>
          </a:xfrm>
          <a:prstGeom prst="ellipse">
            <a:avLst/>
          </a:prstGeom>
          <a:solidFill>
            <a:srgbClr val="BE14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 lang="ru-RU" sz="2000" b="0" dirty="0">
              <a:solidFill>
                <a:srgbClr val="BE145A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74B9286-9039-4072-AB10-9422B1DB6FE5}"/>
              </a:ext>
            </a:extLst>
          </p:cNvPr>
          <p:cNvSpPr/>
          <p:nvPr/>
        </p:nvSpPr>
        <p:spPr>
          <a:xfrm>
            <a:off x="11386391" y="4563776"/>
            <a:ext cx="1992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ru-RU" sz="2000" b="0" spc="-100" dirty="0">
                <a:solidFill>
                  <a:schemeClr val="bg1"/>
                </a:solidFill>
                <a:latin typeface="DINPro-Medium" panose="02000503030000020004" pitchFamily="50" charset="0"/>
                <a:ea typeface="DINPro-Regular"/>
                <a:cs typeface="DINPro-Regular"/>
                <a:sym typeface="DINPro-Regular"/>
              </a:rPr>
              <a:t>ЗАКАЗЧИК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140B21F6-C622-4CC9-8029-460348807774}"/>
              </a:ext>
            </a:extLst>
          </p:cNvPr>
          <p:cNvSpPr/>
          <p:nvPr/>
        </p:nvSpPr>
        <p:spPr>
          <a:xfrm>
            <a:off x="1317824" y="2818991"/>
            <a:ext cx="10146942" cy="360000"/>
          </a:xfrm>
          <a:prstGeom prst="rightArrow">
            <a:avLst>
              <a:gd name="adj1" fmla="val 50000"/>
              <a:gd name="adj2" fmla="val 233531"/>
            </a:avLst>
          </a:prstGeom>
          <a:solidFill>
            <a:srgbClr val="BE14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85B95C2-F5E3-45A3-9CD2-C7FBD64007B2}"/>
              </a:ext>
            </a:extLst>
          </p:cNvPr>
          <p:cNvSpPr/>
          <p:nvPr/>
        </p:nvSpPr>
        <p:spPr>
          <a:xfrm>
            <a:off x="1226590" y="2241947"/>
            <a:ext cx="1087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913" indent="9525" algn="l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ru-RU" sz="2000" dirty="0">
                <a:solidFill>
                  <a:schemeClr val="tx1"/>
                </a:solidFill>
                <a:latin typeface="DINPro-Regular" panose="02000503030000020004" pitchFamily="50" charset="0"/>
                <a:sym typeface="DINPro-Regular"/>
              </a:rPr>
              <a:t>Выстраивание «цепочки» от производителя металлопроката до конечного Заказчика</a:t>
            </a:r>
            <a:endParaRPr lang="en-US" sz="2000" dirty="0">
              <a:solidFill>
                <a:schemeClr val="tx1"/>
              </a:solidFill>
              <a:latin typeface="DINPro-Regular" panose="02000503030000020004" pitchFamily="50" charset="0"/>
              <a:sym typeface="DINPro-Regular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50FB601-7BE2-496C-89CC-23956575C544}"/>
              </a:ext>
            </a:extLst>
          </p:cNvPr>
          <p:cNvSpPr/>
          <p:nvPr/>
        </p:nvSpPr>
        <p:spPr>
          <a:xfrm>
            <a:off x="1934039" y="6813819"/>
            <a:ext cx="95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ru-RU" sz="2000" dirty="0">
                <a:solidFill>
                  <a:schemeClr val="tx1"/>
                </a:solidFill>
                <a:latin typeface="DINPro-Regular" panose="02000503030000020004" pitchFamily="50" charset="0"/>
                <a:sym typeface="DINPro-Regular"/>
              </a:rPr>
              <a:t>Транслирование потребностей Заказчика всем «звеньям цепочки»</a:t>
            </a:r>
            <a:endParaRPr lang="en-US" sz="2000" dirty="0">
              <a:solidFill>
                <a:schemeClr val="tx1"/>
              </a:solidFill>
              <a:latin typeface="DINPro-Regular" panose="02000503030000020004" pitchFamily="50" charset="0"/>
              <a:sym typeface="DINPro-Regular"/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6F85FAEE-D89C-4AAF-A6AE-18463E3A14B3}"/>
              </a:ext>
            </a:extLst>
          </p:cNvPr>
          <p:cNvSpPr/>
          <p:nvPr/>
        </p:nvSpPr>
        <p:spPr>
          <a:xfrm rot="10800000">
            <a:off x="1714400" y="7202015"/>
            <a:ext cx="9576000" cy="360000"/>
          </a:xfrm>
          <a:prstGeom prst="rightArrow">
            <a:avLst>
              <a:gd name="adj1" fmla="val 50000"/>
              <a:gd name="adj2" fmla="val 233531"/>
            </a:avLst>
          </a:prstGeom>
          <a:solidFill>
            <a:srgbClr val="BE14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8133C-0C30-4D72-90F5-CB69FB89FFA1}"/>
              </a:ext>
            </a:extLst>
          </p:cNvPr>
          <p:cNvSpPr txBox="1"/>
          <p:nvPr/>
        </p:nvSpPr>
        <p:spPr>
          <a:xfrm>
            <a:off x="957784" y="3119347"/>
            <a:ext cx="1105591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Понимание нужд/потребностей Заказчика + подготовка комплексного </a:t>
            </a:r>
            <a:r>
              <a:rPr lang="ru-RU" sz="2000" dirty="0">
                <a:latin typeface="DINPro-Regular" panose="02000503030000020004" pitchFamily="50" charset="0"/>
              </a:rPr>
              <a:t>готового </a:t>
            </a: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решения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859EF-3B75-4784-BE50-50924869D5E4}"/>
              </a:ext>
            </a:extLst>
          </p:cNvPr>
          <p:cNvSpPr txBox="1"/>
          <p:nvPr/>
        </p:nvSpPr>
        <p:spPr>
          <a:xfrm>
            <a:off x="952500" y="601906"/>
            <a:ext cx="11814596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3400" b="0" dirty="0">
                <a:solidFill>
                  <a:srgbClr val="BE145A"/>
                </a:solidFill>
                <a:latin typeface="DINPro-Light"/>
              </a:rPr>
              <a:t>Роль АРСС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07106-0CA7-4309-A39A-B9A952E4A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28942" r="21013" b="36259"/>
          <a:stretch/>
        </p:blipFill>
        <p:spPr>
          <a:xfrm>
            <a:off x="216683" y="5117503"/>
            <a:ext cx="1673451" cy="637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CF588E-4707-4EE7-A053-072356D6FE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4" t="20124" r="21354" b="19985"/>
          <a:stretch/>
        </p:blipFill>
        <p:spPr>
          <a:xfrm>
            <a:off x="515619" y="5804805"/>
            <a:ext cx="1231726" cy="720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854D70-D451-477A-9159-4246DECDF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63" t="23831" r="8496" b="16012"/>
          <a:stretch/>
        </p:blipFill>
        <p:spPr>
          <a:xfrm>
            <a:off x="72028" y="4251397"/>
            <a:ext cx="2245524" cy="8790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898E82-0733-41C9-B4D0-619D2F98CD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99" t="33201" r="3805" b="33200"/>
          <a:stretch/>
        </p:blipFill>
        <p:spPr>
          <a:xfrm>
            <a:off x="333262" y="3932597"/>
            <a:ext cx="1584152" cy="336987"/>
          </a:xfrm>
          <a:prstGeom prst="rect">
            <a:avLst/>
          </a:prstGeom>
        </p:spPr>
      </p:pic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37145BBD-EDAA-4C65-A476-180FE3D076CE}"/>
              </a:ext>
            </a:extLst>
          </p:cNvPr>
          <p:cNvSpPr txBox="1">
            <a:spLocks/>
          </p:cNvSpPr>
          <p:nvPr/>
        </p:nvSpPr>
        <p:spPr>
          <a:xfrm>
            <a:off x="309307" y="9269288"/>
            <a:ext cx="180595" cy="23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3396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Схема 53"/>
          <p:cNvGraphicFramePr/>
          <p:nvPr/>
        </p:nvGraphicFramePr>
        <p:xfrm>
          <a:off x="563187" y="916360"/>
          <a:ext cx="12157694" cy="41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913742" y="4509633"/>
            <a:ext cx="2440113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НИОКР «Высокопрочные стали»</a:t>
            </a:r>
          </a:p>
          <a:p>
            <a:pPr defTabSz="600212" hangingPunct="1"/>
            <a:r>
              <a:rPr lang="ru-RU" sz="900" b="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(Балка, лист)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6992" y="1754455"/>
            <a:ext cx="2448272" cy="715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ГОСТ Р 57837-2020 «Двутавры горячекатанные» (для СП по многоквартирным)</a:t>
            </a:r>
          </a:p>
          <a:p>
            <a:pPr defTabSz="600212" hangingPunct="1"/>
            <a:r>
              <a:rPr lang="ru-RU" sz="900" b="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(Балка)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7178" y="1415196"/>
            <a:ext cx="1152128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Несущий каркас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3504" y="5887469"/>
            <a:ext cx="1954917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 «Огнестойкость ЛСТК»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9229" y="4521665"/>
            <a:ext cx="2658574" cy="5770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ГОСТ 27772 «Прокат для строительных стальных конструкций»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(Балка, труба, лист)</a:t>
            </a:r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85649" y="6848191"/>
            <a:ext cx="6002562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НИР «Разработка проекта изменений в СП 28», разработка ГОСТ </a:t>
            </a:r>
            <a:r>
              <a:rPr lang="en-US" sz="1050" b="0" kern="1200" dirty="0">
                <a:solidFill>
                  <a:prstClr val="black"/>
                </a:solidFill>
                <a:ea typeface="+mn-ea"/>
              </a:rPr>
              <a:t>ISO 9224-9226</a:t>
            </a:r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; 11844-1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(ЛСТК)</a:t>
            </a:r>
            <a:endParaRPr lang="ru-RU" sz="800" b="0" i="1" kern="1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0637" y="1753585"/>
            <a:ext cx="2657166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Пересмотр СП 260 на стальные тонкостенные конструкции</a:t>
            </a:r>
          </a:p>
          <a:p>
            <a:pPr defTabSz="600212" hangingPunct="1"/>
            <a:r>
              <a:rPr lang="ru-RU" sz="900" b="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(ЛСТК, ЦАМ)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54741" y="3157223"/>
            <a:ext cx="2653062" cy="392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СТО «Руководство по узлам»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(Балка, </a:t>
            </a:r>
            <a:r>
              <a:rPr lang="ru-RU" b="0" i="1" kern="1200" dirty="0">
                <a:solidFill>
                  <a:schemeClr val="tx1"/>
                </a:solidFill>
                <a:ea typeface="+mn-ea"/>
              </a:rPr>
              <a:t>труба</a:t>
            </a:r>
            <a:r>
              <a:rPr lang="ru-RU" b="0" i="1" kern="1200" dirty="0">
                <a:solidFill>
                  <a:prstClr val="black"/>
                </a:solidFill>
                <a:ea typeface="+mn-ea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992" y="4145355"/>
            <a:ext cx="1152128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3691" y="5515576"/>
            <a:ext cx="1152128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Огнестойкость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85649" y="5892674"/>
            <a:ext cx="6029321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СП на огнестойкость стальных конструкций (для СП </a:t>
            </a:r>
            <a:r>
              <a:rPr lang="ru-RU" sz="1050" b="0" kern="1200" dirty="0">
                <a:solidFill>
                  <a:prstClr val="black"/>
                </a:solidFill>
              </a:rPr>
              <a:t>по многоквартирным</a:t>
            </a:r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)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(Балка, труба, лист</a:t>
            </a:r>
            <a:r>
              <a:rPr lang="ru-RU" b="0" i="1" kern="1200" dirty="0">
                <a:solidFill>
                  <a:schemeClr val="tx1"/>
                </a:solidFill>
                <a:ea typeface="+mn-ea"/>
              </a:rPr>
              <a:t>) (направлена заявка в ФАУ ФЦС, определен исполнитель)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3505" y="6514280"/>
            <a:ext cx="11521280" cy="307777"/>
          </a:xfrm>
          <a:prstGeom prst="rect">
            <a:avLst/>
          </a:prstGeom>
          <a:gradFill flip="none" rotWithShape="1">
            <a:gsLst>
              <a:gs pos="37000">
                <a:schemeClr val="bg1">
                  <a:lumMod val="8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Коррозия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3691" y="6874136"/>
            <a:ext cx="5203925" cy="392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НИР «Анализ норм по коррозии»</a:t>
            </a:r>
          </a:p>
          <a:p>
            <a:pPr defTabSz="600212" hangingPunct="1"/>
            <a:r>
              <a:rPr lang="ru-RU" sz="900" b="0" i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(Балка, труба, лист, ЛСТК, ЦАМ)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85649" y="7260825"/>
            <a:ext cx="6002562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НИР «Долговечность каркасно-обшивных стен» </a:t>
            </a:r>
            <a:br>
              <a:rPr lang="ru-RU" sz="1050" b="0" kern="1200" dirty="0">
                <a:solidFill>
                  <a:prstClr val="black"/>
                </a:solidFill>
                <a:ea typeface="+mn-ea"/>
              </a:rPr>
            </a:br>
            <a:r>
              <a:rPr lang="ru-RU" b="0" i="1" kern="1200" dirty="0">
                <a:solidFill>
                  <a:prstClr val="black"/>
                </a:solidFill>
                <a:ea typeface="+mn-ea"/>
              </a:rPr>
              <a:t>(ЛСТК)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7815" y="8409539"/>
            <a:ext cx="2473962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ГОСТ «Крепеж ЛСТК»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7815" y="8080058"/>
            <a:ext cx="11521280" cy="307777"/>
          </a:xfrm>
          <a:prstGeom prst="rect">
            <a:avLst/>
          </a:prstGeom>
          <a:gradFill flip="none" rotWithShape="1">
            <a:gsLst>
              <a:gs pos="37000">
                <a:schemeClr val="bg1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Монтаж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95836" y="2653954"/>
            <a:ext cx="6034826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ГОСТ на сухие перекрытия (для СП по многоквартирным)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</a:t>
            </a:r>
            <a:r>
              <a:rPr lang="ru-RU" b="0" i="1" dirty="0"/>
              <a:t>Балка, труба, лист, ЛСТК</a:t>
            </a:r>
            <a:r>
              <a:rPr lang="ru-RU" b="0" i="1" kern="1200" dirty="0">
                <a:solidFill>
                  <a:prstClr val="black"/>
                </a:solidFill>
                <a:ea typeface="+mn-ea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3691" y="9158294"/>
            <a:ext cx="5214113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</a:rPr>
              <a:t>СП 70 «Несущие и ограждающие конструкции» изм. №4 </a:t>
            </a:r>
            <a:br>
              <a:rPr lang="ru-RU" sz="1050" b="0" kern="1200" dirty="0">
                <a:solidFill>
                  <a:prstClr val="black"/>
                </a:solidFill>
              </a:rPr>
            </a:br>
            <a:r>
              <a:rPr lang="ru-RU" sz="1050" b="0" kern="1200" dirty="0">
                <a:solidFill>
                  <a:prstClr val="black"/>
                </a:solidFill>
              </a:rPr>
              <a:t>(для СП по многоквартирным)</a:t>
            </a:r>
          </a:p>
          <a:p>
            <a:pPr defTabSz="600212" hangingPunct="1"/>
            <a:r>
              <a:rPr lang="ru-RU" sz="900" b="0" i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(Балка, труба, лист, ЛСТК)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95835" y="1759657"/>
            <a:ext cx="6032437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dirty="0">
                <a:latin typeface="DINPro-Light" panose="02000504040000020003" pitchFamily="50" charset="0"/>
              </a:rPr>
              <a:t>Проект СП «Здания жилые многоквартирные на  стальном каркасе»</a:t>
            </a:r>
          </a:p>
          <a:p>
            <a:pPr defTabSz="600212" hangingPunct="1"/>
            <a:r>
              <a:rPr lang="ru-RU" b="0" i="1" dirty="0"/>
              <a:t>(Балка, труба, лист, ЛСТК, ЦАМ)</a:t>
            </a:r>
            <a:endParaRPr lang="ru-RU" b="0" i="1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6992" y="2544264"/>
            <a:ext cx="2436379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Методическое пособие по расчету ЛСТК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50637" y="2539029"/>
            <a:ext cx="2657166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Пособие по проектированию ЛСТК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95836" y="3092447"/>
            <a:ext cx="6032436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Руководство по проектированию и монтажу зданий из ЛСТК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(ЛСТК, ЦАМ)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95836" y="2208755"/>
            <a:ext cx="6042622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НИОКР на совместную работу сборных ж/б плит со стальным каркасом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(Балка, труба, лист)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34929" y="5887285"/>
            <a:ext cx="3160513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НИОКР «Огнестойкость ЛСТК», для ФАУ ФЦС,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81057" y="7673946"/>
            <a:ext cx="5997995" cy="253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НИР «Коррозионная стойкость ЦАМ»</a:t>
            </a:r>
            <a:endParaRPr lang="ru-RU" b="0" i="1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6992" y="3023694"/>
            <a:ext cx="2436379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lang="ru-RU" sz="1050" b="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расчету стальных и сталежелезобетонных конструкций</a:t>
            </a:r>
          </a:p>
          <a:p>
            <a:pPr defTabSz="600212" hangingPunct="1"/>
            <a:r>
              <a:rPr lang="ru-RU" sz="900" b="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(Балка, труба, лист)</a:t>
            </a:r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05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95835" y="3526568"/>
            <a:ext cx="6036779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по расчету стальных и сталежелезобетонных конструкций (обновление) (для СП по многоквартирным)</a:t>
            </a:r>
          </a:p>
          <a:p>
            <a:pPr defTabSz="600212" hangingPunct="1"/>
            <a:r>
              <a:rPr lang="ru-RU" sz="900" b="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(Балка, труба, лист)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17663" y="8413581"/>
            <a:ext cx="2679954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Руководство по монтажу стальных зданий (гармонизация)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(Балка, труба, лист)</a:t>
            </a:r>
            <a:endParaRPr lang="en-US" b="0" i="1" kern="1200" dirty="0">
              <a:solidFill>
                <a:prstClr val="black"/>
              </a:solidFill>
              <a:ea typeface="+mn-ea"/>
            </a:endParaRPr>
          </a:p>
          <a:p>
            <a:pPr defTabSz="600212" hangingPunct="1"/>
            <a:endParaRPr lang="ru-RU" b="0" i="1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5835" y="4517064"/>
            <a:ext cx="6019136" cy="392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Переход работ по ГОСТ 27772 «Прокат для строительных стальных конструкций»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(Балка, труба, лист.)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057" y="8409539"/>
            <a:ext cx="5998037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Переход работ по ГОСТ «Крепеж ЛСТК»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(доработка ГОСТ по решению НЛМК)</a:t>
            </a:r>
          </a:p>
        </p:txBody>
      </p:sp>
      <p:sp>
        <p:nvSpPr>
          <p:cNvPr id="45" name="Номер слайда">
            <a:extLst>
              <a:ext uri="{FF2B5EF4-FFF2-40B4-BE49-F238E27FC236}">
                <a16:creationId xmlns:a16="http://schemas.microsoft.com/office/drawing/2014/main" id="{7D549D56-107F-43ED-84F1-47030A2A90ED}"/>
              </a:ext>
            </a:extLst>
          </p:cNvPr>
          <p:cNvSpPr txBox="1">
            <a:spLocks/>
          </p:cNvSpPr>
          <p:nvPr/>
        </p:nvSpPr>
        <p:spPr>
          <a:xfrm>
            <a:off x="97518" y="9301923"/>
            <a:ext cx="168315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>
                <a:latin typeface="DINPro-Light" panose="020B0504020101010102" pitchFamily="34" charset="0"/>
                <a:cs typeface="DINPro-Light" panose="020B0504020101010102" pitchFamily="34" charset="0"/>
              </a:rPr>
              <a:pPr/>
              <a:t>4</a:t>
            </a:fld>
            <a:endParaRPr lang="ru-RU" dirty="0"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43" name="Краткая информация об Ассоциации">
            <a:extLst>
              <a:ext uri="{FF2B5EF4-FFF2-40B4-BE49-F238E27FC236}">
                <a16:creationId xmlns:a16="http://schemas.microsoft.com/office/drawing/2014/main" id="{42AA21B4-B81A-4788-A13F-5471D8794D92}"/>
              </a:ext>
            </a:extLst>
          </p:cNvPr>
          <p:cNvSpPr txBox="1"/>
          <p:nvPr/>
        </p:nvSpPr>
        <p:spPr>
          <a:xfrm>
            <a:off x="59046" y="223301"/>
            <a:ext cx="12959147" cy="59503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</a:defRPr>
            </a:lvl1pPr>
          </a:lstStyle>
          <a:p>
            <a:pPr algn="ctr"/>
            <a:r>
              <a:rPr lang="ru-RU" sz="3200" dirty="0">
                <a:sym typeface="DINPro-Light"/>
              </a:rPr>
              <a:t>Снятие ограничений. Дорожная карта АРСС, НТД 2020-2021</a:t>
            </a:r>
            <a:endParaRPr sz="3200" dirty="0">
              <a:sym typeface="DINPro-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90741" y="5001204"/>
            <a:ext cx="6019136" cy="392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0212" hangingPunct="1"/>
            <a:r>
              <a:rPr lang="ru-RU" sz="1050" b="0" kern="1200" dirty="0">
                <a:solidFill>
                  <a:prstClr val="black"/>
                </a:solidFill>
                <a:ea typeface="+mn-ea"/>
              </a:rPr>
              <a:t>Переход работ по НИОКР «Высокопрочные стали»</a:t>
            </a:r>
          </a:p>
          <a:p>
            <a:pPr defTabSz="600212" hangingPunct="1"/>
            <a:r>
              <a:rPr lang="ru-RU" b="0" i="1" kern="1200" dirty="0">
                <a:solidFill>
                  <a:prstClr val="black"/>
                </a:solidFill>
                <a:ea typeface="+mn-ea"/>
              </a:rPr>
              <a:t>(Балка, лист)</a:t>
            </a:r>
          </a:p>
        </p:txBody>
      </p:sp>
    </p:spTree>
    <p:extLst>
      <p:ext uri="{BB962C8B-B14F-4D97-AF65-F5344CB8AC3E}">
        <p14:creationId xmlns:p14="http://schemas.microsoft.com/office/powerpoint/2010/main" val="378530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D83DF1A-12C6-4197-8CEE-27CA6FE362D0}"/>
              </a:ext>
            </a:extLst>
          </p:cNvPr>
          <p:cNvSpPr txBox="1">
            <a:spLocks/>
          </p:cNvSpPr>
          <p:nvPr/>
        </p:nvSpPr>
        <p:spPr>
          <a:xfrm>
            <a:off x="486558" y="9222651"/>
            <a:ext cx="102656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dirty="0">
              <a:latin typeface="DINPro-Light" panose="02000504040000020003" pitchFamily="50" charset="0"/>
            </a:endParaRPr>
          </a:p>
        </p:txBody>
      </p:sp>
      <p:pic>
        <p:nvPicPr>
          <p:cNvPr id="10244" name="Picture 4" descr="https://www.business-class.su/uploads/material/37/52/db/3752dbe4d1f8ce4678ae04ea6fd38e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60" y="8596253"/>
            <a:ext cx="995264" cy="9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Краткая информация об Ассоциации">
            <a:extLst>
              <a:ext uri="{FF2B5EF4-FFF2-40B4-BE49-F238E27FC236}">
                <a16:creationId xmlns:a16="http://schemas.microsoft.com/office/drawing/2014/main" id="{EB6F5AEC-EEA9-4336-9CE2-E3FFFC2057B6}"/>
              </a:ext>
            </a:extLst>
          </p:cNvPr>
          <p:cNvSpPr txBox="1"/>
          <p:nvPr/>
        </p:nvSpPr>
        <p:spPr>
          <a:xfrm>
            <a:off x="325754" y="668329"/>
            <a:ext cx="12169351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ПК 20 «Металлические конструкции ТК 465 «Строительство»</a:t>
            </a:r>
          </a:p>
        </p:txBody>
      </p:sp>
      <p:pic>
        <p:nvPicPr>
          <p:cNvPr id="11268" name="Picture 4" descr="https://yt3.ggpht.com/ytc/AAUvwnjX1xd64xO_KBeCKxyXrBOAif3oLgndM_yET26ggg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8518589"/>
            <a:ext cx="1188619" cy="1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494F8D-5448-487B-B111-D62CED0D06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4" y="136987"/>
            <a:ext cx="4464354" cy="4320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864" y="8543526"/>
            <a:ext cx="3308738" cy="9989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768" y="8518589"/>
            <a:ext cx="967989" cy="10729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7BA80E-CDCB-432D-B8CD-F31E74298ACA}"/>
              </a:ext>
            </a:extLst>
          </p:cNvPr>
          <p:cNvSpPr txBox="1"/>
          <p:nvPr/>
        </p:nvSpPr>
        <p:spPr>
          <a:xfrm>
            <a:off x="325754" y="1147748"/>
            <a:ext cx="12529392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r>
              <a:rPr lang="ru-RU" b="0" u="sng" dirty="0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Цели и задачи ПК 20:</a:t>
            </a:r>
            <a:endParaRPr lang="en-US" b="0" u="sng" dirty="0">
              <a:solidFill>
                <a:srgbClr val="BE145A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</a:rPr>
              <a:t>Прохождение всех норм по стальному строительству через согласование ПК 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</a:rPr>
              <a:t>Учет результатов НИОКР в нормах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Согласование смежных со сталью документов в ПК 20 </a:t>
            </a:r>
            <a:b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endParaRPr lang="ru-RU" dirty="0">
              <a:solidFill>
                <a:srgbClr val="BE145A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FAF64-2E58-42CD-A418-DA09B512EBCA}"/>
              </a:ext>
            </a:extLst>
          </p:cNvPr>
          <p:cNvSpPr txBox="1"/>
          <p:nvPr/>
        </p:nvSpPr>
        <p:spPr>
          <a:xfrm>
            <a:off x="325754" y="2862441"/>
            <a:ext cx="12543571" cy="218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r>
              <a:rPr lang="ru-RU" b="0" u="sng" dirty="0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Выполнено: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Функции по ведению секретариата ПК 20 переданы АРСС и Алюминиевой Ассоциации (Приказ ТК 465 от 25.08.2021 г.)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</a:rPr>
              <a:t>14.09.2021 г. состоялось установочное совещание обновленного Подкомитета при участии РСПП и ФАУ ФЦС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30F405-76A2-4F70-9D8A-FCAF466566C6}"/>
              </a:ext>
            </a:extLst>
          </p:cNvPr>
          <p:cNvSpPr txBox="1"/>
          <p:nvPr/>
        </p:nvSpPr>
        <p:spPr>
          <a:xfrm>
            <a:off x="325754" y="4900286"/>
            <a:ext cx="7337509" cy="3657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Назначения: председатель – Туснин А.Р. (МГСУ), ответственный секретарь – Пронин Д.Г. (ЦНИИП Минстроя, эксперт АРСС), </a:t>
            </a:r>
            <a:r>
              <a:rPr lang="en-US" b="0" u="sng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  <a:hlinkClick r:id="rId7"/>
              </a:rPr>
              <a:t>info@pk20.org</a:t>
            </a: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 (</a:t>
            </a: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</a:rPr>
              <a:t>14.09.2021 г.</a:t>
            </a: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)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Разработан план первоочередных задач ПК 20, формируется перспективный план стандартизации на ближайшие 3-4 года;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До конца года планируется актуализировать состав ПК 20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44EADCB-48D5-4CFE-98FB-708C92802C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97" y="4782859"/>
            <a:ext cx="4735168" cy="3534035"/>
          </a:xfrm>
          <a:prstGeom prst="rect">
            <a:avLst/>
          </a:prstGeom>
          <a:solidFill>
            <a:srgbClr val="BE145A"/>
          </a:solidFill>
          <a:ln>
            <a:solidFill>
              <a:srgbClr val="BE145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15329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D83DF1A-12C6-4197-8CEE-27CA6FE362D0}"/>
              </a:ext>
            </a:extLst>
          </p:cNvPr>
          <p:cNvSpPr txBox="1">
            <a:spLocks/>
          </p:cNvSpPr>
          <p:nvPr/>
        </p:nvSpPr>
        <p:spPr>
          <a:xfrm>
            <a:off x="486558" y="9222651"/>
            <a:ext cx="102656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dirty="0">
              <a:latin typeface="DINPro-Light" panose="02000504040000020003" pitchFamily="50" charset="0"/>
            </a:endParaRPr>
          </a:p>
        </p:txBody>
      </p:sp>
      <p:pic>
        <p:nvPicPr>
          <p:cNvPr id="10244" name="Picture 4" descr="https://www.business-class.su/uploads/material/37/52/db/3752dbe4d1f8ce4678ae04ea6fd38e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60" y="8596253"/>
            <a:ext cx="995264" cy="9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Краткая информация об Ассоциации">
            <a:extLst>
              <a:ext uri="{FF2B5EF4-FFF2-40B4-BE49-F238E27FC236}">
                <a16:creationId xmlns:a16="http://schemas.microsoft.com/office/drawing/2014/main" id="{EB6F5AEC-EEA9-4336-9CE2-E3FFFC2057B6}"/>
              </a:ext>
            </a:extLst>
          </p:cNvPr>
          <p:cNvSpPr txBox="1"/>
          <p:nvPr/>
        </p:nvSpPr>
        <p:spPr>
          <a:xfrm>
            <a:off x="381721" y="965389"/>
            <a:ext cx="12169351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ПК 20 «Металлические конструкции ТК 465 «Строительство»</a:t>
            </a:r>
          </a:p>
        </p:txBody>
      </p:sp>
      <p:pic>
        <p:nvPicPr>
          <p:cNvPr id="11268" name="Picture 4" descr="https://yt3.ggpht.com/ytc/AAUvwnjX1xd64xO_KBeCKxyXrBOAif3oLgndM_yET26ggg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8518589"/>
            <a:ext cx="1188619" cy="1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494F8D-5448-487B-B111-D62CED0D06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864" y="8543526"/>
            <a:ext cx="3308738" cy="9989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768" y="8518589"/>
            <a:ext cx="967989" cy="10729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9CF8C8-6977-4BB8-9900-8EC9000EE20D}"/>
              </a:ext>
            </a:extLst>
          </p:cNvPr>
          <p:cNvSpPr txBox="1"/>
          <p:nvPr/>
        </p:nvSpPr>
        <p:spPr>
          <a:xfrm>
            <a:off x="201700" y="1453157"/>
            <a:ext cx="12529392" cy="2333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r>
              <a:rPr lang="ru-RU" b="0" u="sng" dirty="0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Дальнейшие действия до конца 2021 г.: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Разработать перечень ГОСТ и СП закрепленных за ПК20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Разработать перечень ГОСТ и СП проходящих по смежным ПК и ТК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Согласовать перечни с руководством ТК465 и смежными ТК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Утвердить положение о работе с нормами в ПК20  у председателя ТК 465 </a:t>
            </a:r>
            <a:endParaRPr lang="ru-RU" dirty="0">
              <a:solidFill>
                <a:srgbClr val="BE145A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E358498-7317-48F3-8AC1-6BD2C53CE497}"/>
              </a:ext>
            </a:extLst>
          </p:cNvPr>
          <p:cNvGrpSpPr/>
          <p:nvPr/>
        </p:nvGrpSpPr>
        <p:grpSpPr>
          <a:xfrm>
            <a:off x="2014356" y="3759473"/>
            <a:ext cx="6264697" cy="5015547"/>
            <a:chOff x="4486175" y="4180549"/>
            <a:chExt cx="4590274" cy="420580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5269" y="5360191"/>
              <a:ext cx="3027806" cy="155023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6608" y="4208063"/>
              <a:ext cx="1810990" cy="118550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86176" y="6226428"/>
              <a:ext cx="2620310" cy="77160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04729" y="7035056"/>
              <a:ext cx="2620310" cy="1171619"/>
            </a:xfrm>
            <a:prstGeom prst="rect">
              <a:avLst/>
            </a:prstGeom>
          </p:spPr>
        </p:pic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4486175" y="6226428"/>
              <a:ext cx="3" cy="2159926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143590" y="6226374"/>
              <a:ext cx="3018" cy="2159980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495452" y="6226374"/>
              <a:ext cx="2629585" cy="0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486175" y="8386354"/>
              <a:ext cx="2629585" cy="0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9069304" y="4208063"/>
              <a:ext cx="7145" cy="2724947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590" y="6933010"/>
              <a:ext cx="1932859" cy="0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861253" y="4208063"/>
              <a:ext cx="3208051" cy="0"/>
            </a:xfrm>
            <a:prstGeom prst="line">
              <a:avLst/>
            </a:prstGeom>
            <a:noFill/>
            <a:ln w="25400" cap="flat">
              <a:solidFill>
                <a:srgbClr val="BE145A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861253" y="4180549"/>
              <a:ext cx="0" cy="2045825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8075149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D83DF1A-12C6-4197-8CEE-27CA6FE362D0}"/>
              </a:ext>
            </a:extLst>
          </p:cNvPr>
          <p:cNvSpPr txBox="1">
            <a:spLocks/>
          </p:cNvSpPr>
          <p:nvPr/>
        </p:nvSpPr>
        <p:spPr>
          <a:xfrm>
            <a:off x="486558" y="9222651"/>
            <a:ext cx="102656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dirty="0">
              <a:latin typeface="DINPro-Light" panose="02000504040000020003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BA80E-CDCB-432D-B8CD-F31E74298ACA}"/>
              </a:ext>
            </a:extLst>
          </p:cNvPr>
          <p:cNvSpPr txBox="1"/>
          <p:nvPr/>
        </p:nvSpPr>
        <p:spPr>
          <a:xfrm>
            <a:off x="413870" y="2218439"/>
            <a:ext cx="11775390" cy="8274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21632" fontAlgn="base">
              <a:spcAft>
                <a:spcPts val="1200"/>
              </a:spcAft>
              <a:buClr>
                <a:srgbClr val="BE145A"/>
              </a:buClr>
            </a:pPr>
            <a:r>
              <a:rPr lang="ru-RU" u="sng" dirty="0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Проведение НИР и НИОКР с </a:t>
            </a:r>
            <a:r>
              <a:rPr lang="ru-RU" u="sng" dirty="0" err="1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софинансированием</a:t>
            </a:r>
            <a:r>
              <a:rPr lang="ru-RU" u="sng" dirty="0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 ФАУ «ФЦС»</a:t>
            </a:r>
          </a:p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r>
              <a:rPr lang="ru-RU" dirty="0">
                <a:latin typeface="DINPro-Light" panose="02000504040000020003" pitchFamily="50" charset="0"/>
                <a:cs typeface="Arial" panose="020B0604020202020204" pitchFamily="34" charset="0"/>
              </a:rPr>
              <a:t>2020 год: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мониторинг нормативной базы  по огнестойкости стальных конструкций</a:t>
            </a:r>
            <a:r>
              <a:rPr lang="ru-RU" dirty="0">
                <a:latin typeface="DINPro-Light" panose="02000504040000020003" pitchFamily="50" charset="0"/>
                <a:cs typeface="Arial" panose="020B0604020202020204" pitchFamily="34" charset="0"/>
              </a:rPr>
              <a:t>.</a:t>
            </a:r>
          </a:p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r>
              <a:rPr lang="ru-RU" dirty="0">
                <a:latin typeface="DINPro-Light" panose="02000504040000020003" pitchFamily="50" charset="0"/>
                <a:cs typeface="Arial" panose="020B0604020202020204" pitchFamily="34" charset="0"/>
              </a:rPr>
              <a:t>2021 год: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Подготовка карт районирования континентальной территории РФ </a:t>
            </a:r>
            <a:b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</a:b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по коррозионной агрессивности атмосферы по отношению к углеродистой стали и цинку;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Исследование механических свойств основных марок строительных сталей (включая огнестойкие) при повышенных температурах;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Расчётно-экспериментальное</a:t>
            </a:r>
            <a:r>
              <a:rPr lang="en-US" sz="2000" dirty="0">
                <a:latin typeface="DINPro-Light" panose="02000504040000020003" pitchFamily="50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определение коэффициентов,</a:t>
            </a:r>
            <a:r>
              <a:rPr lang="en-US" sz="2000" dirty="0">
                <a:latin typeface="DINPro-Light" panose="02000504040000020003" pitchFamily="50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учитывающих особенности</a:t>
            </a:r>
            <a:r>
              <a:rPr lang="en-US" sz="2000" dirty="0">
                <a:latin typeface="DINPro-Light" panose="02000504040000020003" pitchFamily="50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поведения зданий и</a:t>
            </a:r>
            <a:r>
              <a:rPr lang="en-US" sz="2000" dirty="0">
                <a:latin typeface="DINPro-Light" panose="02000504040000020003" pitchFamily="50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сооружений, конструкции</a:t>
            </a:r>
            <a:r>
              <a:rPr lang="en-US" sz="2000" dirty="0">
                <a:latin typeface="DINPro-Light" panose="02000504040000020003" pitchFamily="50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которых выполнены из</a:t>
            </a:r>
            <a:r>
              <a:rPr lang="en-US" sz="2000" dirty="0">
                <a:latin typeface="DINPro-Light" panose="02000504040000020003" pitchFamily="50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стальных тонкостенных холодногнутых профилей, при сейсмическом воздействии.</a:t>
            </a:r>
          </a:p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r>
              <a:rPr lang="ru-RU" dirty="0">
                <a:latin typeface="DINPro-Light" panose="02000504040000020003" pitchFamily="50" charset="0"/>
                <a:cs typeface="Arial" panose="020B0604020202020204" pitchFamily="34" charset="0"/>
              </a:rPr>
              <a:t>2022 год: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Исследование работы сборных плит перекрытий совместно со стальными балками в составе комбинированных сталежелезобетонных конструкций;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r>
              <a:rPr lang="ru-RU" sz="2000" dirty="0">
                <a:latin typeface="DINPro-Light" panose="02000504040000020003" pitchFamily="50" charset="0"/>
                <a:cs typeface="Arial" panose="020B0604020202020204" pitchFamily="34" charset="0"/>
              </a:rPr>
              <a:t>Проведение коррозионных испытаний холодного проката с цинк-алюминий магниевым покрытием.</a:t>
            </a: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endParaRPr lang="ru-RU" sz="2000" dirty="0"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endParaRPr lang="ru-RU" dirty="0"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Tx/>
              <a:buChar char="-"/>
            </a:pPr>
            <a:endParaRPr lang="ru-RU" dirty="0"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endParaRPr lang="ru-RU" dirty="0"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algn="l" defTabSz="921632" fontAlgn="base">
              <a:spcBef>
                <a:spcPts val="600"/>
              </a:spcBef>
              <a:buClr>
                <a:srgbClr val="BE145A"/>
              </a:buClr>
            </a:pPr>
            <a:endParaRPr lang="ru-RU" dirty="0">
              <a:solidFill>
                <a:srgbClr val="BE145A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sp>
        <p:nvSpPr>
          <p:cNvPr id="15" name="Краткая информация об Ассоциации">
            <a:extLst>
              <a:ext uri="{FF2B5EF4-FFF2-40B4-BE49-F238E27FC236}">
                <a16:creationId xmlns:a16="http://schemas.microsoft.com/office/drawing/2014/main" id="{EB6F5AEC-EEA9-4336-9CE2-E3FFFC2057B6}"/>
              </a:ext>
            </a:extLst>
          </p:cNvPr>
          <p:cNvSpPr txBox="1"/>
          <p:nvPr/>
        </p:nvSpPr>
        <p:spPr>
          <a:xfrm>
            <a:off x="2521681" y="1226428"/>
            <a:ext cx="6974696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Взаимодействие с ФАУ «ФЦС»</a:t>
            </a:r>
          </a:p>
        </p:txBody>
      </p:sp>
      <p:pic>
        <p:nvPicPr>
          <p:cNvPr id="12290" name="Picture 2" descr="https://tadviser.ru/images/8/8e/%D0%A4%D0%A6%D0%A1_%D0%A4%D0%90%D0%A3_%D0%BB%D0%BE%D0%B3%D0%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" y="1226428"/>
            <a:ext cx="1708939" cy="5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367FEA-E7AE-4027-AC74-E9C2FCDD3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05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ткая информация об Ассоциации">
            <a:extLst>
              <a:ext uri="{FF2B5EF4-FFF2-40B4-BE49-F238E27FC236}">
                <a16:creationId xmlns:a16="http://schemas.microsoft.com/office/drawing/2014/main" id="{3190B391-A916-4D19-A1F8-51E1CE9778C6}"/>
              </a:ext>
            </a:extLst>
          </p:cNvPr>
          <p:cNvSpPr txBox="1"/>
          <p:nvPr/>
        </p:nvSpPr>
        <p:spPr>
          <a:xfrm>
            <a:off x="346295" y="1820835"/>
            <a:ext cx="12285548" cy="7473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sym typeface="DINPro-Light"/>
              </a:rPr>
              <a:t>23.04.2021 АРСС вошла в состав Российского Союза Строителей с целью установления взаимоотношений по направлениям развития стального строительства </a:t>
            </a:r>
            <a:endParaRPr lang="ru-RU" sz="2400" dirty="0">
              <a:solidFill>
                <a:schemeClr val="tx1"/>
              </a:solidFill>
              <a:sym typeface="DINPro-Light"/>
            </a:endParaRPr>
          </a:p>
          <a:p>
            <a:pPr algn="l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</a:pPr>
            <a:r>
              <a:rPr lang="ru-RU" sz="2600" b="1" dirty="0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Возможности сотрудничества: </a:t>
            </a:r>
            <a:endParaRPr lang="ru-RU" sz="2600" b="1" dirty="0"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marL="353700" indent="-342900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Перспектива установления контакта с руководством Минстроя России;</a:t>
            </a:r>
          </a:p>
          <a:p>
            <a:pPr marL="353700" indent="-342900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Участие в деятельности Общественного совета Минстроя России;</a:t>
            </a:r>
          </a:p>
          <a:p>
            <a:pPr marL="353700" indent="-342900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Перспективы выхода на девелоперов.</a:t>
            </a:r>
          </a:p>
          <a:p>
            <a:pPr algn="l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</a:pPr>
            <a:r>
              <a:rPr lang="ru-RU" sz="2600" b="1" dirty="0">
                <a:solidFill>
                  <a:srgbClr val="BE145A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Взаимодействие в настоящее время: </a:t>
            </a:r>
          </a:p>
          <a:p>
            <a:pPr algn="l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</a:pPr>
            <a:r>
              <a:rPr lang="ru-RU" sz="2000" b="1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АРСС вошла в рабочую группу РСС и Минстроя России</a:t>
            </a:r>
            <a:br>
              <a:rPr lang="ru-RU" sz="2000" b="1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по развитию индустриального малоэтажного домостроения</a:t>
            </a:r>
            <a:br>
              <a:rPr lang="ru-RU" sz="2000" b="1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и комплексному развитию территорий, включающую в себя</a:t>
            </a:r>
            <a:br>
              <a:rPr lang="ru-RU" sz="2000" b="1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5 комиссий</a:t>
            </a: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, в том числе:</a:t>
            </a:r>
          </a:p>
          <a:p>
            <a:pPr marL="342900" indent="-342900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Комиссия по внедрению международного опыта использования</a:t>
            </a:r>
            <a:b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технологий</a:t>
            </a:r>
          </a:p>
          <a:p>
            <a:pPr marL="342900" indent="-342900" algn="l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Комиссия по проектированию в области малоэтажного домостроения </a:t>
            </a:r>
            <a:b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(типовые проекты);</a:t>
            </a:r>
          </a:p>
          <a:p>
            <a:pPr marL="342900" indent="-342900"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Комиссия по ипотечному кредитованию.</a:t>
            </a:r>
          </a:p>
          <a:p>
            <a:pPr defTabSz="921632" fontAlgn="base">
              <a:spcBef>
                <a:spcPts val="600"/>
              </a:spcBef>
              <a:spcAft>
                <a:spcPts val="600"/>
              </a:spcAft>
              <a:buClr>
                <a:srgbClr val="BE145A"/>
              </a:buClr>
            </a:pPr>
            <a:endParaRPr lang="ru-RU" sz="2000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23" y="4290975"/>
            <a:ext cx="3182292" cy="3293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197" y="2716560"/>
            <a:ext cx="3359646" cy="16798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CB6E9F-112B-4204-8A92-F06E5610CBEB}"/>
              </a:ext>
            </a:extLst>
          </p:cNvPr>
          <p:cNvSpPr txBox="1"/>
          <p:nvPr/>
        </p:nvSpPr>
        <p:spPr>
          <a:xfrm>
            <a:off x="381721" y="816624"/>
            <a:ext cx="12285548" cy="1149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3400" b="0" dirty="0">
                <a:solidFill>
                  <a:srgbClr val="BE145A"/>
                </a:solidFill>
                <a:latin typeface="DINPro-Light" panose="02000504040000020003" pitchFamily="50" charset="0"/>
                <a:sym typeface="DINPro-Light"/>
              </a:rPr>
              <a:t>Взаимодействие с Российским Союзом Строителей и Минстроем России</a:t>
            </a:r>
          </a:p>
        </p:txBody>
      </p:sp>
      <p:pic>
        <p:nvPicPr>
          <p:cNvPr id="13314" name="Picture 2" descr="https://www.xn--e1aggfyi9a.xn--p1ai/assets/uploads/multimedia/images/%D0%BC%D0%B8%D0%BD%D1%81%D1%82%D1%80%D0%BE%D0%B9%20%D0%A0%D0%BE%D1%81%D1%81%D0%B8%D0%B8%201%282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4" y="8588327"/>
            <a:ext cx="1269572" cy="12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xn--b1awghx.xn--p1ai/wp-content/uploads/2018/11/RSS_logo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98" y="8744890"/>
            <a:ext cx="958180" cy="9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62576B-BF39-4251-A584-AE976FE4D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289" y="6784349"/>
            <a:ext cx="3675267" cy="29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12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D83DF1A-12C6-4197-8CEE-27CA6FE362D0}"/>
              </a:ext>
            </a:extLst>
          </p:cNvPr>
          <p:cNvSpPr txBox="1">
            <a:spLocks/>
          </p:cNvSpPr>
          <p:nvPr/>
        </p:nvSpPr>
        <p:spPr>
          <a:xfrm>
            <a:off x="486558" y="9222651"/>
            <a:ext cx="102656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dirty="0">
              <a:latin typeface="DINPro-Light" panose="0200050404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886" y="1929547"/>
            <a:ext cx="12362359" cy="23955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 defTabSz="921632" fontAlgn="base">
              <a:spcBef>
                <a:spcPts val="600"/>
              </a:spcBef>
              <a:buClr>
                <a:srgbClr val="BE145A"/>
              </a:buClr>
              <a:buFont typeface="Wingdings" panose="05000000000000000000" pitchFamily="2" charset="2"/>
              <a:buChar char="Ø"/>
            </a:pPr>
            <a:r>
              <a:rPr lang="ru-RU" b="0" dirty="0">
                <a:latin typeface="DINPro-Light" panose="02000504040000020003" pitchFamily="50" charset="0"/>
              </a:rPr>
              <a:t>В рамках выполнения плана мероприятий по совершенствованию ценообразования в строительной отрасли Российской Федерации, утвержденного заместителем Председателя Правительства Российской Федерации М.Ш.Хуснуллиным 10 декабря 2020г № 11789п-П16, Департаментом металлургии и материалов Минпромторга России проводится работа по подготовке предложений для актуализации сметных нормативов.</a:t>
            </a:r>
            <a:endParaRPr lang="ru-RU" dirty="0">
              <a:solidFill>
                <a:srgbClr val="BE145A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sp>
        <p:nvSpPr>
          <p:cNvPr id="15" name="Краткая информация об Ассоциации">
            <a:extLst>
              <a:ext uri="{FF2B5EF4-FFF2-40B4-BE49-F238E27FC236}">
                <a16:creationId xmlns:a16="http://schemas.microsoft.com/office/drawing/2014/main" id="{EB6F5AEC-EEA9-4336-9CE2-E3FFFC2057B6}"/>
              </a:ext>
            </a:extLst>
          </p:cNvPr>
          <p:cNvSpPr txBox="1"/>
          <p:nvPr/>
        </p:nvSpPr>
        <p:spPr>
          <a:xfrm>
            <a:off x="216478" y="1175495"/>
            <a:ext cx="13087167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>
                <a:latin typeface="DINPro-Light" panose="02000504040000020003" pitchFamily="50" charset="0"/>
                <a:sym typeface="Helvetica Neue"/>
              </a:rPr>
              <a:t>Взаимодействие с Минпромторгом России и Ассоциацией «НОПСМ»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88" y="4215657"/>
            <a:ext cx="8535718" cy="482453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662031" y="3965616"/>
            <a:ext cx="8689540" cy="0"/>
          </a:xfrm>
          <a:prstGeom prst="line">
            <a:avLst/>
          </a:prstGeom>
          <a:noFill/>
          <a:ln w="25400" cap="flat">
            <a:solidFill>
              <a:srgbClr val="CC487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622080" y="3965616"/>
            <a:ext cx="39952" cy="5257035"/>
          </a:xfrm>
          <a:prstGeom prst="line">
            <a:avLst/>
          </a:prstGeom>
          <a:noFill/>
          <a:ln w="25400" cap="flat">
            <a:solidFill>
              <a:srgbClr val="CC487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351571" y="3965616"/>
            <a:ext cx="0" cy="5257035"/>
          </a:xfrm>
          <a:prstGeom prst="line">
            <a:avLst/>
          </a:prstGeom>
          <a:noFill/>
          <a:ln w="25400" cap="flat">
            <a:solidFill>
              <a:srgbClr val="CC487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622080" y="9222651"/>
            <a:ext cx="8729491" cy="1"/>
          </a:xfrm>
          <a:prstGeom prst="line">
            <a:avLst/>
          </a:prstGeom>
          <a:noFill/>
          <a:ln w="25400" cap="flat">
            <a:solidFill>
              <a:srgbClr val="CC487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362" name="Picture 2" descr="https://automechanika.ru.messefrankfurt.com/content/dam/messefrankfurt-russia/itemf-expo/imaf/imagesmain/logorus-minprom.jpg.transform/2560w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8" y="7144891"/>
            <a:ext cx="2546573" cy="4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roportal.ru/media/vgt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7922141"/>
            <a:ext cx="2219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1C69CA-BB4C-4E66-8BDC-F24DB95AE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12304"/>
            <a:ext cx="446435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603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28766</TotalTime>
  <Words>1341</Words>
  <Application>Microsoft Office PowerPoint</Application>
  <PresentationFormat>Произвольный</PresentationFormat>
  <Paragraphs>198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Bahnschrift Condensed</vt:lpstr>
      <vt:lpstr>Calibri</vt:lpstr>
      <vt:lpstr>DIN Pro Light</vt:lpstr>
      <vt:lpstr>DINPro-Light</vt:lpstr>
      <vt:lpstr>DINPro-Medium</vt:lpstr>
      <vt:lpstr>DINPro-Regular</vt:lpstr>
      <vt:lpstr>Helvetica Light</vt:lpstr>
      <vt:lpstr>Helvetica Neue</vt:lpstr>
      <vt:lpstr>Helvetica Neue Light</vt:lpstr>
      <vt:lpstr>Helvetica Neue Medium</vt:lpstr>
      <vt:lpstr>Helvetica Neue Thin</vt:lpstr>
      <vt:lpstr>Roboto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Изменение в ГОСТ Р 57837-2017 Двутавры стальные горячекатаные с параллельными гранями полок. Технические условия</vt:lpstr>
      <vt:lpstr>ГОСТ 23118-2019 Конструкции стальные строительные. Общие технические условия Дата введения 2021-01-01 </vt:lpstr>
      <vt:lpstr>- ГОСТ 14918-2020 Прокат листовой горячеоцинкованный.  Технические условия</vt:lpstr>
      <vt:lpstr>ВИНТЫ САМОСВЕРЛЯЩИЕ ДЛЯ СТАЛЬНЫХ СТРОИТЕЛЬНЫХ КОНСТРУКЦИЙ.  Общие технические условия На согласовании. Разработан при поддержке ТК 375</vt:lpstr>
      <vt:lpstr>СП 70.13330 «Несущие и ограждающие конструкции» Дата введения 2021-06-01</vt:lpstr>
      <vt:lpstr> Изменение № 2 к СП 260.1325800.2016 Конструкции стальные тонкостенные из холодногнутых оцинкованных профилей и гофрированных листов. Правила проектирования</vt:lpstr>
      <vt:lpstr>Школа на 825 мест, Магадан, Ола</vt:lpstr>
      <vt:lpstr>Комплекс Новокузнецкой городской клинической инфекционной больницы №8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 Литвинова</dc:creator>
  <cp:lastModifiedBy>Евгений Антропов</cp:lastModifiedBy>
  <cp:revision>165</cp:revision>
  <cp:lastPrinted>2019-05-16T08:17:24Z</cp:lastPrinted>
  <dcterms:modified xsi:type="dcterms:W3CDTF">2021-12-01T22:33:04Z</dcterms:modified>
</cp:coreProperties>
</file>