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0.jpg" ContentType="image/jpg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57.jpg" ContentType="image/jpg"/>
  <Override PartName="/ppt/media/image58.jpg" ContentType="image/jpg"/>
  <Override PartName="/ppt/media/image59.jpg" ContentType="image/jpg"/>
  <Override PartName="/ppt/media/image60.jpg" ContentType="image/jpg"/>
  <Override PartName="/ppt/media/image61.jpg" ContentType="image/jpg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581" r:id="rId3"/>
    <p:sldId id="685" r:id="rId4"/>
    <p:sldId id="669" r:id="rId5"/>
    <p:sldId id="670" r:id="rId6"/>
    <p:sldId id="675" r:id="rId7"/>
    <p:sldId id="671" r:id="rId8"/>
    <p:sldId id="672" r:id="rId9"/>
    <p:sldId id="674" r:id="rId10"/>
    <p:sldId id="678" r:id="rId11"/>
    <p:sldId id="686" r:id="rId12"/>
    <p:sldId id="687" r:id="rId13"/>
    <p:sldId id="688" r:id="rId14"/>
    <p:sldId id="689" r:id="rId15"/>
    <p:sldId id="690" r:id="rId16"/>
    <p:sldId id="691" r:id="rId17"/>
    <p:sldId id="692" r:id="rId18"/>
    <p:sldId id="697" r:id="rId19"/>
    <p:sldId id="693" r:id="rId20"/>
    <p:sldId id="694" r:id="rId21"/>
    <p:sldId id="695" r:id="rId22"/>
    <p:sldId id="696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CFD"/>
    <a:srgbClr val="008080"/>
    <a:srgbClr val="52BA9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2" autoAdjust="0"/>
    <p:restoredTop sz="99822" autoAdjust="0"/>
  </p:normalViewPr>
  <p:slideViewPr>
    <p:cSldViewPr>
      <p:cViewPr varScale="1">
        <p:scale>
          <a:sx n="50" d="100"/>
          <a:sy n="50" d="100"/>
        </p:scale>
        <p:origin x="54" y="13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63043008282777"/>
          <c:y val="8.6260950636429218E-2"/>
          <c:w val="0.70878935895183914"/>
          <c:h val="0.900118899263081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89-4B21-9355-59D23685857B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89-4B21-9355-59D23685857B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89-4B21-9355-59D23685857B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89-4B21-9355-59D23685857B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89-4B21-9355-59D236858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3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63E9-B92F-43A8-B753-8223E3BE8AFF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87DE3-022E-47A3-AD51-054F9F4DD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41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4926-7B6C-465C-BEBE-076709D9BF56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96839-D17D-4E2A-B425-CF68DC793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13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5a12087df81af3_0:notes"/>
          <p:cNvSpPr txBox="1">
            <a:spLocks noGrp="1"/>
          </p:cNvSpPr>
          <p:nvPr>
            <p:ph type="body" idx="1"/>
          </p:nvPr>
        </p:nvSpPr>
        <p:spPr>
          <a:xfrm>
            <a:off x="755968" y="5078613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g155a12087df81af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686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2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F9571-ACBD-47A5-94E3-6D9D1C1300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41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E5698-1E2B-47ED-8609-F7B6C5CCDAB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32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4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3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580B8-472A-4D7C-A7B7-DC6874C149E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6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6B07-7DBE-4D2E-8C05-D75C1168DF1E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9523-63EC-4AC0-8566-6909E166B210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41B7-6A10-4609-A14D-4AFF840F5BED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09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38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9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1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96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06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98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8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558-E8D2-4E69-B3FB-4BA2D280DAFD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73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41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7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726741"/>
            <a:ext cx="10362720" cy="2769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3346940"/>
            <a:ext cx="1097232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2001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2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6F6-ED74-4CFB-A1EF-8EB360886717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8EB7-856E-4144-A77B-37B2550D5A04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5B5-76AC-47D9-BFA8-F46249EA577D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F5A-D2C0-48F9-AE8F-E4F31432939D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74F-D5A7-4CAE-93DB-C02D11E753B7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768-4552-4D27-9C18-36968A7844A8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A2DC-104F-4749-91E1-CB66E29727BC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696F-F07E-49A3-B883-71EE3403DC21}" type="datetime1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F982EA-F85C-4933-8AFD-60B6CC49EB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EF4E31-D698-4E51-9D25-A1F53F1824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2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4.jpeg"/><Relationship Id="rId7" Type="http://schemas.openxmlformats.org/officeDocument/2006/relationships/image" Target="../media/image60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hyperlink" Target="https://www.youtube.com/channel/UClyL6upTyKnlDv_HU8uvJ6Q/playlists" TargetMode="External"/><Relationship Id="rId3" Type="http://schemas.openxmlformats.org/officeDocument/2006/relationships/image" Target="../media/image64.jpe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rgtr.ru/" TargetMode="External"/><Relationship Id="rId11" Type="http://schemas.openxmlformats.org/officeDocument/2006/relationships/hyperlink" Target="https://t.me/rgtr_ru" TargetMode="External"/><Relationship Id="rId5" Type="http://schemas.openxmlformats.org/officeDocument/2006/relationships/hyperlink" Target="mailto:rgtr@rspp.ru" TargetMode="External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openxmlformats.org/officeDocument/2006/relationships/image" Target="../media/image68.jpeg"/><Relationship Id="rId1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"/>
          <p:cNvSpPr/>
          <p:nvPr/>
        </p:nvSpPr>
        <p:spPr>
          <a:xfrm>
            <a:off x="2007294" y="2139441"/>
            <a:ext cx="8229090" cy="128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82930" rIns="82930" bIns="82930" anchor="ctr" anchorCtr="0">
            <a:noAutofit/>
          </a:bodyPr>
          <a:lstStyle/>
          <a:p>
            <a:endParaRPr sz="1633"/>
          </a:p>
        </p:txBody>
      </p:sp>
      <p:sp>
        <p:nvSpPr>
          <p:cNvPr id="246" name="Google Shape;246;p1"/>
          <p:cNvSpPr/>
          <p:nvPr/>
        </p:nvSpPr>
        <p:spPr>
          <a:xfrm>
            <a:off x="1638899" y="6074662"/>
            <a:ext cx="9143433" cy="27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38" tIns="40819" rIns="81638" bIns="40819" anchor="t" anchorCtr="0">
            <a:spAutoFit/>
          </a:bodyPr>
          <a:lstStyle/>
          <a:p>
            <a:pPr algn="ctr"/>
            <a:r>
              <a:rPr lang="ru-RU" sz="1270" b="1" dirty="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sz="127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"/>
          <p:cNvSpPr/>
          <p:nvPr/>
        </p:nvSpPr>
        <p:spPr>
          <a:xfrm>
            <a:off x="561064" y="4365104"/>
            <a:ext cx="10945215" cy="156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38" tIns="40819" rIns="81638" bIns="40819" anchor="ctr" anchorCtr="0">
            <a:noAutofit/>
          </a:bodyPr>
          <a:lstStyle/>
          <a:p>
            <a:pPr algn="ctr"/>
            <a:endParaRPr lang="ru-RU" sz="2400" b="1" dirty="0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ru-RU" sz="2400" b="1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А.Н.ЛОЦМАНОВ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Заместитель  Сопредседателя Комитета  РСПП,</a:t>
            </a:r>
            <a:endParaRPr b="1" i="1" dirty="0">
              <a:solidFill>
                <a:srgbClr val="002060"/>
              </a:solidFill>
              <a:latin typeface="Calibri"/>
              <a:ea typeface="Calibri"/>
              <a:cs typeface="Calibri"/>
              <a:sym typeface="Arial"/>
            </a:endParaRPr>
          </a:p>
          <a:p>
            <a:pPr algn="ctr"/>
            <a:endParaRPr sz="400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Председатель Совета по техническому регулированию и </a:t>
            </a:r>
            <a:endParaRPr lang="ru-RU" b="1" i="1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стандартизации </a:t>
            </a:r>
            <a:r>
              <a:rPr lang="ru-RU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 </a:t>
            </a:r>
            <a:r>
              <a:rPr lang="ru-RU" b="1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Минпромторге</a:t>
            </a:r>
            <a:r>
              <a:rPr lang="ru-RU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России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lang="ru-RU" sz="1633" dirty="0" smtClean="0"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1633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16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Конференция «</a:t>
            </a:r>
            <a:r>
              <a:rPr lang="ru-RU" sz="16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Черметстандарт</a:t>
            </a:r>
            <a:r>
              <a:rPr lang="ru-RU" sz="16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– 2022», Москва, 01.12.2022,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ГНЦ ФГУП 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ЦНИИчермет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им. И.П. Бардина»</a:t>
            </a:r>
            <a:endParaRPr sz="16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"/>
          <p:cNvSpPr/>
          <p:nvPr/>
        </p:nvSpPr>
        <p:spPr>
          <a:xfrm>
            <a:off x="1077122" y="2507449"/>
            <a:ext cx="10873208" cy="1190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38" tIns="40819" rIns="81638" bIns="40819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О РАБОТЕ КОМИТЕТА РСПП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ПО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ПРЕОДОЛЕНИЮ САНКЦИОННОГО РЕЖИМА</a:t>
            </a:r>
            <a:endParaRPr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2"/>
          <p:cNvPicPr/>
          <p:nvPr/>
        </p:nvPicPr>
        <p:blipFill>
          <a:blip r:embed="rId2"/>
          <a:stretch/>
        </p:blipFill>
        <p:spPr>
          <a:xfrm>
            <a:off x="5159896" y="145716"/>
            <a:ext cx="1353830" cy="1179720"/>
          </a:xfrm>
          <a:prstGeom prst="rect">
            <a:avLst/>
          </a:prstGeom>
          <a:ln>
            <a:noFill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7243" y="1493489"/>
            <a:ext cx="10729192" cy="784291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2004</a:t>
            </a:r>
            <a:r>
              <a:rPr lang="ru-RU" sz="36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  КОМИТЕТУ РСПП </a:t>
            </a:r>
            <a:r>
              <a:rPr lang="ru-RU" sz="40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18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ЛЕТ 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2022</a:t>
            </a:r>
            <a:endParaRPr lang="ru-RU" sz="400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583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B553A1-87AF-43D9-8BB5-2485358F1E9D}"/>
              </a:ext>
            </a:extLst>
          </p:cNvPr>
          <p:cNvSpPr/>
          <p:nvPr/>
        </p:nvSpPr>
        <p:spPr>
          <a:xfrm>
            <a:off x="335360" y="3382093"/>
            <a:ext cx="107291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14.03.2019 г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- Соглашение </a:t>
            </a:r>
            <a:r>
              <a:rPr lang="ru-RU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 взаимодействии и сотрудничестве </a:t>
            </a:r>
            <a:r>
              <a:rPr lang="ru-RU" sz="2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между РСПП и Минстроем России;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09.03.2021 г. </a:t>
            </a:r>
            <a:r>
              <a:rPr lang="ru-RU" sz="2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- Дорожная </a:t>
            </a:r>
            <a:r>
              <a:rPr lang="ru-RU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карта по взаимодействию РСПП и Минстроя России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 сфере технического регулирования и совершенствования нормативной базы в </a:t>
            </a:r>
            <a:r>
              <a:rPr lang="ru-RU" sz="2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строительстве;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29.06.2022 г. </a:t>
            </a:r>
            <a:r>
              <a:rPr lang="ru-RU" sz="2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- Дорожная </a:t>
            </a:r>
            <a:r>
              <a:rPr lang="ru-RU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карта по взаимодействию РСПП и Минстроя России в сфере технического регулирования и совершенствования нормативной базы в строительстве на 2022-2023 гг.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69" y="1196753"/>
            <a:ext cx="3316159" cy="2171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249519"/>
            <a:ext cx="3672408" cy="2132573"/>
          </a:xfrm>
          <a:prstGeom prst="rect">
            <a:avLst/>
          </a:prstGeom>
        </p:spPr>
      </p:pic>
      <p:pic>
        <p:nvPicPr>
          <p:cNvPr id="8" name="Google Shape;2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48328" y="134774"/>
            <a:ext cx="2736305" cy="6603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0" y="173974"/>
            <a:ext cx="8148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взаимодействии РСПП и Минстроя России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Google Shape;291;p1"/>
          <p:cNvSpPr/>
          <p:nvPr/>
        </p:nvSpPr>
        <p:spPr>
          <a:xfrm>
            <a:off x="0" y="902765"/>
            <a:ext cx="12192000" cy="149971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82930" tIns="41454" rIns="82930" bIns="41454" anchor="ctr" anchorCtr="0">
            <a:noAutofit/>
          </a:bodyPr>
          <a:lstStyle/>
          <a:p>
            <a:pPr marL="159842">
              <a:buClr>
                <a:srgbClr val="000000"/>
              </a:buClr>
              <a:buSzPts val="1800"/>
            </a:pPr>
            <a:endParaRPr sz="16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6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3"/>
          <p:cNvSpPr/>
          <p:nvPr/>
        </p:nvSpPr>
        <p:spPr>
          <a:xfrm>
            <a:off x="407368" y="176125"/>
            <a:ext cx="8500456" cy="490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00" b="1" spc="-1" dirty="0">
                <a:solidFill>
                  <a:srgbClr val="C00000"/>
                </a:solidFill>
              </a:rPr>
              <a:t>ТР  ЕАЭС  «</a:t>
            </a:r>
            <a:r>
              <a:rPr lang="ru-RU" sz="2600" b="1" spc="-1" dirty="0" smtClean="0">
                <a:solidFill>
                  <a:srgbClr val="C00000"/>
                </a:solidFill>
              </a:rPr>
              <a:t>О </a:t>
            </a:r>
            <a:r>
              <a:rPr lang="ru-RU" sz="2600" b="1" spc="-1" dirty="0">
                <a:solidFill>
                  <a:srgbClr val="C00000"/>
                </a:solidFill>
              </a:rPr>
              <a:t>безопасности  строительных  материалов</a:t>
            </a:r>
            <a:r>
              <a:rPr lang="ru-RU" sz="2600" b="1" spc="-1" dirty="0" smtClean="0">
                <a:solidFill>
                  <a:srgbClr val="C00000"/>
                </a:solidFill>
              </a:rPr>
              <a:t>»</a:t>
            </a:r>
            <a:endParaRPr lang="ru-RU" sz="2600" spc="-1" dirty="0"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1587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1740000" y="158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1892280" y="1681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2044560" y="3207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8"/>
          <p:cNvSpPr/>
          <p:nvPr/>
        </p:nvSpPr>
        <p:spPr>
          <a:xfrm>
            <a:off x="4871864" y="1120304"/>
            <a:ext cx="7121869" cy="1445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pc="-1" dirty="0">
                <a:solidFill>
                  <a:srgbClr val="002060"/>
                </a:solidFill>
                <a:latin typeface="Calibri"/>
              </a:rPr>
              <a:t>Решением Съезда РСПП </a:t>
            </a:r>
            <a:r>
              <a:rPr lang="ru-RU" sz="2200" b="1" spc="-1" dirty="0">
                <a:solidFill>
                  <a:srgbClr val="002060"/>
                </a:solidFill>
              </a:rPr>
              <a:t>21.10.2020 г. с участием Президента </a:t>
            </a:r>
            <a:r>
              <a:rPr lang="ru-RU" sz="2200" b="1" spc="-1" dirty="0" smtClean="0">
                <a:solidFill>
                  <a:srgbClr val="002060"/>
                </a:solidFill>
              </a:rPr>
              <a:t>РФ</a:t>
            </a:r>
            <a:r>
              <a:rPr lang="ru-RU" sz="2200" b="1" spc="-1" dirty="0">
                <a:solidFill>
                  <a:srgbClr val="002060"/>
                </a:solidFill>
              </a:rPr>
              <a:t> </a:t>
            </a:r>
            <a:r>
              <a:rPr lang="ru-RU" sz="2200" b="1" spc="-1" dirty="0" smtClean="0">
                <a:solidFill>
                  <a:srgbClr val="002060"/>
                </a:solidFill>
              </a:rPr>
              <a:t>Путина </a:t>
            </a:r>
            <a:r>
              <a:rPr lang="ru-RU" sz="2200" b="1" spc="-1" dirty="0">
                <a:solidFill>
                  <a:srgbClr val="002060"/>
                </a:solidFill>
              </a:rPr>
              <a:t>В.В. и Министра </a:t>
            </a:r>
            <a:r>
              <a:rPr lang="ru-RU" sz="2200" b="1" spc="-1" dirty="0" err="1" smtClean="0">
                <a:solidFill>
                  <a:srgbClr val="002060"/>
                </a:solidFill>
              </a:rPr>
              <a:t>Файзуллина</a:t>
            </a:r>
            <a:r>
              <a:rPr lang="ru-RU" sz="2200" b="1" spc="-1" dirty="0" smtClean="0">
                <a:solidFill>
                  <a:srgbClr val="002060"/>
                </a:solidFill>
              </a:rPr>
              <a:t> </a:t>
            </a:r>
            <a:r>
              <a:rPr lang="ru-RU" sz="2200" b="1" spc="-1" dirty="0">
                <a:solidFill>
                  <a:srgbClr val="002060"/>
                </a:solidFill>
              </a:rPr>
              <a:t>И.Э. </a:t>
            </a:r>
            <a:r>
              <a:rPr lang="ru-RU" sz="2200" b="1" spc="-1" dirty="0">
                <a:solidFill>
                  <a:srgbClr val="002060"/>
                </a:solidFill>
                <a:latin typeface="Calibri"/>
              </a:rPr>
              <a:t>поддержано предложение по </a:t>
            </a:r>
            <a:r>
              <a:rPr lang="ru-RU" sz="2200" b="1" spc="-1" dirty="0">
                <a:solidFill>
                  <a:srgbClr val="002060"/>
                </a:solidFill>
              </a:rPr>
              <a:t>разработке ТР  ЕАЭС  «О  безопасности  строительных  материалов»</a:t>
            </a:r>
            <a:r>
              <a:rPr lang="ru-RU" sz="2200" b="1" spc="-1" dirty="0">
                <a:solidFill>
                  <a:srgbClr val="002060"/>
                </a:solidFill>
                <a:latin typeface="Calibri"/>
              </a:rPr>
              <a:t>.</a:t>
            </a:r>
          </a:p>
        </p:txBody>
      </p:sp>
      <p:sp>
        <p:nvSpPr>
          <p:cNvPr id="12" name="Google Shape;291;p1"/>
          <p:cNvSpPr/>
          <p:nvPr/>
        </p:nvSpPr>
        <p:spPr>
          <a:xfrm flipV="1">
            <a:off x="0" y="793529"/>
            <a:ext cx="12192000" cy="187199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82930" tIns="41454" rIns="82930" bIns="41454" anchor="ctr" anchorCtr="0">
            <a:noAutofit/>
          </a:bodyPr>
          <a:lstStyle/>
          <a:p>
            <a:pPr marL="159842">
              <a:buClr>
                <a:srgbClr val="000000"/>
              </a:buClr>
              <a:buSzPts val="1800"/>
            </a:pPr>
            <a:endParaRPr sz="16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8328" y="134774"/>
            <a:ext cx="2736305" cy="660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9" y="1055854"/>
            <a:ext cx="4715553" cy="18233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67403" y="3134367"/>
            <a:ext cx="958160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23 апреля 2021 г. Совет ЕЭК  принял решение о разработке отдельного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ТР ЕАЭС </a:t>
            </a: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О безопасности строительных материалов и изделий».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Разработчик </a:t>
            </a:r>
            <a:r>
              <a:rPr lang="ru-RU" sz="2000" dirty="0">
                <a:solidFill>
                  <a:srgbClr val="002060"/>
                </a:solidFill>
              </a:rPr>
              <a:t>– Минстрой России, 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соразработчик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Минпромторг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Разработка </a:t>
            </a:r>
            <a:r>
              <a:rPr lang="ru-RU" sz="2000" b="1" dirty="0">
                <a:solidFill>
                  <a:srgbClr val="002060"/>
                </a:solidFill>
              </a:rPr>
              <a:t>ТР ЕАЭС позволит: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</a:rPr>
              <a:t>Уменьшить долю контрафакта и фальсификата на рынке России и ЕАЭС. 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</a:rPr>
              <a:t>Обеспечить строительство безопасных зданий и сооружений. 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</a:rPr>
              <a:t>Загрузить мощности добросовестных производителей строительных   материалов и изделий, в том числе металлопродукции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693912-086E-44B6-8225-D93BEF1E5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92" y="3008048"/>
            <a:ext cx="1596528" cy="1166632"/>
          </a:xfrm>
          <a:prstGeom prst="rect">
            <a:avLst/>
          </a:prstGeom>
        </p:spPr>
      </p:pic>
      <p:pic>
        <p:nvPicPr>
          <p:cNvPr id="16" name="Picture 2" descr="https://manucan.ru/wp-content/uploads/2019/05/Minpromtorg_logo.jpg">
            <a:extLst>
              <a:ext uri="{FF2B5EF4-FFF2-40B4-BE49-F238E27FC236}">
                <a16:creationId xmlns:a16="http://schemas.microsoft.com/office/drawing/2014/main" id="{38B2248A-5E0F-42D6-9EE9-CAB11B01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3" y="4288722"/>
            <a:ext cx="1033790" cy="79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DCE9E8-D241-40C8-BCF2-A630ABBCE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0" y="4303527"/>
            <a:ext cx="768251" cy="7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55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901856"/>
            <a:ext cx="12192000" cy="18798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6770" y="34572"/>
            <a:ext cx="7012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ЭФФЕКТИВНОСТИ ВВЕДЕНИЯ ОБЯЗАТЕЛЬНОЙ СЕРТИФИКАЦИИ  ЦЕМЕНТА  ЗА 2018 Г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222" y="1233971"/>
            <a:ext cx="5340714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26"/>
              </a:spcAft>
            </a:pPr>
            <a:r>
              <a:rPr lang="ru-RU" sz="2200" b="1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Финансовые потери российских производителей цемента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снижены</a:t>
            </a:r>
            <a:br>
              <a:rPr lang="ru-RU" sz="2200" b="1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два раза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221" y="2751144"/>
            <a:ext cx="534071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26"/>
              </a:spcAft>
            </a:pPr>
            <a:r>
              <a:rPr lang="ru-RU" sz="2200" b="1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Потери бюджета  снижены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 на </a:t>
            </a:r>
            <a:r>
              <a:rPr lang="ru-RU" sz="2200" b="1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4 млрд. руб.</a:t>
            </a: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489736" y="3281101"/>
          <a:ext cx="4049416" cy="352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709922" y="4601762"/>
            <a:ext cx="2016224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13"/>
              </a:spcAft>
            </a:pPr>
            <a:r>
              <a:rPr lang="ru-RU" sz="32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4</a:t>
            </a:r>
            <a:r>
              <a:rPr lang="en-US" sz="32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.</a:t>
            </a:r>
            <a:r>
              <a:rPr lang="ru-RU" sz="32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8 </a:t>
            </a:r>
            <a:r>
              <a:rPr lang="ru-RU" sz="16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млн тонн</a:t>
            </a:r>
          </a:p>
          <a:p>
            <a:pPr algn="ctr">
              <a:spcAft>
                <a:spcPts val="513"/>
              </a:spcAft>
            </a:pPr>
            <a:r>
              <a:rPr lang="ru-RU" sz="16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 цемента </a:t>
            </a:r>
          </a:p>
          <a:p>
            <a:pPr algn="ctr">
              <a:spcAft>
                <a:spcPts val="513"/>
              </a:spcAft>
            </a:pPr>
            <a:r>
              <a:rPr lang="ru-RU" sz="16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 2018 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615" y="3308546"/>
            <a:ext cx="426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</a:rPr>
              <a:t>Незаконный оборот цемента в РФ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30063" y="1193456"/>
            <a:ext cx="35401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2015 г -   44</a:t>
            </a:r>
            <a:r>
              <a:rPr lang="ru-RU" sz="2400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 млрд. рублей</a:t>
            </a:r>
            <a:br>
              <a:rPr lang="ru-RU" sz="2400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2018 г -   22 </a:t>
            </a:r>
            <a:r>
              <a:rPr lang="ru-RU" sz="2400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млрд. </a:t>
            </a:r>
            <a:r>
              <a:rPr lang="ru-RU" sz="2400" dirty="0" smtClean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рублей</a:t>
            </a:r>
            <a:endParaRPr lang="ru-RU" sz="2400" b="1" dirty="0">
              <a:solidFill>
                <a:srgbClr val="FF0000"/>
              </a:solidFill>
              <a:ea typeface="Roboto Condensed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9647" y="2542437"/>
            <a:ext cx="33210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2015 г -   8</a:t>
            </a:r>
            <a:r>
              <a:rPr lang="ru-RU" sz="2400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 млрд. рублей</a:t>
            </a:r>
          </a:p>
          <a:p>
            <a:pPr>
              <a:tabLst>
                <a:tab pos="1168400" algn="l"/>
              </a:tabLst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2018 г -   4 </a:t>
            </a:r>
            <a:r>
              <a:rPr lang="ru-RU" sz="2400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млрд. рублей</a:t>
            </a:r>
            <a:endParaRPr lang="ru-RU" sz="2400" b="1" dirty="0">
              <a:solidFill>
                <a:srgbClr val="FF0000"/>
              </a:solidFill>
              <a:latin typeface="+mj-lt"/>
              <a:ea typeface="Roboto Condensed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3913" y="4327614"/>
            <a:ext cx="24734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26"/>
              </a:spcAft>
            </a:pP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Доля контрафакта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45490" y="4601762"/>
            <a:ext cx="23711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2015 г - 18</a:t>
            </a:r>
            <a:r>
              <a:rPr lang="ru-RU" sz="3200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 %</a:t>
            </a:r>
          </a:p>
          <a:p>
            <a:r>
              <a:rPr lang="ru-RU" sz="32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2018 г - 9</a:t>
            </a:r>
            <a:r>
              <a:rPr lang="ru-RU" sz="3200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80376" y="3024407"/>
            <a:ext cx="2662702" cy="2949525"/>
          </a:xfrm>
          <a:prstGeom prst="rect">
            <a:avLst/>
          </a:prstGeom>
          <a:solidFill>
            <a:srgbClr val="B3C807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300"/>
              </a:lnSpc>
              <a:spcAft>
                <a:spcPts val="600"/>
              </a:spcAft>
            </a:pPr>
            <a:r>
              <a:rPr lang="ru-RU" sz="2400" b="1" dirty="0"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До введения обязательной сертификации  доля тарированного контрафактного цемента на рынке России  в частном потреблении</a:t>
            </a:r>
            <a:br>
              <a:rPr lang="ru-RU" sz="2400" b="1" dirty="0"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</a:br>
            <a:r>
              <a:rPr lang="ru-RU" sz="2400" b="1" dirty="0"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достигала 40%. </a:t>
            </a:r>
          </a:p>
        </p:txBody>
      </p:sp>
      <p:pic>
        <p:nvPicPr>
          <p:cNvPr id="1026" name="Picture 2" descr="C:\Users\OvechkoVV\Desktop\3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646431"/>
            <a:ext cx="2350215" cy="110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oogle Shape;2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156407"/>
            <a:ext cx="2736305" cy="660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95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91344" y="980728"/>
            <a:ext cx="11881319" cy="5780559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764704"/>
            <a:ext cx="12192000" cy="15588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3432" y="197761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Закон-спутник от 11.06.2021 г. № 170-ФЗ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1364" y="854797"/>
            <a:ext cx="1144927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>
                <a:solidFill>
                  <a:srgbClr val="002060"/>
                </a:solidFill>
              </a:rPr>
              <a:t>     </a:t>
            </a:r>
          </a:p>
          <a:p>
            <a:pPr algn="just"/>
            <a:r>
              <a:rPr lang="ru-RU" sz="21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Последствия принятия Закона – спутника от 11.06.2021 № 170-ФЗ:</a:t>
            </a:r>
          </a:p>
          <a:p>
            <a:pPr algn="just"/>
            <a:endParaRPr lang="ru-RU" sz="2800" b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Не определены органы государственного контроля (надзора) за соблюдением требований технических регламентов, контроль за которыми до 01.07.2021 г. осуществлял Росстандарт и иные ФОИВ.</a:t>
            </a:r>
          </a:p>
          <a:p>
            <a:pPr marL="342900" indent="-342900" algn="just">
              <a:buAutoNum type="arabicPeriod"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Отсутствует механизм контроля за продукцией, включенной в   </a:t>
            </a:r>
            <a:r>
              <a:rPr lang="ru-RU" sz="2400" b="1" dirty="0" smtClean="0">
                <a:solidFill>
                  <a:srgbClr val="002060"/>
                </a:solidFill>
              </a:rPr>
              <a:t>ПП </a:t>
            </a:r>
            <a:r>
              <a:rPr lang="ru-RU" sz="2400" b="1" dirty="0">
                <a:solidFill>
                  <a:srgbClr val="002060"/>
                </a:solidFill>
              </a:rPr>
              <a:t>РФ от 01.12.2009 г. № 982 «Об утверждении единого перечня продукции, подлежащей обязательной сертификации, и единого перечня продукции, подтверждение соответствия которой осуществляется в форме принятия декларации о соответствии».</a:t>
            </a:r>
          </a:p>
          <a:p>
            <a:pPr marL="342900" indent="-342900" algn="just">
              <a:buAutoNum type="arabicPeriod"/>
            </a:pPr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Фактически отменен государственный контроль </a:t>
            </a:r>
          </a:p>
          <a:p>
            <a:pPr algn="just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    и надзор за требованиями 13 ТР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ЕАЭС и ПП РФ 982 (2425).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AutoNum type="arabicPeriod"/>
            </a:pPr>
            <a:endParaRPr lang="ru-RU" sz="2100" b="1" dirty="0">
              <a:solidFill>
                <a:srgbClr val="002060"/>
              </a:solidFill>
            </a:endParaRP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1917" y="133208"/>
            <a:ext cx="2486492" cy="575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37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91344" y="980728"/>
            <a:ext cx="11737304" cy="5688632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769123"/>
            <a:ext cx="12192000" cy="13959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1344" y="1146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ТР ТС 016/2011 «О безопасности аппаратов, работающих на газообразном топливе»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0115" y="1086816"/>
            <a:ext cx="11521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Только </a:t>
            </a:r>
            <a:r>
              <a:rPr lang="ru-RU" sz="2000" b="1" dirty="0" smtClean="0">
                <a:solidFill>
                  <a:srgbClr val="C00000"/>
                </a:solidFill>
              </a:rPr>
              <a:t>в 2021 году  </a:t>
            </a:r>
            <a:r>
              <a:rPr lang="ru-RU" sz="2000" b="1" dirty="0">
                <a:solidFill>
                  <a:srgbClr val="C00000"/>
                </a:solidFill>
              </a:rPr>
              <a:t>произошло более 20 происшествий, связанных с эксплуатацией газового оборудования. </a:t>
            </a:r>
            <a:endParaRPr lang="ru-RU" sz="1500" b="1" dirty="0">
              <a:solidFill>
                <a:srgbClr val="FF0000"/>
              </a:solidFill>
            </a:endParaRP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82115" y="77713"/>
            <a:ext cx="2486492" cy="57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1" descr="https://avatars.mds.yandex.net/get-images-cbir/2400383/IKW58HZcYV9womtfW1xOag3664/o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7" y="1591663"/>
            <a:ext cx="2956502" cy="16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avatars.mds.yandex.net/get-images-cbir/2180180/8R9VuqJw3bAtR9C1XUj4yw1701/oc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7" y="3239630"/>
            <a:ext cx="2956502" cy="164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C:\РАБОТА НА КАРАНТИНЕ\Рисунки на сайт\646454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7" y="4881597"/>
            <a:ext cx="2956502" cy="16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332332" y="1972869"/>
            <a:ext cx="81985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solidFill>
                  <a:srgbClr val="002060"/>
                </a:solidFill>
              </a:rPr>
              <a:t>В городском округе Богородский в Подмосковье произошел взрыв газа в девятиэтажном жилом доме. Произошло обрушение второго и третьего этажей здания и частично четвертого этажа. Есть пострадавшие.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70084" y="3280646"/>
            <a:ext cx="84145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solidFill>
                  <a:srgbClr val="002060"/>
                </a:solidFill>
              </a:rPr>
              <a:t>8 сентября в Ногинске в Подмосковье произошел взрыв газа в девятиэтажном жилом доме. Произошло обрушение второго и третьего этажей здания и частично четвертого этажа. Пострадали пять человек. Удалось спасти трех человек, включая двоих детей.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36898" y="5115822"/>
            <a:ext cx="82809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solidFill>
                  <a:srgbClr val="002060"/>
                </a:solidFill>
              </a:rPr>
              <a:t>19 марта в подмосковных Химках на восьмом этаже девятиэтажного жилого дома прогремел взрыв газа, после которого обрушились перекрытия. По предварительным данным, погибли мужчина и трехлетний ребенок, еще двое – женщина и 12-летний подросток – пострадали.</a:t>
            </a:r>
          </a:p>
        </p:txBody>
      </p:sp>
    </p:spTree>
    <p:extLst>
      <p:ext uri="{BB962C8B-B14F-4D97-AF65-F5344CB8AC3E}">
        <p14:creationId xmlns:p14="http://schemas.microsoft.com/office/powerpoint/2010/main" val="96406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11" y="1101004"/>
            <a:ext cx="3691345" cy="5537018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807968" y="1106742"/>
            <a:ext cx="4248472" cy="5531280"/>
            <a:chOff x="4283968" y="1106742"/>
            <a:chExt cx="4248472" cy="5531280"/>
          </a:xfrm>
        </p:grpSpPr>
        <p:pic>
          <p:nvPicPr>
            <p:cNvPr id="16388" name="Рисунок 1" descr="imag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106742"/>
              <a:ext cx="4248472" cy="3186354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8" descr="На проспекте Большевиков прорвало трубу с горячей водой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538" y="3789040"/>
              <a:ext cx="4244902" cy="2848982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67408" y="332657"/>
            <a:ext cx="924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Последствия применения труб, бывших в употреблении</a:t>
            </a:r>
          </a:p>
        </p:txBody>
      </p:sp>
    </p:spTree>
    <p:extLst>
      <p:ext uri="{BB962C8B-B14F-4D97-AF65-F5344CB8AC3E}">
        <p14:creationId xmlns:p14="http://schemas.microsoft.com/office/powerpoint/2010/main" val="369637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80500" y="3240326"/>
            <a:ext cx="11376139" cy="31410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0" name="CustomShape 3"/>
          <p:cNvSpPr/>
          <p:nvPr/>
        </p:nvSpPr>
        <p:spPr>
          <a:xfrm>
            <a:off x="480501" y="240343"/>
            <a:ext cx="8063771" cy="683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C00000"/>
                </a:solidFill>
                <a:latin typeface="Arial"/>
              </a:rPr>
              <a:t>Заседание Госкомиссии по противодействию незаконному обороту промышленной продукции </a:t>
            </a:r>
            <a:r>
              <a:rPr lang="ru-RU" sz="2000" spc="-1" dirty="0">
                <a:solidFill>
                  <a:srgbClr val="C00000"/>
                </a:solidFill>
                <a:latin typeface="Arial"/>
              </a:rPr>
              <a:t>(июнь 2022)</a:t>
            </a:r>
          </a:p>
        </p:txBody>
      </p:sp>
      <p:sp>
        <p:nvSpPr>
          <p:cNvPr id="3" name="AutoShape 2" descr="https://integration-sistems.ru/upload/iblock/aac/aac4d15efe62e9f4afc4d1d1a08b1981.jpg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19438"/>
            <a:ext cx="2955632" cy="59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500" y="1216691"/>
            <a:ext cx="12072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" dirty="0">
                <a:solidFill>
                  <a:srgbClr val="002060"/>
                </a:solidFill>
              </a:rPr>
              <a:t> О мерах по противодействию производству и обороту </a:t>
            </a:r>
            <a:r>
              <a:rPr lang="ru-RU" sz="2400" b="1" spc="-1" dirty="0" smtClean="0">
                <a:solidFill>
                  <a:srgbClr val="002060"/>
                </a:solidFill>
              </a:rPr>
              <a:t>фальсифицированных </a:t>
            </a:r>
            <a:r>
              <a:rPr lang="ru-RU" sz="2400" b="1" spc="-1" dirty="0">
                <a:solidFill>
                  <a:srgbClr val="002060"/>
                </a:solidFill>
              </a:rPr>
              <a:t>строительных материалов</a:t>
            </a:r>
            <a:endParaRPr lang="ru-RU" sz="2400" b="1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501" y="2121672"/>
            <a:ext cx="10079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" dirty="0">
                <a:solidFill>
                  <a:srgbClr val="C00000"/>
                </a:solidFill>
              </a:rPr>
              <a:t>Поддержать предложение Минстроя России о необходимости контроля за соблюдением требований к строительным материалам</a:t>
            </a:r>
            <a:r>
              <a:rPr lang="ru-RU" sz="2200" b="1" spc="-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9" name="Google Shape;291;p1"/>
          <p:cNvSpPr/>
          <p:nvPr/>
        </p:nvSpPr>
        <p:spPr>
          <a:xfrm>
            <a:off x="0" y="1040438"/>
            <a:ext cx="12192000" cy="17127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ctr" anchorCtr="0">
            <a:noAutofit/>
          </a:bodyPr>
          <a:lstStyle/>
          <a:p>
            <a:pPr marL="119882">
              <a:buClr>
                <a:srgbClr val="000000"/>
              </a:buClr>
              <a:buSzPts val="1800"/>
            </a:pPr>
            <a:endParaRPr sz="12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7618" y="3240326"/>
            <a:ext cx="88569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-1" dirty="0">
                <a:solidFill>
                  <a:srgbClr val="002060"/>
                </a:solidFill>
              </a:rPr>
              <a:t>1. </a:t>
            </a:r>
            <a:r>
              <a:rPr lang="ru-RU" sz="2400" spc="-1" dirty="0" err="1">
                <a:solidFill>
                  <a:srgbClr val="002060"/>
                </a:solidFill>
              </a:rPr>
              <a:t>Минпромторгу</a:t>
            </a:r>
            <a:r>
              <a:rPr lang="ru-RU" sz="2400" spc="-1" dirty="0">
                <a:solidFill>
                  <a:srgbClr val="002060"/>
                </a:solidFill>
              </a:rPr>
              <a:t> России совместно с Минстроем России, </a:t>
            </a:r>
            <a:r>
              <a:rPr lang="ru-RU" sz="2400" spc="-1" dirty="0" err="1">
                <a:solidFill>
                  <a:srgbClr val="002060"/>
                </a:solidFill>
              </a:rPr>
              <a:t>Росстандартом</a:t>
            </a:r>
            <a:r>
              <a:rPr lang="ru-RU" sz="2400" spc="-1" dirty="0">
                <a:solidFill>
                  <a:srgbClr val="002060"/>
                </a:solidFill>
              </a:rPr>
              <a:t> и </a:t>
            </a:r>
            <a:r>
              <a:rPr lang="ru-RU" sz="2400" spc="-1" dirty="0" err="1">
                <a:solidFill>
                  <a:srgbClr val="002060"/>
                </a:solidFill>
              </a:rPr>
              <a:t>Росаккредитацией</a:t>
            </a:r>
            <a:r>
              <a:rPr lang="ru-RU" sz="2400" spc="-1" dirty="0">
                <a:solidFill>
                  <a:srgbClr val="002060"/>
                </a:solidFill>
              </a:rPr>
              <a:t> подготовить предложения по совершенствованию законодательства в сфере добровольной оценки соответствия строительных материалов.</a:t>
            </a:r>
          </a:p>
          <a:p>
            <a:endParaRPr lang="ru-RU" sz="2400" spc="-1" dirty="0">
              <a:solidFill>
                <a:srgbClr val="002060"/>
              </a:solidFill>
            </a:endParaRPr>
          </a:p>
          <a:p>
            <a:r>
              <a:rPr lang="ru-RU" sz="2400" spc="-1" dirty="0">
                <a:solidFill>
                  <a:srgbClr val="002060"/>
                </a:solidFill>
              </a:rPr>
              <a:t>2. Наделить </a:t>
            </a:r>
            <a:r>
              <a:rPr lang="ru-RU" sz="2400" spc="-1" dirty="0" err="1">
                <a:solidFill>
                  <a:srgbClr val="002060"/>
                </a:solidFill>
              </a:rPr>
              <a:t>Росстандарт</a:t>
            </a:r>
            <a:r>
              <a:rPr lang="ru-RU" sz="2400" spc="-1" dirty="0">
                <a:solidFill>
                  <a:srgbClr val="002060"/>
                </a:solidFill>
              </a:rPr>
              <a:t> полномочиями по контролю за соблюдением требований в отношении строительных материалов.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7B0107-5DEB-408C-AAC4-D13B3CA2F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717032"/>
            <a:ext cx="1746194" cy="17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650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3"/>
          <p:cNvSpPr/>
          <p:nvPr/>
        </p:nvSpPr>
        <p:spPr>
          <a:xfrm>
            <a:off x="512127" y="-50080"/>
            <a:ext cx="8207787" cy="11761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pc="-1" dirty="0">
                <a:solidFill>
                  <a:srgbClr val="C00000"/>
                </a:solidFill>
                <a:latin typeface="Arial"/>
              </a:rPr>
              <a:t> </a:t>
            </a:r>
            <a:r>
              <a:rPr lang="en-US" sz="2000" b="1" spc="-1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3600" b="1" spc="-1" dirty="0" smtClean="0">
                <a:solidFill>
                  <a:srgbClr val="C00000"/>
                </a:solidFill>
                <a:latin typeface="Arial"/>
              </a:rPr>
              <a:t>Бюро Правления РСПП. Заседание от 13.10.2022</a:t>
            </a:r>
            <a:endParaRPr lang="ru-RU" sz="36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" name="AutoShape 2" descr="https://integration-sistems.ru/upload/iblock/aac/aac4d15efe62e9f4afc4d1d1a08b1981.jpg"/>
          <p:cNvSpPr>
            <a:spLocks noChangeAspect="1" noChangeArrowheads="1"/>
          </p:cNvSpPr>
          <p:nvPr/>
        </p:nvSpPr>
        <p:spPr bwMode="auto">
          <a:xfrm>
            <a:off x="2783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"/>
            <a:ext cx="3503712" cy="97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Google Shape;291;p1"/>
          <p:cNvSpPr/>
          <p:nvPr/>
        </p:nvSpPr>
        <p:spPr>
          <a:xfrm>
            <a:off x="0" y="1040438"/>
            <a:ext cx="12192000" cy="17127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ctr" anchorCtr="0">
            <a:noAutofit/>
          </a:bodyPr>
          <a:lstStyle/>
          <a:p>
            <a:pPr marL="119882">
              <a:buClr>
                <a:srgbClr val="000000"/>
              </a:buClr>
              <a:buSzPts val="1800"/>
            </a:pPr>
            <a:endParaRPr sz="12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1587030"/>
            <a:ext cx="63922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Бюро </a:t>
            </a:r>
            <a:r>
              <a:rPr lang="ru-RU" sz="36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Правления РСПП </a:t>
            </a:r>
            <a:r>
              <a:rPr lang="ru-RU" sz="36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приняло </a:t>
            </a:r>
            <a:r>
              <a:rPr lang="ru-RU" sz="36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решение о необходимости восстановления </a:t>
            </a:r>
            <a:r>
              <a:rPr lang="ru-RU" sz="36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государственного контроля </a:t>
            </a:r>
            <a:r>
              <a:rPr lang="ru-RU" sz="36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 надзора</a:t>
            </a:r>
            <a:r>
              <a:rPr lang="ru-RU" sz="36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r>
              <a:rPr lang="ru-RU" sz="36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Соответствующее обращение направлено В Правительство Российской Федерации.</a:t>
            </a:r>
            <a:endParaRPr lang="ru-RU" sz="3600" b="1" spc="-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РСПП предложил передать компфонды строительных, проектных и изыскательских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030"/>
            <a:ext cx="6096000" cy="50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322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440" y="1772816"/>
            <a:ext cx="103025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законодательства имеет смысл только в том случае, если государством обеспечен контроль и надзор за его выполнением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восстановить государственный контроль и надзор за требованиями ТР ЕАЭС и   ПП РФ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2425.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обязательные стандарты и обязательная сертификация на строительную и другие виды потенциально опасной продукции.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8046" y="548680"/>
            <a:ext cx="8934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ПРЕДЛОЖЕНИЯ  ПРЕДСТАВИТЕЛЕЙ ДОБРОСОВЕСТНЫХ ПРОИЗВОДИТЕЛЕЙ И ИМПОРТЕРОВ</a:t>
            </a:r>
          </a:p>
        </p:txBody>
      </p:sp>
    </p:spTree>
    <p:extLst>
      <p:ext uri="{BB962C8B-B14F-4D97-AF65-F5344CB8AC3E}">
        <p14:creationId xmlns:p14="http://schemas.microsoft.com/office/powerpoint/2010/main" val="1830989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BA39D-8183-66F0-0B71-D4C45B46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448" y="260648"/>
            <a:ext cx="10657184" cy="114820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ПК 20 ТК 465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«Металлические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конструкции»и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 Плана мероприятий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14B69-D785-41CD-40B0-7588B2902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33" y="6305764"/>
            <a:ext cx="1902534" cy="405738"/>
          </a:xfrm>
          <a:prstGeom prst="rect">
            <a:avLst/>
          </a:prstGeom>
        </p:spPr>
      </p:pic>
      <p:pic>
        <p:nvPicPr>
          <p:cNvPr id="7" name="Google Shape;2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8180" y="43433"/>
            <a:ext cx="2486492" cy="575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object 5"/>
          <p:cNvGrpSpPr/>
          <p:nvPr/>
        </p:nvGrpSpPr>
        <p:grpSpPr>
          <a:xfrm>
            <a:off x="269701" y="3348405"/>
            <a:ext cx="3755369" cy="2751363"/>
            <a:chOff x="3844671" y="4873371"/>
            <a:chExt cx="4467860" cy="3338829"/>
          </a:xfrm>
        </p:grpSpPr>
        <p:pic>
          <p:nvPicPr>
            <p:cNvPr id="9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4196" y="4882896"/>
              <a:ext cx="4448555" cy="3319271"/>
            </a:xfrm>
            <a:prstGeom prst="rect">
              <a:avLst/>
            </a:prstGeom>
          </p:spPr>
        </p:pic>
        <p:sp>
          <p:nvSpPr>
            <p:cNvPr id="10" name="object 7"/>
            <p:cNvSpPr/>
            <p:nvPr/>
          </p:nvSpPr>
          <p:spPr>
            <a:xfrm>
              <a:off x="3849433" y="4878133"/>
              <a:ext cx="4458335" cy="3329304"/>
            </a:xfrm>
            <a:custGeom>
              <a:avLst/>
              <a:gdLst/>
              <a:ahLst/>
              <a:cxnLst/>
              <a:rect l="l" t="t" r="r" b="b"/>
              <a:pathLst>
                <a:path w="4458334" h="3329304">
                  <a:moveTo>
                    <a:pt x="0" y="0"/>
                  </a:moveTo>
                  <a:lnTo>
                    <a:pt x="4458081" y="0"/>
                  </a:lnTo>
                  <a:lnTo>
                    <a:pt x="4458081" y="3328797"/>
                  </a:lnTo>
                  <a:lnTo>
                    <a:pt x="0" y="33287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D135A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</p:grpSp>
      <p:pic>
        <p:nvPicPr>
          <p:cNvPr id="11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222" y="1053774"/>
            <a:ext cx="2708226" cy="823588"/>
          </a:xfrm>
          <a:prstGeom prst="rect">
            <a:avLst/>
          </a:prstGeom>
        </p:spPr>
      </p:pic>
      <p:pic>
        <p:nvPicPr>
          <p:cNvPr id="12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9263" y="1975188"/>
            <a:ext cx="1440159" cy="1252435"/>
          </a:xfrm>
          <a:prstGeom prst="rect">
            <a:avLst/>
          </a:prstGeom>
        </p:spPr>
      </p:pic>
      <p:pic>
        <p:nvPicPr>
          <p:cNvPr id="13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3805" y="1989305"/>
            <a:ext cx="1152128" cy="1244326"/>
          </a:xfrm>
          <a:prstGeom prst="rect">
            <a:avLst/>
          </a:prstGeom>
        </p:spPr>
      </p:pic>
      <p:pic>
        <p:nvPicPr>
          <p:cNvPr id="14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10316" y="1350238"/>
            <a:ext cx="1256642" cy="126123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456944" y="4349075"/>
            <a:ext cx="741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10.06.2022 – утвержден План мероприятий («дорожная карта») по расширению области применения стали в строительстве на 2022-2026 гг.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04342" y="1774483"/>
            <a:ext cx="74706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25.08.2021 г. создан  Подкомитет 20 «Металлические конструкции».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ПК 20 ТК 465 позволит значительно расширить применение металлопроката в строительстве.</a:t>
            </a:r>
          </a:p>
        </p:txBody>
      </p:sp>
    </p:spTree>
    <p:extLst>
      <p:ext uri="{BB962C8B-B14F-4D97-AF65-F5344CB8AC3E}">
        <p14:creationId xmlns:p14="http://schemas.microsoft.com/office/powerpoint/2010/main" val="332516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"/>
          <p:cNvSpPr txBox="1">
            <a:spLocks noGrp="1"/>
          </p:cNvSpPr>
          <p:nvPr>
            <p:ph type="title"/>
          </p:nvPr>
        </p:nvSpPr>
        <p:spPr>
          <a:xfrm>
            <a:off x="663839" y="145319"/>
            <a:ext cx="7017590" cy="6370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2930" tIns="41454" rIns="82930" bIns="41454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rgbClr val="953734"/>
              </a:buClr>
              <a:buSzPts val="2400"/>
            </a:pPr>
            <a:r>
              <a:rPr lang="ru-RU" sz="2400" b="1" dirty="0">
                <a:solidFill>
                  <a:srgbClr val="95373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ЗАДАЧИ КОМИТЕТА РСПП ПО ПРОМЫШЛЕННОЙ ПОЛИТИКЕ И ТЕХНИЧЕСКОМУ РЕГУЛИРОВАНИЮ</a:t>
            </a:r>
            <a:endParaRPr lang="ru-RU" sz="2400" b="1" dirty="0">
              <a:solidFill>
                <a:srgbClr val="9537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" name="Google Shape;288;p1"/>
          <p:cNvSpPr txBox="1"/>
          <p:nvPr/>
        </p:nvSpPr>
        <p:spPr>
          <a:xfrm>
            <a:off x="3517504" y="2647301"/>
            <a:ext cx="8064896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41454" rIns="82930" bIns="41454" anchor="t" anchorCtr="0">
            <a:noAutofit/>
          </a:bodyPr>
          <a:lstStyle/>
          <a:p>
            <a:pPr algn="just">
              <a:lnSpc>
                <a:spcPct val="130000"/>
              </a:lnSpc>
              <a:buClr>
                <a:srgbClr val="002060"/>
              </a:buClr>
              <a:buSzPts val="1800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ОСНОВНЫЕ ЗАДАЧИ:</a:t>
            </a:r>
          </a:p>
          <a:p>
            <a:pPr marL="259204" indent="-259204" algn="just">
              <a:lnSpc>
                <a:spcPct val="130000"/>
              </a:lnSpc>
              <a:buClr>
                <a:srgbClr val="002060"/>
              </a:buClr>
              <a:buSzPts val="1800"/>
              <a:buFont typeface="Arial"/>
              <a:buChar char="•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Участие в разработке нормативных правовых актов в по вопросам промышленной политики и технического регулирования.</a:t>
            </a:r>
            <a:endParaRPr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130000"/>
              </a:lnSpc>
              <a:spcBef>
                <a:spcPts val="327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Выработка консолидированного мнения промышленности и бизнеса. </a:t>
            </a:r>
          </a:p>
          <a:p>
            <a:pPr marL="342900" indent="-342900" algn="just">
              <a:lnSpc>
                <a:spcPct val="130000"/>
              </a:lnSpc>
              <a:spcBef>
                <a:spcPts val="327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Обеспечение  взаимодействия промышленных ассоциаций с органами государственной власти.</a:t>
            </a:r>
          </a:p>
          <a:p>
            <a:pPr marL="342900" indent="-342900" algn="just">
              <a:lnSpc>
                <a:spcPct val="130000"/>
              </a:lnSpc>
              <a:spcBef>
                <a:spcPts val="327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Расширение международного сотрудничества в области технического регулирования и стандартизации. </a:t>
            </a:r>
          </a:p>
        </p:txBody>
      </p:sp>
      <p:sp>
        <p:nvSpPr>
          <p:cNvPr id="289" name="Google Shape;289;p1"/>
          <p:cNvSpPr/>
          <p:nvPr/>
        </p:nvSpPr>
        <p:spPr>
          <a:xfrm>
            <a:off x="719469" y="4653135"/>
            <a:ext cx="2568219" cy="1440161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82930" tIns="41454" rIns="82930" bIns="41454" anchor="t" anchorCtr="0">
            <a:noAutofit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  <a:buSzPts val="600"/>
            </a:pPr>
            <a:endParaRPr sz="544" b="1" dirty="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lnSpc>
                <a:spcPct val="80000"/>
              </a:lnSpc>
              <a:spcBef>
                <a:spcPts val="327"/>
              </a:spcBef>
              <a:buClr>
                <a:schemeClr val="accent2"/>
              </a:buClr>
              <a:buSzPts val="1800"/>
            </a:pPr>
            <a:r>
              <a:rPr lang="ru-RU" sz="1633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Д.А. ПУМПЯНСКИЙ</a:t>
            </a:r>
            <a:endParaRPr sz="127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spcBef>
                <a:spcPts val="181"/>
              </a:spcBef>
              <a:buClr>
                <a:schemeClr val="accent2"/>
              </a:buClr>
              <a:buSzPts val="1400"/>
            </a:pPr>
            <a:r>
              <a:rPr lang="ru-RU" sz="15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Член Бюро Правления РСПП, </a:t>
            </a:r>
          </a:p>
          <a:p>
            <a:pPr algn="ctr">
              <a:lnSpc>
                <a:spcPct val="80000"/>
              </a:lnSpc>
              <a:spcBef>
                <a:spcPts val="181"/>
              </a:spcBef>
              <a:buClr>
                <a:schemeClr val="accent2"/>
              </a:buClr>
              <a:buSzPts val="1400"/>
            </a:pPr>
            <a:r>
              <a:rPr lang="ru-RU" sz="15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Вице-президент РСПП,</a:t>
            </a: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spcBef>
                <a:spcPts val="181"/>
              </a:spcBef>
              <a:buClr>
                <a:schemeClr val="accent2"/>
              </a:buClr>
              <a:buSzPts val="1400"/>
            </a:pPr>
            <a:r>
              <a:rPr lang="ru-RU" sz="15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Сопредседатель Комитета РСПП</a:t>
            </a:r>
          </a:p>
        </p:txBody>
      </p:sp>
      <p:sp>
        <p:nvSpPr>
          <p:cNvPr id="290" name="Google Shape;290;p1"/>
          <p:cNvSpPr/>
          <p:nvPr/>
        </p:nvSpPr>
        <p:spPr>
          <a:xfrm>
            <a:off x="4514164" y="1171274"/>
            <a:ext cx="6838420" cy="110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41454" rIns="82930" bIns="41454" anchor="t" anchorCtr="0">
            <a:noAutofit/>
          </a:bodyPr>
          <a:lstStyle/>
          <a:p>
            <a:pPr algn="ctr">
              <a:buClr>
                <a:srgbClr val="000000"/>
              </a:buClr>
              <a:buSzPts val="2200"/>
            </a:pPr>
            <a:r>
              <a:rPr lang="ru-RU" sz="22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В работе Комитета РСПП принимает участие </a:t>
            </a:r>
          </a:p>
          <a:p>
            <a:pPr algn="ctr">
              <a:buClr>
                <a:srgbClr val="000000"/>
              </a:buClr>
              <a:buSzPts val="2200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более 3000 экспертов </a:t>
            </a:r>
            <a:r>
              <a:rPr lang="ru-RU" sz="220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из всех отраслей промышленности</a:t>
            </a:r>
            <a:endParaRPr sz="1996" dirty="0">
              <a:solidFill>
                <a:srgbClr val="002060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"/>
          <p:cNvSpPr/>
          <p:nvPr/>
        </p:nvSpPr>
        <p:spPr>
          <a:xfrm>
            <a:off x="0" y="908719"/>
            <a:ext cx="12192000" cy="13624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82930" tIns="41454" rIns="82930" bIns="41454" anchor="ctr" anchorCtr="0">
            <a:noAutofit/>
          </a:bodyPr>
          <a:lstStyle/>
          <a:p>
            <a:pPr marL="159842">
              <a:buClr>
                <a:srgbClr val="000000"/>
              </a:buClr>
              <a:buSzPts val="1800"/>
            </a:pPr>
            <a:endParaRPr sz="16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240" y="108217"/>
            <a:ext cx="3419897" cy="68298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8" y="2037467"/>
            <a:ext cx="2568220" cy="26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7160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14B69-D785-41CD-40B0-7588B2902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33" y="6305764"/>
            <a:ext cx="1902534" cy="405738"/>
          </a:xfrm>
          <a:prstGeom prst="rect">
            <a:avLst/>
          </a:prstGeom>
        </p:spPr>
      </p:pic>
      <p:pic>
        <p:nvPicPr>
          <p:cNvPr id="1028" name="Picture 4" descr="https://avatars.mds.yandex.net/i?id=5a236920a8ae26399f936d88c2a15f1f_l-5190143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3" y="1314284"/>
            <a:ext cx="4592422" cy="27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1BBA39D-8183-66F0-0B71-D4C45B46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913" y="184421"/>
            <a:ext cx="9144000" cy="690154"/>
          </a:xfrm>
        </p:spPr>
        <p:txBody>
          <a:bodyPr>
            <a:noAutofit/>
          </a:bodyPr>
          <a:lstStyle/>
          <a:p>
            <a:r>
              <a:rPr lang="ru-RU" sz="28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конференция РСПП и Минстроя РФ </a:t>
            </a:r>
            <a:r>
              <a:rPr lang="ru-RU" sz="2800" dirty="0" smtClean="0">
                <a:solidFill>
                  <a:srgbClr val="0C54A0"/>
                </a:solidFill>
                <a:latin typeface="Vida 33 Pro" panose="02000803000000020004" pitchFamily="2" charset="0"/>
              </a:rPr>
              <a:t> </a:t>
            </a:r>
            <a:endParaRPr lang="ru-RU" sz="2800" dirty="0">
              <a:solidFill>
                <a:srgbClr val="0C54A0"/>
              </a:solidFill>
              <a:latin typeface="Vida 33 Pro" panose="02000803000000020004" pitchFamily="2" charset="0"/>
            </a:endParaRPr>
          </a:p>
        </p:txBody>
      </p:sp>
      <p:pic>
        <p:nvPicPr>
          <p:cNvPr id="16" name="Google Shape;2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2628" y="95877"/>
            <a:ext cx="2486492" cy="57538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1BBA39D-8183-66F0-0B71-D4C45B469B97}"/>
              </a:ext>
            </a:extLst>
          </p:cNvPr>
          <p:cNvSpPr txBox="1">
            <a:spLocks/>
          </p:cNvSpPr>
          <p:nvPr/>
        </p:nvSpPr>
        <p:spPr>
          <a:xfrm>
            <a:off x="3498421" y="1947790"/>
            <a:ext cx="4645460" cy="8723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600" dirty="0">
              <a:solidFill>
                <a:srgbClr val="0C54A0"/>
              </a:solidFill>
              <a:latin typeface="Vida 33 Pro" panose="02000803000000020004" pitchFamily="2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1BBA39D-8183-66F0-0B71-D4C45B469B97}"/>
              </a:ext>
            </a:extLst>
          </p:cNvPr>
          <p:cNvSpPr txBox="1">
            <a:spLocks/>
          </p:cNvSpPr>
          <p:nvPr/>
        </p:nvSpPr>
        <p:spPr>
          <a:xfrm>
            <a:off x="4903900" y="2365470"/>
            <a:ext cx="6479962" cy="1069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 33 Pro" panose="02000803000000020004" pitchFamily="2" charset="0"/>
              </a:rPr>
              <a:t>22-23 марта </a:t>
            </a:r>
            <a:r>
              <a:rPr lang="ru-RU" sz="26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 33 Pro" panose="02000803000000020004" pitchFamily="2" charset="0"/>
              </a:rPr>
              <a:t>2023 </a:t>
            </a:r>
            <a:r>
              <a:rPr lang="ru-RU" sz="26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 33 Pro" panose="02000803000000020004" pitchFamily="2" charset="0"/>
              </a:rPr>
              <a:t>года - конференция по строительству, Волгоград</a:t>
            </a:r>
            <a:endParaRPr lang="ru-RU" sz="2600" dirty="0">
              <a:solidFill>
                <a:srgbClr val="0C54A0"/>
              </a:solidFill>
              <a:latin typeface="Vida 33 Pro" panose="02000803000000020004" pitchFamily="2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1BBA39D-8183-66F0-0B71-D4C45B469B97}"/>
              </a:ext>
            </a:extLst>
          </p:cNvPr>
          <p:cNvSpPr txBox="1">
            <a:spLocks/>
          </p:cNvSpPr>
          <p:nvPr/>
        </p:nvSpPr>
        <p:spPr>
          <a:xfrm>
            <a:off x="2974866" y="2527195"/>
            <a:ext cx="5408558" cy="11920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500" b="1" spc="-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da 33 Pro" panose="02000803000000020004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1BBA39D-8183-66F0-0B71-D4C45B469B97}"/>
              </a:ext>
            </a:extLst>
          </p:cNvPr>
          <p:cNvSpPr txBox="1">
            <a:spLocks/>
          </p:cNvSpPr>
          <p:nvPr/>
        </p:nvSpPr>
        <p:spPr>
          <a:xfrm>
            <a:off x="3143672" y="3881015"/>
            <a:ext cx="5828453" cy="8723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600" dirty="0">
              <a:solidFill>
                <a:srgbClr val="0C54A0"/>
              </a:solidFill>
              <a:latin typeface="Vida 33 Pro" panose="02000803000000020004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1BBA39D-8183-66F0-0B71-D4C45B469B97}"/>
              </a:ext>
            </a:extLst>
          </p:cNvPr>
          <p:cNvSpPr txBox="1">
            <a:spLocks/>
          </p:cNvSpPr>
          <p:nvPr/>
        </p:nvSpPr>
        <p:spPr>
          <a:xfrm>
            <a:off x="3691783" y="960845"/>
            <a:ext cx="4258737" cy="8723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600" dirty="0">
              <a:solidFill>
                <a:srgbClr val="0C54A0"/>
              </a:solidFill>
              <a:latin typeface="Vida 33 Pro" panose="02000803000000020004" pitchFamily="2" charset="0"/>
            </a:endParaRPr>
          </a:p>
        </p:txBody>
      </p:sp>
      <p:sp>
        <p:nvSpPr>
          <p:cNvPr id="3" name="AutoShape 4" descr="Храм-на-Кро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961" y="1290732"/>
            <a:ext cx="2787992" cy="13141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7343" y="4209275"/>
            <a:ext cx="105076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spc="-1" dirty="0">
                <a:solidFill>
                  <a:srgbClr val="002060"/>
                </a:solidFill>
                <a:latin typeface="Calibri"/>
              </a:rPr>
              <a:t>На конференции предлагается обсудить:</a:t>
            </a:r>
          </a:p>
          <a:p>
            <a:r>
              <a:rPr lang="ru-RU" sz="2200" b="1" spc="-1" dirty="0">
                <a:solidFill>
                  <a:srgbClr val="002060"/>
                </a:solidFill>
                <a:latin typeface="Calibri"/>
              </a:rPr>
              <a:t>-  вопросы импортозамещения материалов, оборудования и технологий;</a:t>
            </a:r>
          </a:p>
          <a:p>
            <a:r>
              <a:rPr lang="ru-RU" sz="2200" b="1" spc="-1" dirty="0">
                <a:solidFill>
                  <a:srgbClr val="002060"/>
                </a:solidFill>
                <a:latin typeface="Calibri"/>
              </a:rPr>
              <a:t>- </a:t>
            </a:r>
            <a:r>
              <a:rPr lang="ru-RU" sz="2200" b="1" spc="-1" dirty="0" smtClean="0">
                <a:solidFill>
                  <a:srgbClr val="002060"/>
                </a:solidFill>
                <a:latin typeface="Calibri"/>
              </a:rPr>
              <a:t> меры </a:t>
            </a:r>
            <a:r>
              <a:rPr lang="ru-RU" sz="2200" b="1" spc="-1" dirty="0">
                <a:solidFill>
                  <a:srgbClr val="002060"/>
                </a:solidFill>
                <a:latin typeface="Calibri"/>
              </a:rPr>
              <a:t>поддержки отечественных производителей;</a:t>
            </a:r>
          </a:p>
          <a:p>
            <a:pPr marL="342900" indent="-342900">
              <a:buFontTx/>
              <a:buChar char="-"/>
            </a:pPr>
            <a:r>
              <a:rPr lang="ru-RU" sz="2200" b="1" spc="-1" dirty="0" smtClean="0">
                <a:solidFill>
                  <a:srgbClr val="002060"/>
                </a:solidFill>
                <a:latin typeface="Calibri"/>
              </a:rPr>
              <a:t>техническое </a:t>
            </a:r>
            <a:r>
              <a:rPr lang="ru-RU" sz="2200" b="1" spc="-1" dirty="0">
                <a:solidFill>
                  <a:srgbClr val="002060"/>
                </a:solidFill>
                <a:latin typeface="Calibri"/>
              </a:rPr>
              <a:t>регулирование и стандартизацию в строительстве</a:t>
            </a:r>
            <a:r>
              <a:rPr lang="ru-RU" sz="2200" b="1" spc="-1" dirty="0" smtClean="0">
                <a:solidFill>
                  <a:srgbClr val="002060"/>
                </a:solidFill>
                <a:latin typeface="Calibri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200" b="1" spc="-1" dirty="0">
                <a:solidFill>
                  <a:srgbClr val="002060"/>
                </a:solidFill>
                <a:latin typeface="Calibri"/>
              </a:rPr>
              <a:t>р</a:t>
            </a:r>
            <a:r>
              <a:rPr lang="ru-RU" sz="2200" b="1" spc="-1" dirty="0" smtClean="0">
                <a:solidFill>
                  <a:srgbClr val="002060"/>
                </a:solidFill>
                <a:latin typeface="Calibri"/>
              </a:rPr>
              <a:t>еализацию Дорожной карты РСПП – Минстрой России;</a:t>
            </a:r>
          </a:p>
          <a:p>
            <a:pPr marL="342900" indent="-342900">
              <a:buFontTx/>
              <a:buChar char="-"/>
            </a:pPr>
            <a:r>
              <a:rPr lang="ru-RU" sz="2200" b="1" spc="-1" dirty="0" smtClean="0">
                <a:solidFill>
                  <a:srgbClr val="002060"/>
                </a:solidFill>
                <a:latin typeface="Calibri"/>
              </a:rPr>
              <a:t>расширение применения металла в строительстве;</a:t>
            </a:r>
            <a:endParaRPr lang="ru-RU" sz="2200" b="1" spc="-1" dirty="0">
              <a:solidFill>
                <a:srgbClr val="002060"/>
              </a:solidFill>
              <a:latin typeface="Calibri"/>
            </a:endParaRPr>
          </a:p>
          <a:p>
            <a:r>
              <a:rPr lang="ru-RU" sz="2200" b="1" spc="-1" dirty="0">
                <a:solidFill>
                  <a:srgbClr val="002060"/>
                </a:solidFill>
                <a:latin typeface="Calibri"/>
              </a:rPr>
              <a:t>- вопросы подготовки кадров для строительного комплекса.</a:t>
            </a:r>
          </a:p>
        </p:txBody>
      </p:sp>
      <p:sp>
        <p:nvSpPr>
          <p:cNvPr id="17" name="Google Shape;291;p1"/>
          <p:cNvSpPr/>
          <p:nvPr/>
        </p:nvSpPr>
        <p:spPr>
          <a:xfrm>
            <a:off x="0" y="908720"/>
            <a:ext cx="12192000" cy="18757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ctr" anchorCtr="0">
            <a:noAutofit/>
          </a:bodyPr>
          <a:lstStyle/>
          <a:p>
            <a:pPr marL="119882">
              <a:buClr>
                <a:srgbClr val="000000"/>
              </a:buClr>
              <a:buSzPts val="1800"/>
            </a:pPr>
            <a:endParaRPr sz="12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820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/>
          <p:cNvSpPr/>
          <p:nvPr/>
        </p:nvSpPr>
        <p:spPr>
          <a:xfrm>
            <a:off x="839416" y="537835"/>
            <a:ext cx="10284886" cy="1611449"/>
          </a:xfrm>
          <a:prstGeom prst="rect">
            <a:avLst/>
          </a:prstGeom>
          <a:solidFill>
            <a:srgbClr val="0070C0"/>
          </a:solidFill>
          <a:ln>
            <a:noFill/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9416" y="789244"/>
            <a:ext cx="10284886" cy="1078280"/>
          </a:xfrm>
        </p:spPr>
        <p:txBody>
          <a:bodyPr>
            <a:normAutofit/>
          </a:bodyPr>
          <a:lstStyle/>
          <a:p>
            <a:pPr algn="ctr"/>
            <a:r>
              <a:rPr lang="ru-RU" sz="4500" b="1" spc="225" dirty="0">
                <a:solidFill>
                  <a:schemeClr val="bg1">
                    <a:lumMod val="9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" b="859"/>
          <a:stretch/>
        </p:blipFill>
        <p:spPr>
          <a:xfrm>
            <a:off x="6422274" y="3364442"/>
            <a:ext cx="1322453" cy="7051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22" y="4033962"/>
            <a:ext cx="2053580" cy="2053580"/>
          </a:xfrm>
          <a:prstGeom prst="rect">
            <a:avLst/>
          </a:prstGeom>
        </p:spPr>
      </p:pic>
      <p:sp>
        <p:nvSpPr>
          <p:cNvPr id="32" name="Заголовок 8"/>
          <p:cNvSpPr txBox="1">
            <a:spLocks/>
          </p:cNvSpPr>
          <p:nvPr/>
        </p:nvSpPr>
        <p:spPr>
          <a:xfrm>
            <a:off x="7182112" y="2422560"/>
            <a:ext cx="3250758" cy="64075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hlinkClick r:id="rId5"/>
              </a:rPr>
              <a:t>rgtr@rspp.ru</a:t>
            </a:r>
            <a:r>
              <a:rPr 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3375" b="1" dirty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  <a:r>
              <a:rPr lang="en-US" sz="33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3375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Заголовок 8"/>
          <p:cNvSpPr txBox="1">
            <a:spLocks/>
          </p:cNvSpPr>
          <p:nvPr/>
        </p:nvSpPr>
        <p:spPr>
          <a:xfrm>
            <a:off x="7901183" y="3498136"/>
            <a:ext cx="2531687" cy="2896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Arial Narrow" panose="020B0606020202030204" pitchFamily="34" charset="0"/>
                <a:hlinkClick r:id="rId6"/>
              </a:rPr>
              <a:t>www.RGTR.ru</a:t>
            </a:r>
            <a:r>
              <a:rPr lang="en-US" sz="3000" b="1" dirty="0">
                <a:latin typeface="Arial Narrow" panose="020B0606020202030204" pitchFamily="34" charset="0"/>
              </a:rPr>
              <a:t> </a:t>
            </a:r>
            <a:endParaRPr lang="ru-RU" sz="3000" b="1" dirty="0">
              <a:latin typeface="Arial Narrow" panose="020B0606020202030204" pitchFamily="34" charset="0"/>
            </a:endParaRPr>
          </a:p>
        </p:txBody>
      </p:sp>
      <p:pic>
        <p:nvPicPr>
          <p:cNvPr id="1028" name="Picture 4" descr="https://www.clipartmax.com/png/full/299-2992588_cartoon-email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77" y="2376883"/>
            <a:ext cx="850395" cy="73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927818" y="2491205"/>
            <a:ext cx="4741817" cy="1260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Прямоугольник 49"/>
          <p:cNvSpPr/>
          <p:nvPr/>
        </p:nvSpPr>
        <p:spPr>
          <a:xfrm>
            <a:off x="1524002" y="2365126"/>
            <a:ext cx="4741817" cy="18238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Заголовок 8"/>
          <p:cNvSpPr txBox="1">
            <a:spLocks/>
          </p:cNvSpPr>
          <p:nvPr/>
        </p:nvSpPr>
        <p:spPr>
          <a:xfrm>
            <a:off x="1878278" y="2709282"/>
            <a:ext cx="3843410" cy="7496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50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+7 495 663 04 </a:t>
            </a:r>
            <a:r>
              <a:rPr lang="en-US" sz="3750" b="1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50</a:t>
            </a:r>
            <a:endParaRPr lang="ru-RU" sz="3750" b="1" spc="225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44" y="2831568"/>
            <a:ext cx="498715" cy="50502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" b="564"/>
          <a:stretch/>
        </p:blipFill>
        <p:spPr>
          <a:xfrm>
            <a:off x="1720076" y="4014913"/>
            <a:ext cx="1061267" cy="4846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4470900"/>
            <a:ext cx="1338929" cy="1338929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796589" y="5718210"/>
            <a:ext cx="171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11"/>
              </a:rPr>
              <a:t>Telegram</a:t>
            </a:r>
            <a:r>
              <a:rPr lang="ru-RU" sz="900" dirty="0">
                <a:hlinkClick r:id="" action="ppaction://noaction"/>
              </a:rPr>
              <a:t>-канал - </a:t>
            </a:r>
          </a:p>
          <a:p>
            <a:r>
              <a:rPr lang="ru-RU" sz="900" dirty="0">
                <a:hlinkClick r:id="" action="ppaction://noaction"/>
              </a:rPr>
              <a:t>https://t.me/rgtr_ru</a:t>
            </a:r>
            <a:r>
              <a:rPr lang="ru-RU" sz="900" dirty="0"/>
              <a:t> 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1" y="4466531"/>
            <a:ext cx="1365527" cy="1365527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3298726" y="5760050"/>
            <a:ext cx="19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u="sng" dirty="0" err="1">
                <a:solidFill>
                  <a:srgbClr val="0070C0"/>
                </a:solidFill>
                <a:hlinkClick r:id="rId13"/>
              </a:rPr>
              <a:t>YouTube</a:t>
            </a:r>
            <a:r>
              <a:rPr lang="en-US" sz="900" u="sng" dirty="0">
                <a:solidFill>
                  <a:srgbClr val="0070C0"/>
                </a:solidFill>
              </a:rPr>
              <a:t>-</a:t>
            </a:r>
            <a:r>
              <a:rPr lang="ru-RU" sz="900" u="sng" dirty="0">
                <a:solidFill>
                  <a:srgbClr val="0070C0"/>
                </a:solidFill>
              </a:rPr>
              <a:t>канал </a:t>
            </a:r>
            <a:r>
              <a:rPr lang="ru-RU" sz="900" u="sng" dirty="0">
                <a:solidFill>
                  <a:srgbClr val="0070C0"/>
                </a:solidFill>
                <a:hlinkClick r:id="rId13"/>
              </a:rPr>
              <a:t>Комитета </a:t>
            </a:r>
            <a:r>
              <a:rPr lang="ru-RU" sz="900" dirty="0">
                <a:hlinkClick r:id="rId13"/>
              </a:rPr>
              <a:t>РСПП по </a:t>
            </a:r>
            <a:r>
              <a:rPr lang="ru-RU" sz="900" dirty="0" err="1">
                <a:hlinkClick r:id="rId13"/>
              </a:rPr>
              <a:t>промполитике</a:t>
            </a:r>
            <a:r>
              <a:rPr lang="ru-RU" sz="900" dirty="0">
                <a:hlinkClick r:id="rId13"/>
              </a:rPr>
              <a:t> и </a:t>
            </a:r>
            <a:r>
              <a:rPr lang="ru-RU" sz="900" dirty="0" err="1">
                <a:hlinkClick r:id="rId13"/>
              </a:rPr>
              <a:t>техрегулированию</a:t>
            </a:r>
            <a:r>
              <a:rPr lang="ru-RU" sz="900" dirty="0"/>
              <a:t> </a:t>
            </a:r>
          </a:p>
        </p:txBody>
      </p:sp>
      <p:pic>
        <p:nvPicPr>
          <p:cNvPr id="53" name="Picture 2" descr="C:\РАБОТА НА КАРАНТИНЕ\Планы, отчеты, презентации\Ежемесячные отчеты\77873-television-show-media-marketing-social-youtube-digita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42" y="4110333"/>
            <a:ext cx="1126343" cy="2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9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51384" y="1196753"/>
            <a:ext cx="11233248" cy="5472608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980728"/>
            <a:ext cx="12192000" cy="17314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2160"/>
            <a:endParaRPr lang="ru-RU" sz="1125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0920" y="15751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риски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промышленности и бизнеса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санкций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62944" y="1628800"/>
            <a:ext cx="9589640" cy="508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50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algn="just"/>
            <a:endParaRPr lang="ru-RU" sz="10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en-US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en-US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en-US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en-US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en-US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en-US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en-US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en-US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en-US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57175" indent="-257175" algn="just">
              <a:buFontTx/>
              <a:buChar char="-"/>
            </a:pPr>
            <a:endParaRPr lang="en-US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57175" indent="-257175" algn="just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Иностранные органы сертификации: НЕТ российской продукции </a:t>
            </a:r>
          </a:p>
          <a:p>
            <a:pPr marL="257175" indent="-257175" algn="just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Иностранные органы: НЕТ поверке/калибровке (отказ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)</a:t>
            </a:r>
          </a:p>
          <a:p>
            <a:pPr marL="257175" indent="-257175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Запрет продаж</a:t>
            </a:r>
            <a:endParaRPr lang="ru-RU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257175" indent="-257175" algn="just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Отказ в проведении инспекционного контроля</a:t>
            </a:r>
          </a:p>
          <a:p>
            <a:pPr marL="257175" indent="-257175" algn="just">
              <a:buFontTx/>
              <a:buChar char="-"/>
            </a:pPr>
            <a:endParaRPr lang="ru-RU" sz="10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Комитет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РСПП </a:t>
            </a:r>
            <a:r>
              <a:rPr lang="ru-RU" b="1" dirty="0" err="1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осуществлет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сбор вопросов по ТР с 02.03.2022 в рамках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ЕАЭС.</a:t>
            </a:r>
            <a:endParaRPr lang="ru-RU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algn="just"/>
            <a:r>
              <a:rPr lang="ru-RU" b="1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Минпромторг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Franklin Gothic Medium" panose="020B0603020102020204" pitchFamily="34" charset="0"/>
              </a:rPr>
              <a:t>Росстандарт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, ФСА, ЕЭК  - меры поддержки промышленности и бизнеса.</a:t>
            </a: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53689" y="291841"/>
            <a:ext cx="2530943" cy="6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3" y="2353726"/>
            <a:ext cx="1030313" cy="1122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614" y="2348436"/>
            <a:ext cx="1201016" cy="1127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853" y="2324167"/>
            <a:ext cx="1920406" cy="1122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260" y="2324167"/>
            <a:ext cx="1255885" cy="10757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3552" y="3717032"/>
            <a:ext cx="1315536" cy="1004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9897" y="3717032"/>
            <a:ext cx="1297905" cy="1004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8647" y="3717032"/>
            <a:ext cx="1703267" cy="10765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31209">
            <a:off x="7786798" y="2185043"/>
            <a:ext cx="2209428" cy="2523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0136" y="1340768"/>
            <a:ext cx="1209680" cy="8279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2578" y="1412776"/>
            <a:ext cx="3367639" cy="5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2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962849"/>
            <a:ext cx="12192000" cy="16050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120" defTabSz="685800"/>
            <a:endParaRPr lang="ru-RU" sz="844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1344" y="62600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Преодоление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последствий санкций.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Стандартизация</a:t>
            </a:r>
          </a:p>
        </p:txBody>
      </p:sp>
      <p:pic>
        <p:nvPicPr>
          <p:cNvPr id="7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20336" y="23850"/>
            <a:ext cx="2862318" cy="85359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4331804" y="1139037"/>
            <a:ext cx="7665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использования зарубежных стандартов в различных отраслях промышленности с целью их замены на российские аналоги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1804" y="4028871"/>
            <a:ext cx="7650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Ускоренная разработка и принятие ГОСТ, ГОСТ Р на базе используемых зарубежных стандартов, доступ к которым ограничен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67808" y="5325015"/>
            <a:ext cx="7614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Согласование использования ГОСТ, ГОСТ Р взамен иностранных с потребителями продукции в странах СНГ и других дружественных странах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501370" y="2388986"/>
            <a:ext cx="7481284" cy="140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458877" y="5285232"/>
            <a:ext cx="7483187" cy="1597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97" y="3323993"/>
            <a:ext cx="2845127" cy="1740720"/>
          </a:xfrm>
          <a:prstGeom prst="rect">
            <a:avLst/>
          </a:prstGeom>
        </p:spPr>
      </p:pic>
      <p:pic>
        <p:nvPicPr>
          <p:cNvPr id="1026" name="Picture 2" descr="Введены в действие новые ГОСТы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1" y="5009837"/>
            <a:ext cx="2323262" cy="142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518" y="1548173"/>
            <a:ext cx="988178" cy="7348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44" y="1444386"/>
            <a:ext cx="1344062" cy="8458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0495" y="2402986"/>
            <a:ext cx="941914" cy="80677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367808" y="2348880"/>
            <a:ext cx="7629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новых версий спецификаций API и других зарубежных стандартов через другие страны (например, в странах ЕАЭС) через распространителей стандартов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4462765" y="3933056"/>
            <a:ext cx="7534163" cy="5905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63352" y="1268760"/>
            <a:ext cx="11377264" cy="5328592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52075"/>
            <a:ext cx="12192000" cy="20066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5380" y="1526845"/>
            <a:ext cx="109452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</a:rPr>
              <a:t>В апреле-мае 2022 г. Комитет РСПП провел опрос по зарубежным стандартам, которые необходимо перевести в статус ГОСТ или ГОСТ Р в связи с введением санкций. 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</a:rPr>
              <a:t>Получены предложения от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 компании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на перевод в национальные и межгосударственные стандарты </a:t>
            </a:r>
          </a:p>
          <a:p>
            <a:pPr algn="just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2815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зарубежных стандартов</a:t>
            </a:r>
            <a:r>
              <a:rPr lang="ru-RU" sz="3200" b="1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«Группа ГАЗ»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514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стандартов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«Северсталь»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437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стандартов;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«Газпром» 94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стандарта; </a:t>
            </a:r>
          </a:p>
          <a:p>
            <a:pPr algn="just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«Лукойл»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54124" y="77978"/>
            <a:ext cx="2486492" cy="5753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279576" y="-100085"/>
            <a:ext cx="5970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переводе зарубежных стандартов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 ГОСТ и ГОСТ Р  </a:t>
            </a:r>
          </a:p>
        </p:txBody>
      </p:sp>
    </p:spTree>
    <p:extLst>
      <p:ext uri="{BB962C8B-B14F-4D97-AF65-F5344CB8AC3E}">
        <p14:creationId xmlns:p14="http://schemas.microsoft.com/office/powerpoint/2010/main" val="25830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980728"/>
            <a:ext cx="12192000" cy="20269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120" defTabSz="685800">
              <a:defRPr/>
            </a:pPr>
            <a:endParaRPr lang="ru-RU" sz="844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8434" y="36302"/>
            <a:ext cx="6964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ПРЕОДОЛЕНИЕ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ПОСЛЕДСТВИЙ САНКЦИЙ.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Calibri"/>
            </a:endParaRPr>
          </a:p>
          <a:p>
            <a:pPr algn="ctr" defTabSz="685800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СЕРТИФИКАЦИЯ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Calibri"/>
              </a:rPr>
              <a:t>И АККРЕДИТАЦИЯ</a:t>
            </a:r>
          </a:p>
        </p:txBody>
      </p:sp>
      <p:pic>
        <p:nvPicPr>
          <p:cNvPr id="7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20336" y="104129"/>
            <a:ext cx="2600281" cy="87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436332" y="4605825"/>
            <a:ext cx="10215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5. Сертификация по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ISO 9001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в российском органе по сертификации, аккредитованном и имеющим признание на рынке РФ, а также на международном рынке и/или дружественных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50113" y="2380818"/>
            <a:ext cx="98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2.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Признание системы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оценки соответствия у производителей и потребителей РФ.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50113" y="1309449"/>
            <a:ext cx="98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1. Создание национальной системы добровольной сертификации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(НСС) –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аналога системы сертификации продукции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API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, получение поддержки Правительства, МПТ,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Росаккредитации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3963" y="2846691"/>
            <a:ext cx="10215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3. Признание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российской системы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сертификации продукции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в дружественных странах.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63963" y="3454972"/>
            <a:ext cx="9951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4. Создание системы проверки п</a:t>
            </a:r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оставщиков </a:t>
            </a:r>
            <a:r>
              <a:rPr lang="ru-RU" sz="2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на соответствие специальным требованиям, подтверждающим возможность своевременной поставки ими качественной продукции определенного вида потребителям.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2875" y="5710384"/>
            <a:ext cx="10297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6. Сертификация продукции в  органах по сертификации, имеющих международную аккредитацию и являющихся резидентами дружественных стран.</a:t>
            </a:r>
          </a:p>
        </p:txBody>
      </p:sp>
      <p:sp>
        <p:nvSpPr>
          <p:cNvPr id="16" name="Google Shape;293;p1"/>
          <p:cNvSpPr txBox="1"/>
          <p:nvPr/>
        </p:nvSpPr>
        <p:spPr>
          <a:xfrm>
            <a:off x="10128448" y="6386832"/>
            <a:ext cx="432048" cy="27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41454" rIns="82930" bIns="41454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 sz="127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627830-708D-2E66-3B43-F637CE52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9" y="1241140"/>
            <a:ext cx="876053" cy="62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83CD174-122A-E5D6-7D2C-335FD691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0" y="1854082"/>
            <a:ext cx="1210876" cy="8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DE7C3-B035-D0B8-1C9F-3C01D440A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76" y="3028998"/>
            <a:ext cx="1307733" cy="1696146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871A271-4C5E-6E37-CFE1-872D222F0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918" y="4711517"/>
            <a:ext cx="2375645" cy="158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10">
            <a:extLst>
              <a:ext uri="{FF2B5EF4-FFF2-40B4-BE49-F238E27FC236}">
                <a16:creationId xmlns:a16="http://schemas.microsoft.com/office/drawing/2014/main" id="{B951BD0E-C5DC-859B-EFF1-368D6090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6DB6B8DF-6EB1-4518-AA90-2497DA3A07FE}" type="slidenum">
              <a:rPr lang="ru-RU" sz="1600" smtClean="0"/>
              <a:t>6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906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flipV="1">
            <a:off x="0" y="819712"/>
            <a:ext cx="12192000" cy="1423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2160"/>
            <a:endParaRPr lang="ru-RU" sz="1125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360" y="7713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Преодоление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санкций в сфере метрологии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5640" y="576635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Tx/>
              <a:buChar char="-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Фиксация цен на метрологические работы на уровне цен 2021 года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6320" y="77132"/>
            <a:ext cx="2916324" cy="67440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85" y="1189235"/>
            <a:ext cx="591188" cy="4137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76" y="1187814"/>
            <a:ext cx="685112" cy="4034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11" y="1865307"/>
            <a:ext cx="1458162" cy="411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391" y="2745258"/>
            <a:ext cx="1080119" cy="539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878" y="3689674"/>
            <a:ext cx="1080120" cy="6754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9641" y="4933929"/>
            <a:ext cx="729081" cy="3668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840" y="4936384"/>
            <a:ext cx="632075" cy="3648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7049" y="5793041"/>
            <a:ext cx="1062527" cy="4322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55640" y="112416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Tx/>
              <a:buChar char="-"/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Импортозамещение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эталонов для поверки СИ и СО.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5640" y="177281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Tx/>
              <a:buChar char="-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Организация поверки и калибровки СИ, проводившихся за рубежом.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5640" y="261891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Tx/>
              <a:buChar char="-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Ускоренная процедура аккредитации ООС и ИЛ для поверки и калибровки новых СИ.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5640" y="375013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Tx/>
              <a:buChar char="-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Ускоренная процедура внесения СИ, СО и оборудования ИЛ, применявшихся без регистрации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55640" y="483025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Tx/>
              <a:buChar char="-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ФИФ ОЕИ и ФГИС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Росаккредитации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- исключение дублирования передаваемых сведений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50448" y="6225262"/>
            <a:ext cx="64807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2021 </a:t>
            </a:r>
            <a:endParaRPr lang="ru-RU" sz="15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9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63352" y="1091730"/>
            <a:ext cx="11565281" cy="5577630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0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61377"/>
            <a:ext cx="12192000" cy="19135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120" defTabSz="685800">
              <a:defRPr/>
            </a:pPr>
            <a:endParaRPr lang="ru-RU" sz="844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54255" y="28975"/>
            <a:ext cx="582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функций ЦСМ</a:t>
            </a:r>
          </a:p>
        </p:txBody>
      </p:sp>
      <p:pic>
        <p:nvPicPr>
          <p:cNvPr id="7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04312" y="58929"/>
            <a:ext cx="2924321" cy="7777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296465" y="4222912"/>
            <a:ext cx="1385087" cy="1160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ru-RU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ЦСМ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946" y="2218393"/>
            <a:ext cx="3560606" cy="16701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219" y="4977662"/>
            <a:ext cx="3307333" cy="14617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79" y="2800227"/>
            <a:ext cx="3168892" cy="1660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79" y="4977662"/>
            <a:ext cx="3055785" cy="15301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2256" y="1869980"/>
            <a:ext cx="3493696" cy="165431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831578" y="1869981"/>
            <a:ext cx="2652457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поверки </a:t>
            </a:r>
          </a:p>
          <a:p>
            <a:pPr algn="ctr" defTabSz="685800">
              <a:defRPr/>
            </a:pPr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калибровки СИ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914511" y="4460827"/>
            <a:ext cx="2297745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информации</a:t>
            </a:r>
          </a:p>
          <a:p>
            <a:pPr algn="ctr" defTabSz="685800">
              <a:defRPr/>
            </a:pPr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предприятий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338712" y="1151285"/>
            <a:ext cx="3255956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предприятий</a:t>
            </a:r>
          </a:p>
          <a:p>
            <a:pPr algn="ctr" defTabSz="685800">
              <a:defRPr/>
            </a:pPr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стандартами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503946" y="1533590"/>
            <a:ext cx="3713645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Предложения по обеспечению</a:t>
            </a:r>
          </a:p>
          <a:p>
            <a:pPr algn="ctr" defTabSz="685800">
              <a:defRPr/>
            </a:pPr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продукции (с ВОК)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886851" y="3732637"/>
            <a:ext cx="3629012" cy="148502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об изменениях </a:t>
            </a:r>
          </a:p>
          <a:p>
            <a:pPr algn="ctr" defTabSz="685800">
              <a:defRPr/>
            </a:pPr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стандартах, ГОСТ, процедурах, </a:t>
            </a:r>
          </a:p>
          <a:p>
            <a:pPr algn="ctr" defTabSz="685800">
              <a:defRPr/>
            </a:pPr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вводимых в ходе санкций</a:t>
            </a:r>
          </a:p>
          <a:p>
            <a:pPr algn="ctr" defTabSz="685800">
              <a:defRPr/>
            </a:pPr>
            <a:endParaRPr lang="ru-RU" sz="1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18023">
            <a:off x="4173920" y="3487818"/>
            <a:ext cx="753657" cy="59898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146750">
            <a:off x="5675100" y="3561711"/>
            <a:ext cx="638648" cy="50704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086324">
            <a:off x="4287314" y="4734744"/>
            <a:ext cx="754445" cy="59898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430014">
            <a:off x="6671473" y="3265356"/>
            <a:ext cx="754445" cy="59898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56175">
            <a:off x="6931767" y="4797338"/>
            <a:ext cx="754445" cy="5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CustomShape 3"/>
          <p:cNvSpPr/>
          <p:nvPr/>
        </p:nvSpPr>
        <p:spPr>
          <a:xfrm>
            <a:off x="742181" y="16136"/>
            <a:ext cx="7842112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wrap="square" lIns="90000" tIns="45000" rIns="90000" bIns="45000">
            <a:spAutoFit/>
          </a:bodyPr>
          <a:lstStyle/>
          <a:p>
            <a:pPr algn="ctr" defTabSz="914400"/>
            <a:r>
              <a:rPr lang="ru-RU" sz="28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ПОДПИСАНИЕ СОГЛАШЕНИЯ О СОТРУДНИЧЕСТВЕ МГС-РСПП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1" y="3379262"/>
            <a:ext cx="4745052" cy="3342216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7888" y="3429000"/>
            <a:ext cx="6962316" cy="3292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ru-RU" sz="2800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13.07.2022 в рамках Юбилейного заседания МГС подписано </a:t>
            </a:r>
            <a:r>
              <a:rPr lang="ru-RU" sz="28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Соглашение о сотрудничестве</a:t>
            </a:r>
            <a:r>
              <a:rPr lang="ru-RU" sz="28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между Комитетом РСПП и Межгосударственным советом по стандартизации, метрологии и сертификации.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0" y="1210311"/>
            <a:ext cx="4712174" cy="19244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887" y="1189251"/>
            <a:ext cx="6962317" cy="2204460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DF6715A2-ED99-85F8-4355-4E78C2B35707}"/>
              </a:ext>
            </a:extLst>
          </p:cNvPr>
          <p:cNvGrpSpPr/>
          <p:nvPr/>
        </p:nvGrpSpPr>
        <p:grpSpPr>
          <a:xfrm>
            <a:off x="-17108" y="927323"/>
            <a:ext cx="12192000" cy="262021"/>
            <a:chOff x="1222238" y="810389"/>
            <a:chExt cx="7628255" cy="194310"/>
          </a:xfrm>
        </p:grpSpPr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743B3917-A147-85AF-7DC1-081DD1365EF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2238" y="810389"/>
              <a:ext cx="7627638" cy="194241"/>
            </a:xfrm>
            <a:prstGeom prst="rect">
              <a:avLst/>
            </a:prstGeom>
          </p:spPr>
        </p:pic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6147643F-2670-9C3B-DB09-43C3A526066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0347" y="826007"/>
              <a:ext cx="7555992" cy="121920"/>
            </a:xfrm>
            <a:prstGeom prst="rect">
              <a:avLst/>
            </a:prstGeom>
          </p:spPr>
        </p:pic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C4B4550-1D72-208A-0202-0B10D8FA69A0}"/>
                </a:ext>
              </a:extLst>
            </p:cNvPr>
            <p:cNvSpPr/>
            <p:nvPr/>
          </p:nvSpPr>
          <p:spPr>
            <a:xfrm>
              <a:off x="1260347" y="826007"/>
              <a:ext cx="7556500" cy="121920"/>
            </a:xfrm>
            <a:custGeom>
              <a:avLst/>
              <a:gdLst/>
              <a:ahLst/>
              <a:cxnLst/>
              <a:rect l="l" t="t" r="r" b="b"/>
              <a:pathLst>
                <a:path w="7556500" h="121919">
                  <a:moveTo>
                    <a:pt x="0" y="121920"/>
                  </a:moveTo>
                  <a:lnTo>
                    <a:pt x="7555992" y="121920"/>
                  </a:lnTo>
                  <a:lnTo>
                    <a:pt x="7555992" y="0"/>
                  </a:lnTo>
                  <a:lnTo>
                    <a:pt x="0" y="0"/>
                  </a:lnTo>
                  <a:lnTo>
                    <a:pt x="0" y="12192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sz="2175"/>
            </a:p>
          </p:txBody>
        </p:sp>
      </p:grpSp>
      <p:pic>
        <p:nvPicPr>
          <p:cNvPr id="14" name="object 7">
            <a:extLst>
              <a:ext uri="{FF2B5EF4-FFF2-40B4-BE49-F238E27FC236}">
                <a16:creationId xmlns:a16="http://schemas.microsoft.com/office/drawing/2014/main" id="{6C7F0BDA-D483-CD7C-DBF1-B33F296285B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20378" y="93382"/>
            <a:ext cx="3129826" cy="7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9782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1337</Words>
  <Application>Microsoft Office PowerPoint</Application>
  <PresentationFormat>Широкоэкранный</PresentationFormat>
  <Paragraphs>181</Paragraphs>
  <Slides>21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Franklin Gothic Book</vt:lpstr>
      <vt:lpstr>Franklin Gothic Demi</vt:lpstr>
      <vt:lpstr>Franklin Gothic Medium</vt:lpstr>
      <vt:lpstr>Roboto Condensed</vt:lpstr>
      <vt:lpstr>Tahoma</vt:lpstr>
      <vt:lpstr>Times New Roman</vt:lpstr>
      <vt:lpstr>Vida 33 Pro</vt:lpstr>
      <vt:lpstr>Wingdings</vt:lpstr>
      <vt:lpstr>Тема Office</vt:lpstr>
      <vt:lpstr>1_Тема Office</vt:lpstr>
      <vt:lpstr>2004 -  КОМИТЕТУ РСПП 18 ЛЕТ  - 2022</vt:lpstr>
      <vt:lpstr>ЗАДАЧИ КОМИТЕТА РСПП ПО ПРОМЫШЛЕННОЙ ПОЛИТИКЕ И ТЕХНИЧЕСКОМУ РЕГУЛИРОВАНИЮ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Образование ПК 20 ТК 465  «Металлические конструкции»и утверждение Плана мероприятий</vt:lpstr>
      <vt:lpstr>Совместная конференция РСПП и Минстроя РФ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2019-02-25T14:57:00Z</dcterms:created>
  <dcterms:modified xsi:type="dcterms:W3CDTF">2022-11-28T10:00:04Z</dcterms:modified>
</cp:coreProperties>
</file>