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6261" r:id="rId2"/>
    <p:sldMasterId id="2147486630" r:id="rId3"/>
  </p:sldMasterIdLst>
  <p:notesMasterIdLst>
    <p:notesMasterId r:id="rId24"/>
  </p:notesMasterIdLst>
  <p:sldIdLst>
    <p:sldId id="355" r:id="rId4"/>
    <p:sldId id="294" r:id="rId5"/>
    <p:sldId id="340" r:id="rId6"/>
    <p:sldId id="327" r:id="rId7"/>
    <p:sldId id="335" r:id="rId8"/>
    <p:sldId id="337" r:id="rId9"/>
    <p:sldId id="339" r:id="rId10"/>
    <p:sldId id="338" r:id="rId11"/>
    <p:sldId id="341" r:id="rId12"/>
    <p:sldId id="329" r:id="rId13"/>
    <p:sldId id="351" r:id="rId14"/>
    <p:sldId id="354" r:id="rId15"/>
    <p:sldId id="328" r:id="rId16"/>
    <p:sldId id="330" r:id="rId17"/>
    <p:sldId id="342" r:id="rId18"/>
    <p:sldId id="345" r:id="rId19"/>
    <p:sldId id="347" r:id="rId20"/>
    <p:sldId id="316" r:id="rId21"/>
    <p:sldId id="331" r:id="rId22"/>
    <p:sldId id="349" r:id="rId23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5CA"/>
    <a:srgbClr val="B492BB"/>
    <a:srgbClr val="EA8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74629" autoAdjust="0"/>
  </p:normalViewPr>
  <p:slideViewPr>
    <p:cSldViewPr snapToGrid="0">
      <p:cViewPr varScale="1">
        <p:scale>
          <a:sx n="38" d="100"/>
          <a:sy n="38" d="100"/>
        </p:scale>
        <p:origin x="103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3D27BE-B7F2-4EDB-A46D-B3AB545B5ECA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51EADE-6F4C-4DBB-8B28-2008086860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3F5023D-72DD-4F15-B2E3-E5A32632A8E5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Все поставщики и потребители участвуют в формировании единой отраслевой базы по техническим отказам и предотказным состояниям </a:t>
            </a:r>
            <a:r>
              <a:rPr lang="en-US" altLang="ru-RU" smtClean="0"/>
              <a:t>FRACAS</a:t>
            </a:r>
            <a:r>
              <a:rPr lang="ru-RU" altLang="ru-RU" smtClean="0"/>
              <a:t>, что позволяет улучшать качество, безопасность и экономические показатели продукции гораздо более эффективно. Кроме этого, драматически улучшается коммуникация по вопросам бизнеса и оценка поставщиков, за счет жесткой системы обязательных процессов (23 процесса) и обязательных </a:t>
            </a:r>
            <a:r>
              <a:rPr lang="en-US" altLang="ru-RU" smtClean="0"/>
              <a:t>KPI</a:t>
            </a:r>
            <a:r>
              <a:rPr lang="ru-RU" altLang="ru-RU" smtClean="0"/>
              <a:t>, нацеленных в конечном итоге на снижение рисков основного бенефициара схемы – транспортных железнодорожных компаний и компаний-владельцев железнодорожной сети. </a:t>
            </a:r>
          </a:p>
          <a:p>
            <a:r>
              <a:rPr lang="ru-RU" altLang="ru-RU" smtClean="0"/>
              <a:t>Каждая сертифицированная компания должна ежегодно объективно подтверждать результативность системы менеджмента, повышая свой балльный рейтинг. С 2017 года также добавилась детальная оценка 5 ключевых процессов: обработка требований к продукции или услуге, разработка и освоение производства новой продукции, управление проектами, управление внешними поставками и развитие поставщиков, управление производством. Каждый процесс оценивается как по уровню соответствия требованиям отраслевого стандарта, так и по эффективности (насколько он успешен, в том числе и экономически). Вся система в целом подвергается структурированному анализу внутренних факторов (сильных и слабых сторон) и внешних (возможностей и угроз), так называемому </a:t>
            </a:r>
            <a:r>
              <a:rPr lang="en-US" altLang="ru-RU" smtClean="0"/>
              <a:t>SWOT</a:t>
            </a:r>
            <a:r>
              <a:rPr lang="ru-RU" altLang="ru-RU" smtClean="0"/>
              <a:t>-анализу. Этот взгляд со стороны на организацию безусловно очень полезен для высшего руководства, но требует от аудиторов большого опыта и развитого аналитического навыка, с умением находить обоснованные корреляции.   </a:t>
            </a:r>
          </a:p>
          <a:p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C9C248B-3032-4E91-B292-733EE21F14F0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Все данные инструменты являются элементами, заимствованными из лучших практик, не являющихся мировыми стандартами – таких, как </a:t>
            </a:r>
            <a:r>
              <a:rPr lang="en-US" altLang="ru-RU" smtClean="0"/>
              <a:t>Lean Production</a:t>
            </a:r>
            <a:r>
              <a:rPr lang="ru-RU" altLang="ru-RU" smtClean="0"/>
              <a:t>, </a:t>
            </a:r>
            <a:r>
              <a:rPr lang="en-US" altLang="ru-RU" smtClean="0"/>
              <a:t>Kaizen</a:t>
            </a:r>
            <a:r>
              <a:rPr lang="ru-RU" altLang="ru-RU" smtClean="0"/>
              <a:t> и других. В этом смысле отраслевые схемы всегда идут намного впереди по сравнению с </a:t>
            </a:r>
            <a:r>
              <a:rPr lang="en-US" altLang="ru-RU" smtClean="0"/>
              <a:t>ISO 9001</a:t>
            </a:r>
            <a:r>
              <a:rPr lang="ru-RU" altLang="ru-RU" smtClean="0"/>
              <a:t>, однако это вызывает сложности во внедрении стандартов на предприятиях, которые являются поставщиками не комплексных компонентов / полуфабрикатов и сырья, например. Таких, как подшипники, кабельная продукция, метизы и тому подобное. В этом смысле было бы правильным при перенятии опыта этой схемы предусмотреть работу над ошибками, создав модульную систему требований, которая позволяла бы дифференцировать требования для поставщиков 1 уровня (поставщиков непосредственно на сборочных конвейер узлов, агрегатов, подсистем) и поставщиков более низких уровней. По сути, так это и работает в существующих системах отраслевого контроля качества продукции – например, технический инспектор потребителя (приемка заказчика) на предприятиях 1 уровня находится практически в режиме 24/7 (все рабочее время), на предприятиях уровнем ниже – в виде периодических визитов (раз в 3-6 месяцев), на предприятиях наиболее далеких от сборочного конвейера по технологической цепочке – в виде аудитов производства не чаще чем раз в году. </a:t>
            </a: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ED512C9-38DA-4659-9DB7-661780CEE9DB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Как и метод </a:t>
            </a:r>
            <a:r>
              <a:rPr lang="en-US" altLang="ru-RU" dirty="0" smtClean="0"/>
              <a:t>8D</a:t>
            </a:r>
            <a:r>
              <a:rPr lang="ru-RU" altLang="ru-RU" dirty="0" smtClean="0"/>
              <a:t>, </a:t>
            </a:r>
            <a:r>
              <a:rPr lang="ru-RU" altLang="ru-RU" dirty="0" smtClean="0"/>
              <a:t>проектный менеджмент является довольно простым в теории инструментом, требующим тщательного осмысления его целей и смысла, а исходя из этого – правильной технологии применения, тонкостей и «мелочей», без которых проектный менеджмент не только не принесет пользы, но и принесет вред горе-управленцам. Например, важно понимать, когда его применять целесообразно, а когда – нет, кто должен и может выполнять функции руководителя проекта в силу своей мотивации, компетенций, и даже психологического профиля (частой ошибкой русскоязычных предприятий является делегирования функций управления проектами руководителям наиболее проблемной части любого проекта в части экономики / бюджета, сроков реализации и влияния на конечный результат проекта – на руководителей процесса разработки, на конструкторов. Важно понимать, что это может быть и представитель конструкторской службы, но он:</a:t>
            </a:r>
          </a:p>
          <a:p>
            <a:r>
              <a:rPr lang="ru-RU" altLang="ru-RU" dirty="0" smtClean="0"/>
              <a:t>а) должен иметь преимущественно административные навыки и лидерские личные качества и </a:t>
            </a:r>
          </a:p>
          <a:p>
            <a:r>
              <a:rPr lang="ru-RU" altLang="ru-RU" dirty="0" smtClean="0"/>
              <a:t>б) должен находится в прямом и постоянном контакте с важнейшими заинтересованными сторонами проекта – с его потребителями. </a:t>
            </a: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39EC380-9431-4DE0-9CF5-7C5DEE76D382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этих условиях вопрос устойчивости бизнеса приобретает первостепенное значение.</a:t>
            </a:r>
          </a:p>
          <a:p>
            <a:r>
              <a:rPr lang="ru-RU" altLang="ru-RU" smtClean="0"/>
              <a:t>Причем важное значение приобретают аспекты и факторы прогнозирования, позволяющие построить целостную систему предвиденья и стратегического планирования.</a:t>
            </a:r>
          </a:p>
        </p:txBody>
      </p:sp>
      <p:sp>
        <p:nvSpPr>
          <p:cNvPr id="809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38F6D5E-2883-41D1-B35B-4E932EA7E887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Согласно представленной статистике Международной организации по сертификации (</a:t>
            </a:r>
            <a:r>
              <a:rPr lang="en-US" altLang="ru-RU" dirty="0" smtClean="0"/>
              <a:t>ISO</a:t>
            </a:r>
            <a:r>
              <a:rPr lang="ru-RU" altLang="ru-RU" dirty="0" smtClean="0"/>
              <a:t>) за </a:t>
            </a:r>
            <a:r>
              <a:rPr lang="ru-RU" altLang="ru-RU" dirty="0" smtClean="0"/>
              <a:t>2018 </a:t>
            </a:r>
            <a:r>
              <a:rPr lang="ru-RU" altLang="ru-RU" dirty="0" smtClean="0"/>
              <a:t>год была выдано сертификатов на соответствие стандартам:</a:t>
            </a:r>
          </a:p>
          <a:p>
            <a:r>
              <a:rPr lang="en-US" altLang="ru-RU" dirty="0" smtClean="0"/>
              <a:t>ISO </a:t>
            </a:r>
            <a:r>
              <a:rPr lang="ru-RU" altLang="ru-RU" dirty="0" smtClean="0"/>
              <a:t>9001 - 1 058 504</a:t>
            </a:r>
            <a:r>
              <a:rPr lang="en-US" altLang="ru-RU" dirty="0" smtClean="0"/>
              <a:t> </a:t>
            </a:r>
            <a:r>
              <a:rPr lang="ru-RU" altLang="ru-RU" dirty="0" smtClean="0"/>
              <a:t>шт.</a:t>
            </a:r>
          </a:p>
          <a:p>
            <a:r>
              <a:rPr lang="en-US" altLang="ru-RU" dirty="0" smtClean="0"/>
              <a:t>ISO </a:t>
            </a:r>
            <a:r>
              <a:rPr lang="ru-RU" altLang="ru-RU" dirty="0" smtClean="0"/>
              <a:t>14001 - 362 610 шт.</a:t>
            </a:r>
          </a:p>
          <a:p>
            <a:r>
              <a:rPr lang="en-US" altLang="ru-RU" dirty="0" smtClean="0"/>
              <a:t>ISO </a:t>
            </a:r>
            <a:r>
              <a:rPr lang="ru-RU" altLang="ru-RU" dirty="0" smtClean="0"/>
              <a:t>50001 - 22 870 шт.</a:t>
            </a:r>
          </a:p>
          <a:p>
            <a:r>
              <a:rPr lang="en-US" altLang="ru-RU" dirty="0" smtClean="0"/>
              <a:t>ISO </a:t>
            </a:r>
            <a:r>
              <a:rPr lang="ru-RU" altLang="ru-RU" dirty="0" smtClean="0"/>
              <a:t>27001 - 39 501 шт.</a:t>
            </a:r>
          </a:p>
          <a:p>
            <a:r>
              <a:rPr lang="ru-RU" altLang="ru-RU" dirty="0" smtClean="0"/>
              <a:t> 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1E8296C-CC8F-406C-BE42-3DBB97383A8B}" type="slidenum">
              <a:rPr lang="ru-RU" alt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Для того чтобы обеспечить свое устойчивое развитие и конкурентоспособность в будущем, организации следует анализировать возможные сценарии  развития будущего и прогнозировать свое место в этом будущем. Без системного анализа вероятного будущего Организация может столкнуться с непредвиденными ситуациями, которые она не сможет преодолеть, или преодолеет с огромными для себя потерями.</a:t>
            </a:r>
          </a:p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96FA46E-08B0-4A4A-B4F7-1B7CFD55DC59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Концепция предвидения сосредоточена на наблюдении и анализе того, что должно произойти,  менеджмент будущего также  включает в себя раннее распознавание будущих рынков, разработку и мониторинг будущих стратегий. Постоянно ищутся ответы на пять ключевых вопросов менеджмента будущего (или 5 очков будущего):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Каким образом изменится окружающая среда рынка, работы, жизни на протяжении следующих 5 или 10 лет? (Синие очки будущего: анализ предположительных ситуаций)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Какие действия мы должны предпринимать для того, чтобы адекватно реагировать на непредвиденные события и направления развития в будущем? (Красные очки будущего: анализ непредвиденных ситуаций)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Какие угрозы и возможности относительно новых рынков, продуктов, стратегий и процессов могут появиться в результате этих изменений? (Зелёные очки будущего: развитие возможностей)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Что должна представлять собой наша компания в ближайшие 5-10 лет с точки зрения стратегического видения? (Желтые очки будущего: разработка видения)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Каким образом построить свою стратегию, чтобы реализовать стратегическое видение? (Фиолетовые очки будущего: разработка стратегии)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839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F54CE48-1DAE-4266-B3C6-80B4EB2C8421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Для того, что бы разработать простую, но в тоже время эффективную модель, были сформированы 5 укрупненных типов будущего:</a:t>
            </a:r>
          </a:p>
          <a:p>
            <a:r>
              <a:rPr lang="ru-RU" altLang="ru-RU" smtClean="0"/>
              <a:t>1.Предполагаемое будущее,</a:t>
            </a:r>
          </a:p>
          <a:p>
            <a:r>
              <a:rPr lang="ru-RU" altLang="ru-RU" smtClean="0"/>
              <a:t>2. Непредвиденное будущее,</a:t>
            </a:r>
          </a:p>
          <a:p>
            <a:r>
              <a:rPr lang="ru-RU" altLang="ru-RU" smtClean="0"/>
              <a:t>3. Будущее возможностей,</a:t>
            </a:r>
          </a:p>
          <a:p>
            <a:r>
              <a:rPr lang="ru-RU" altLang="ru-RU" smtClean="0"/>
              <a:t>4. Желаемое будущее организации,</a:t>
            </a:r>
          </a:p>
          <a:p>
            <a:r>
              <a:rPr lang="ru-RU" altLang="ru-RU" smtClean="0"/>
              <a:t>5. Будущее в отношении предпринимаемых действий.</a:t>
            </a:r>
          </a:p>
          <a:p>
            <a:r>
              <a:rPr lang="ru-RU" altLang="ru-RU" smtClean="0"/>
              <a:t>Проекции и сценарии будущего строятся на основе этих факторов. Кроме того, в ней учитываются возможные направления развития ситуаций: ожидаемые события, возможные события, неожидаемые события. Таким образом изменится окружающая среда и выявляется, какие действия мы должны предпринимать для того, чтобы адекватно реагировать на непредвиденные события и направления развития в будущем.</a:t>
            </a:r>
          </a:p>
          <a:p>
            <a:r>
              <a:rPr lang="ru-RU" altLang="ru-RU" smtClean="0"/>
              <a:t>Для того чтобы обеспечить свое устойчивое развитие и конкурентоспособность в будущем, организации следует анализировать возможные сценарии  развития будущего и прогнозировать свое место в этом будущем. Без системного анализа вероятного будущего Организация может столкнуться с непредвиденными ситуациями, которые она не сможет преодолеть, или преодолеет с огромными для себя потерями.</a:t>
            </a:r>
          </a:p>
        </p:txBody>
      </p:sp>
      <p:sp>
        <p:nvSpPr>
          <p:cNvPr id="849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C6EFD7B7-7247-4D32-9610-8B2977FCA96D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Качество поставок продукции оказывает значительное влияние на безопасность, экологию, может нанести имиджевый ущерб или связан с крупными экономическими последствиями. К продукции, имеющей такое высокое значение, применяется особый режим управления качеством: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до запуска продукции предоставляются документированные доказательства сохранения заданного уровня качества,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предоставляются доказательства того, что процесс находится в управляемом состоянии,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/>
              <a:t>получение одобрения на производство.</a:t>
            </a:r>
          </a:p>
          <a:p>
            <a:pPr>
              <a:defRPr/>
            </a:pPr>
            <a:r>
              <a:rPr lang="ru-RU" dirty="0"/>
              <a:t>В рамках подобных процедур применяются такие инструменты, как мониторинг ключевых процессов производства потребителем или экспертными организациями по его заказу.</a:t>
            </a:r>
          </a:p>
        </p:txBody>
      </p:sp>
      <p:sp>
        <p:nvSpPr>
          <p:cNvPr id="870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463A7F5-A05A-4268-AF63-BD23FDCDD306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Times New Roman" panose="02020603050405020304" pitchFamily="18" charset="0"/>
              </a:rPr>
              <a:t>Сертификация проводится на соответствие 9100, 9110 и 9120. </a:t>
            </a:r>
          </a:p>
          <a:p>
            <a:r>
              <a:rPr lang="ru-RU" altLang="ru-RU" b="1" smtClean="0">
                <a:ea typeface="Microsoft YaHei" panose="020B0503020204020204" pitchFamily="34" charset="-122"/>
              </a:rPr>
              <a:t>Стандарт AS 9100 </a:t>
            </a:r>
            <a:r>
              <a:rPr lang="ru-RU" altLang="ru-RU" smtClean="0">
                <a:ea typeface="Microsoft YaHei" panose="020B0503020204020204" pitchFamily="34" charset="-122"/>
              </a:rPr>
              <a:t>предназначен для использования организациями, которые </a:t>
            </a:r>
            <a:r>
              <a:rPr lang="ru-RU" altLang="ru-RU" b="1" smtClean="0">
                <a:ea typeface="Microsoft YaHei" panose="020B0503020204020204" pitchFamily="34" charset="-122"/>
              </a:rPr>
              <a:t>проектируют, разрабатывают и/или производят продукцию авиакосмической и оборонной промышленности</a:t>
            </a:r>
            <a:r>
              <a:rPr lang="ru-RU" altLang="ru-RU" smtClean="0">
                <a:ea typeface="Microsoft YaHei" panose="020B0503020204020204" pitchFamily="34" charset="-122"/>
              </a:rPr>
              <a:t>; а также организациями, оказывающими обслуживание поставленной продукции, включая предоставление технического обслуживания, запасных частей или материалов для своей собственной продукции. </a:t>
            </a:r>
          </a:p>
          <a:p>
            <a:r>
              <a:rPr lang="ru-RU" altLang="ru-RU" smtClean="0">
                <a:ea typeface="Microsoft YaHei" panose="020B0503020204020204" pitchFamily="34" charset="-122"/>
              </a:rPr>
              <a:t>Стандарт </a:t>
            </a:r>
            <a:r>
              <a:rPr lang="en-US" altLang="ru-RU" smtClean="0">
                <a:ea typeface="Microsoft YaHei" panose="020B0503020204020204" pitchFamily="34" charset="-122"/>
              </a:rPr>
              <a:t>AS9110</a:t>
            </a:r>
            <a:r>
              <a:rPr lang="ru-RU" altLang="ru-RU" smtClean="0">
                <a:ea typeface="Microsoft YaHei" panose="020B0503020204020204" pitchFamily="34" charset="-122"/>
              </a:rPr>
              <a:t> предназначен для организаций, осуществляющих техническое обслуживание и ремонт, а стандарт </a:t>
            </a:r>
            <a:r>
              <a:rPr lang="en-US" altLang="ru-RU" smtClean="0">
                <a:ea typeface="Microsoft YaHei" panose="020B0503020204020204" pitchFamily="34" charset="-122"/>
              </a:rPr>
              <a:t>AS9120 </a:t>
            </a:r>
            <a:r>
              <a:rPr lang="ru-RU" altLang="ru-RU" smtClean="0">
                <a:ea typeface="Microsoft YaHei" panose="020B0503020204020204" pitchFamily="34" charset="-122"/>
              </a:rPr>
              <a:t>содержит требования к дистрибьюторам аэрокосмической отрасли. </a:t>
            </a:r>
          </a:p>
          <a:p>
            <a:endParaRPr lang="ru-RU" altLang="ru-RU" smtClean="0">
              <a:ea typeface="Microsoft YaHei" panose="020B0503020204020204" pitchFamily="34" charset="-122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</a:rPr>
              <a:t>И российский перевод – стандарт ГОСТ Р </a:t>
            </a:r>
            <a:r>
              <a:rPr lang="en-US" altLang="ru-RU" b="1" smtClean="0">
                <a:latin typeface="Times New Roman" panose="02020603050405020304" pitchFamily="18" charset="0"/>
              </a:rPr>
              <a:t>EN</a:t>
            </a:r>
            <a:r>
              <a:rPr lang="ru-RU" altLang="ru-RU" b="1" smtClean="0">
                <a:latin typeface="Times New Roman" panose="02020603050405020304" pitchFamily="18" charset="0"/>
              </a:rPr>
              <a:t> 9100 пока не признан международным сообществом.</a:t>
            </a:r>
          </a:p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A567A3B4-16C1-480E-99C8-FF9978F257AF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Все аудиторы проходят обучение в одном учебном центре по одной и той же программе. Экзамен состоит из теста на знание и умение применять требования стандарта и правил сертификации, а также интервью по заданной ситуации аудита, в ходе которого также проверяется и знания отрасли, включая технические аспекты – терминология, технологические процессы, базовые знания о конструкции продукции и правилах оказания услуг по ремонту. </a:t>
            </a:r>
          </a:p>
          <a:p>
            <a:r>
              <a:rPr lang="ru-RU" altLang="ru-RU" smtClean="0"/>
              <a:t>Каждый аудитор должен помимо первичного тестирования подтверждать свою компетентность путем сдачи онлайн-теста ежегодно, а раз в 3 года – расширенного теста. В отношении попыток на пересдачу все очень строго: в третий раз для пересдачи придется снова проходить обучение для калибровки знаний и сдавать тест в объеме первичного. Также существует возможность с помощью специального рода тестов – процессных – расширить область технической компетенции аудитора (всего таких отраслевых областей 20).</a:t>
            </a:r>
          </a:p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0D2E92C-0D50-485B-9BD8-9C7EC5660C58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register.ru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usregister.ru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usregister.ru/" TargetMode="Externa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usregister.ru/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38B6-BC2E-4CBF-8DF7-ED805DBC16C2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7722-545C-420B-9390-BD5AC327E0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21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7E2A-ADF1-435F-A78A-0DD976A0921B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0CC9-4B4E-48B3-8FB8-3AD89C2D19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81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94E6-7069-4F47-AB45-10E6E01B2FCF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2D0F5-2A49-4240-B486-5E3A0938D2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80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subTitle" idx="1"/>
          </p:nvPr>
        </p:nvSpPr>
        <p:spPr>
          <a:xfrm>
            <a:off x="821266" y="5805491"/>
            <a:ext cx="8534400" cy="719137"/>
          </a:xfrm>
        </p:spPr>
        <p:txBody>
          <a:bodyPr tIns="0" bIns="0"/>
          <a:lstStyle>
            <a:lvl1pPr marL="0" indent="0">
              <a:buFont typeface="AcademyACTT" pitchFamily="2" charset="0"/>
              <a:buNone/>
              <a:defRPr sz="1200" smtClean="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821266" y="4508500"/>
            <a:ext cx="10363200" cy="966788"/>
          </a:xfrm>
        </p:spPr>
        <p:txBody>
          <a:bodyPr t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056362"/>
      </p:ext>
    </p:extLst>
  </p:cSld>
  <p:clrMapOvr>
    <a:masterClrMapping/>
  </p:clrMapOvr>
  <p:transition/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1" y="1268416"/>
            <a:ext cx="10261600" cy="427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0" y="1914525"/>
            <a:ext cx="10263717" cy="4178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30066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1" y="1268416"/>
            <a:ext cx="10261600" cy="427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85901" y="1914525"/>
            <a:ext cx="5029200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8301" y="1914525"/>
            <a:ext cx="5031317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46744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9556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5B82-6173-4827-89B5-79D0AB0A4703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5991A-B2F2-4BF4-837D-A54BB3CCC3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698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B5BE-D0C6-435A-A404-70AD152143E8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734F1-9A42-4D6B-87B5-715A5188ED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607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2201-DBA7-45EA-9A6A-820090F1571F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89DD2-A564-44E4-8E4B-55F5A7B1AC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3944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098C-233F-474F-B880-8B1981F0D8DB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3B1CA-24B4-4F28-A99A-F912144728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635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A962-D36A-4D3A-B6D4-87E4726D8D27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E7A79-79BF-40BD-A987-3DBCD6C49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682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91D4-6996-4DF3-94F9-1ABE3F9EA812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B422-88A8-4BE8-935E-F39962EB52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640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9ADA-F1FF-4499-86AB-8D9C558B7F3A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2741-B42F-4F5F-97EC-B9F900F722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929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2C3E-7B89-4985-9B33-D391FD648723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4FEC-63A1-419A-9670-7F09780F32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656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FCFC-794B-4751-90A2-171C720F0F93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4388-2AC1-4D8A-ACB1-852BE7AF2E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475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A90B-AF60-4E2F-B612-483C84E8F9CE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E78C-BB36-4930-84E5-F877F5E2D2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4466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B3EC-34BE-477A-A557-9FF28B7D829D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C0766-383D-4325-B9C8-CE37DBEA51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7342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F4A1-757F-493E-A878-ADB9CFBA0BBF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5142-DC6F-448A-B7D0-17FAAC8204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1371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для большого кол-ва текста/ карти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3025537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88913"/>
            <a:ext cx="182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1270703" y="488243"/>
            <a:ext cx="9081209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4"/>
          </p:nvPr>
        </p:nvSpPr>
        <p:spPr>
          <a:xfrm>
            <a:off x="1270703" y="2571752"/>
            <a:ext cx="9882720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3"/>
          </p:nvPr>
        </p:nvSpPr>
        <p:spPr>
          <a:xfrm>
            <a:off x="1270703" y="1805428"/>
            <a:ext cx="9882720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2442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6" descr="http://moveon.pro/wp-content/uploads/2012/12/img-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287251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:\Документы_Никаноров\Рабочий стол\Герб Русский Регистр (русский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15925"/>
            <a:ext cx="57769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бъект 25"/>
          <p:cNvSpPr>
            <a:spLocks noGrp="1"/>
          </p:cNvSpPr>
          <p:nvPr>
            <p:ph sz="quarter" idx="13"/>
          </p:nvPr>
        </p:nvSpPr>
        <p:spPr>
          <a:xfrm>
            <a:off x="-53096" y="409575"/>
            <a:ext cx="4425712" cy="1069200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 lang="ru-RU" sz="1800" b="1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Объект 25"/>
          <p:cNvSpPr>
            <a:spLocks noGrp="1"/>
          </p:cNvSpPr>
          <p:nvPr>
            <p:ph sz="quarter" idx="14"/>
          </p:nvPr>
        </p:nvSpPr>
        <p:spPr>
          <a:xfrm>
            <a:off x="3261784" y="6129869"/>
            <a:ext cx="8930217" cy="728133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b="1" kern="1200" baseline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98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988"/>
            <a:ext cx="121920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/>
          </p:cNvPr>
          <p:cNvSpPr txBox="1">
            <a:spLocks/>
          </p:cNvSpPr>
          <p:nvPr userDrawn="1"/>
        </p:nvSpPr>
        <p:spPr bwMode="auto">
          <a:xfrm>
            <a:off x="235260" y="6153789"/>
            <a:ext cx="879843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ОБЪЕКТИВНОСТЬ, КОМПЕТЕНТНОСТЬ, НЕЗАВИСИМОСТЬ </a:t>
            </a:r>
            <a:endParaRPr lang="en-US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  <a:hlinkClick r:id="rId3"/>
              </a:rPr>
              <a:t>www.rusregister.ru</a:t>
            </a: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88" y="117475"/>
            <a:ext cx="1820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Объект 25"/>
          <p:cNvSpPr>
            <a:spLocks noGrp="1"/>
          </p:cNvSpPr>
          <p:nvPr>
            <p:ph sz="quarter" idx="12"/>
          </p:nvPr>
        </p:nvSpPr>
        <p:spPr>
          <a:xfrm>
            <a:off x="414869" y="2306950"/>
            <a:ext cx="4072466" cy="2446337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380" y="498135"/>
            <a:ext cx="9304866" cy="60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2000" b="1" kern="1200" dirty="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2485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DD09-9B88-4D23-AB71-1C31A8A2C576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93C56-A74C-4803-AA74-027B0A9500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391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62088"/>
            <a:ext cx="1219200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7537" y="3"/>
            <a:ext cx="2636875" cy="143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>
            <a:off x="235260" y="6153789"/>
            <a:ext cx="879843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ОБЪЕКТИВНОСТЬ, КОМПЕТЕНТНОСТЬ, НЕЗАВИСИМОСТЬ </a:t>
            </a:r>
            <a:endParaRPr lang="en-US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  <a:hlinkClick r:id="rId4"/>
              </a:rPr>
              <a:t>www.rusregister.ru</a:t>
            </a: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380" y="498135"/>
            <a:ext cx="9304866" cy="60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2000" b="1" kern="1200" dirty="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414869" y="2306950"/>
            <a:ext cx="4072466" cy="2446337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341058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тор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 b="-200"/>
          <a:stretch>
            <a:fillRect/>
          </a:stretch>
        </p:blipFill>
        <p:spPr bwMode="auto">
          <a:xfrm>
            <a:off x="-19050" y="-4763"/>
            <a:ext cx="29400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84138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000907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55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9" t="-2" r="38930" b="2"/>
          <a:stretch>
            <a:fillRect/>
          </a:stretch>
        </p:blipFill>
        <p:spPr bwMode="auto">
          <a:xfrm>
            <a:off x="0" y="-17463"/>
            <a:ext cx="29464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722280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тистика по Р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203200"/>
            <a:ext cx="1820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970979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Р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"/>
          <a:stretch>
            <a:fillRect/>
          </a:stretch>
        </p:blipFill>
        <p:spPr bwMode="auto">
          <a:xfrm>
            <a:off x="-20638" y="-9525"/>
            <a:ext cx="2943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5014201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206936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еография Р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/>
          <a:stretch>
            <a:fillRect/>
          </a:stretch>
        </p:blipFill>
        <p:spPr bwMode="auto">
          <a:xfrm>
            <a:off x="0" y="-7938"/>
            <a:ext cx="29384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65100"/>
            <a:ext cx="182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9466660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Q 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rgbClr val="F2F2F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173038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8620300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тификация С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293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13" y="13811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136061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7938"/>
            <a:ext cx="29368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169863"/>
            <a:ext cx="1820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84917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BA65-B0C7-4013-B505-53F7AC867880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7868-D362-45ED-B251-3AC0C6FDC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19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"/>
          <a:stretch>
            <a:fillRect/>
          </a:stretch>
        </p:blipFill>
        <p:spPr bwMode="auto">
          <a:xfrm>
            <a:off x="-17463" y="-7938"/>
            <a:ext cx="29384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271463"/>
            <a:ext cx="668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751878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учение, персонал, учебные цент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"/>
          <a:stretch>
            <a:fillRect/>
          </a:stretch>
        </p:blipFill>
        <p:spPr bwMode="auto">
          <a:xfrm>
            <a:off x="0" y="1588"/>
            <a:ext cx="29384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/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76" y="298865"/>
            <a:ext cx="982725" cy="5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778239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"/>
          <a:stretch>
            <a:fillRect/>
          </a:stretch>
        </p:blipFill>
        <p:spPr bwMode="auto">
          <a:xfrm>
            <a:off x="0" y="-7938"/>
            <a:ext cx="29384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0" y="302354"/>
            <a:ext cx="461186" cy="484246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381413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081093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нергоауд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29" y="327756"/>
            <a:ext cx="421806" cy="471678"/>
          </a:xfrm>
          <a:prstGeom prst="rect">
            <a:avLst/>
          </a:prstGeom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1"/>
          </p:nvPr>
        </p:nvSpPr>
        <p:spPr>
          <a:xfrm>
            <a:off x="3881861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063033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спекция и экспертиза на транспор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4"/>
          <a:stretch>
            <a:fillRect/>
          </a:stretch>
        </p:blipFill>
        <p:spPr bwMode="auto">
          <a:xfrm>
            <a:off x="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8935" y="288925"/>
            <a:ext cx="847009" cy="514350"/>
          </a:xfrm>
          <a:prstGeom prst="rect">
            <a:avLst/>
          </a:prstGeom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299832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анспортная безопас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9384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85" y="262938"/>
            <a:ext cx="538288" cy="537165"/>
          </a:xfrm>
          <a:prstGeom prst="rect">
            <a:avLst/>
          </a:prstGeom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7" y="3127748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3949600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14182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жиниринг и контроль кач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32292" y="3127754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97" y="292716"/>
            <a:ext cx="842572" cy="510561"/>
          </a:xfrm>
          <a:prstGeom prst="rect">
            <a:avLst/>
          </a:prstGeom>
        </p:spPr>
      </p:pic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3949600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880806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ценка качества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32292" y="3127754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32292" y="3127754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173038"/>
            <a:ext cx="182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437845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ьте ферзем в бизнес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25"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76821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331788"/>
            <a:ext cx="8008938" cy="160337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673100" y="1465263"/>
            <a:ext cx="6964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>
                <a:solidFill>
                  <a:srgbClr val="2F5597"/>
                </a:solidFill>
                <a:latin typeface="Franklin Gothic Book" panose="020B0503020102020204" pitchFamily="34" charset="0"/>
                <a:cs typeface="+mn-cs"/>
              </a:rPr>
              <a:t>Ассоциация по сертификации «Русский Регистр»</a:t>
            </a:r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98463"/>
            <a:ext cx="5648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бъект 25"/>
          <p:cNvSpPr>
            <a:spLocks noGrp="1"/>
          </p:cNvSpPr>
          <p:nvPr>
            <p:ph sz="quarter" idx="12"/>
          </p:nvPr>
        </p:nvSpPr>
        <p:spPr>
          <a:xfrm>
            <a:off x="3089275" y="5105406"/>
            <a:ext cx="9095316" cy="135466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lang="ru-RU" sz="1600" b="1" kern="12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12365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543A-6B95-427C-BA1D-7BD550CC8FB4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A143-7F77-4027-99F4-6FDCA8E5A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9596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988"/>
            <a:ext cx="121920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7537" y="3"/>
            <a:ext cx="2636875" cy="143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>
            <a:off x="235260" y="6153789"/>
            <a:ext cx="879843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ОБЪЕКТИВНОСТЬ, КОМПЕТЕНТНОСТЬ, НЕЗАВИСИМОСТЬ </a:t>
            </a:r>
            <a:endParaRPr lang="en-US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  <a:hlinkClick r:id="rId4"/>
              </a:rPr>
              <a:t>www.rusregister.ru</a:t>
            </a: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2"/>
          </p:nvPr>
        </p:nvSpPr>
        <p:spPr>
          <a:xfrm>
            <a:off x="414869" y="2306950"/>
            <a:ext cx="4072466" cy="2446337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380" y="498135"/>
            <a:ext cx="9304866" cy="60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2000" b="1" kern="1200" dirty="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482087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62088"/>
            <a:ext cx="1219200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7537" y="3"/>
            <a:ext cx="2636875" cy="143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>
            <a:off x="235260" y="6153789"/>
            <a:ext cx="879843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ОБЪЕКТИВНОСТЬ, КОМПЕТЕНТНОСТЬ, НЕЗАВИСИМОСТЬ </a:t>
            </a:r>
            <a:endParaRPr lang="en-US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  <a:hlinkClick r:id="rId4"/>
              </a:rPr>
              <a:t>www.rusregister.ru</a:t>
            </a:r>
            <a:r>
              <a:rPr lang="en-US" sz="1600" b="1" dirty="0">
                <a:solidFill>
                  <a:srgbClr val="3D85CA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3D85C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380" y="498135"/>
            <a:ext cx="9304866" cy="60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2000" b="1" kern="1200" dirty="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414869" y="2306950"/>
            <a:ext cx="4072466" cy="2446337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2230276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стор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 b="-200"/>
          <a:stretch>
            <a:fillRect/>
          </a:stretch>
        </p:blipFill>
        <p:spPr bwMode="auto">
          <a:xfrm>
            <a:off x="-19050" y="-4763"/>
            <a:ext cx="29400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15663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O 55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9" t="-2" r="38930" b="2"/>
          <a:stretch>
            <a:fillRect/>
          </a:stretch>
        </p:blipFill>
        <p:spPr bwMode="auto">
          <a:xfrm>
            <a:off x="0" y="-17463"/>
            <a:ext cx="29464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9544438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атистика по Р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9363028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манда Р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"/>
          <a:stretch>
            <a:fillRect/>
          </a:stretch>
        </p:blipFill>
        <p:spPr bwMode="auto">
          <a:xfrm>
            <a:off x="-20638" y="-9525"/>
            <a:ext cx="2943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074633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ши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2962447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еография Р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/>
          <a:stretch>
            <a:fillRect/>
          </a:stretch>
        </p:blipFill>
        <p:spPr bwMode="auto">
          <a:xfrm>
            <a:off x="0" y="-7938"/>
            <a:ext cx="29384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226452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Q 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rgbClr val="F2F2F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5676463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ертификация С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293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73063"/>
            <a:ext cx="89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811658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94-905A-483B-8A87-0ABBFE245BB6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81D0-8C04-4D6B-95BD-0765C95109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825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7938"/>
            <a:ext cx="29368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731" y="276631"/>
            <a:ext cx="878044" cy="663484"/>
          </a:xfrm>
          <a:prstGeom prst="rect">
            <a:avLst/>
          </a:prstGeom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7960432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"/>
          <a:stretch>
            <a:fillRect/>
          </a:stretch>
        </p:blipFill>
        <p:spPr bwMode="auto">
          <a:xfrm>
            <a:off x="-17463" y="-7938"/>
            <a:ext cx="29384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271463"/>
            <a:ext cx="668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574328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учение, персонал, учебные цент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"/>
          <a:stretch>
            <a:fillRect/>
          </a:stretch>
        </p:blipFill>
        <p:spPr bwMode="auto">
          <a:xfrm>
            <a:off x="0" y="1588"/>
            <a:ext cx="29384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/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76" y="298865"/>
            <a:ext cx="982725" cy="5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8841980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"/>
          <a:stretch>
            <a:fillRect/>
          </a:stretch>
        </p:blipFill>
        <p:spPr bwMode="auto">
          <a:xfrm>
            <a:off x="0" y="-7938"/>
            <a:ext cx="29384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43476" y="3110820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10" y="302354"/>
            <a:ext cx="461186" cy="484246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381413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574132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Энергоауд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29" y="327756"/>
            <a:ext cx="421806" cy="471678"/>
          </a:xfrm>
          <a:prstGeom prst="rect">
            <a:avLst/>
          </a:prstGeom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1"/>
          </p:nvPr>
        </p:nvSpPr>
        <p:spPr>
          <a:xfrm>
            <a:off x="3881861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6634375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спекция и экспертиза на транспор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4"/>
          <a:stretch>
            <a:fillRect/>
          </a:stretch>
        </p:blipFill>
        <p:spPr bwMode="auto">
          <a:xfrm>
            <a:off x="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8935" y="288925"/>
            <a:ext cx="847009" cy="514350"/>
          </a:xfrm>
          <a:prstGeom prst="rect">
            <a:avLst/>
          </a:prstGeom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299557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3673062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анспортная безопас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9384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85" y="262938"/>
            <a:ext cx="538288" cy="537165"/>
          </a:xfrm>
          <a:prstGeom prst="rect">
            <a:avLst/>
          </a:prstGeom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7" y="3127748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3949600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987501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жиниринг и контроль кач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32292" y="3127754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/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97" y="292716"/>
            <a:ext cx="842572" cy="510561"/>
          </a:xfrm>
          <a:prstGeom prst="rect">
            <a:avLst/>
          </a:prstGeom>
        </p:spPr>
      </p:pic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3949600" y="488243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2199109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ценка качества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32292" y="3127754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32292" y="3127754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183497" y="495121"/>
            <a:ext cx="7161211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4"/>
          </p:nvPr>
        </p:nvSpPr>
        <p:spPr>
          <a:xfrm>
            <a:off x="3336574" y="2571752"/>
            <a:ext cx="8449026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3"/>
          </p:nvPr>
        </p:nvSpPr>
        <p:spPr>
          <a:xfrm>
            <a:off x="3336574" y="1805428"/>
            <a:ext cx="7161211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6667354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652385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6" descr="http://moveon.pro/wp-content/uploads/2012/12/img-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287251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:\Документы_Никаноров\Рабочий стол\Герб Русский Регистр (русский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15925"/>
            <a:ext cx="57769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бъект 25"/>
          <p:cNvSpPr>
            <a:spLocks noGrp="1"/>
          </p:cNvSpPr>
          <p:nvPr>
            <p:ph sz="quarter" idx="13"/>
          </p:nvPr>
        </p:nvSpPr>
        <p:spPr>
          <a:xfrm>
            <a:off x="-53096" y="409575"/>
            <a:ext cx="4425712" cy="1069200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 lang="ru-RU" sz="1800" b="1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Объект 25"/>
          <p:cNvSpPr>
            <a:spLocks noGrp="1"/>
          </p:cNvSpPr>
          <p:nvPr>
            <p:ph sz="quarter" idx="14"/>
          </p:nvPr>
        </p:nvSpPr>
        <p:spPr>
          <a:xfrm>
            <a:off x="3261784" y="6129869"/>
            <a:ext cx="8930217" cy="728133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/>
          <a:lstStyle>
            <a:lvl1pPr mar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b="1" kern="1200" baseline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848338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EEBA-02AD-4539-BC55-B9C6BF1DBA27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D80ED-0D2C-4F51-8331-406A755AB6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025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для большого кол-ва текста/ карти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/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786" y="142510"/>
            <a:ext cx="1481967" cy="8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/>
          </p:cNvPr>
          <p:cNvSpPr txBox="1">
            <a:spLocks/>
          </p:cNvSpPr>
          <p:nvPr userDrawn="1"/>
        </p:nvSpPr>
        <p:spPr bwMode="auto">
          <a:xfrm rot="16200000">
            <a:off x="-3025537" y="3119287"/>
            <a:ext cx="6858000" cy="6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72000" rIns="0" bIns="72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РУССКИЙ РЕГИСТР</a:t>
            </a:r>
            <a:r>
              <a:rPr lang="en-US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 RUSSIAN REGISTER</a:t>
            </a:r>
            <a:endParaRPr lang="ru-RU" sz="2500" b="1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1270703" y="488243"/>
            <a:ext cx="9081209" cy="10186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1600" b="1" kern="1200">
                <a:solidFill>
                  <a:srgbClr val="3D85CA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4"/>
          </p:nvPr>
        </p:nvSpPr>
        <p:spPr>
          <a:xfrm>
            <a:off x="1270703" y="2571752"/>
            <a:ext cx="9882720" cy="4036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Tx/>
              <a:buFont typeface="Arial" panose="020B0604020202020204" pitchFamily="34" charset="0"/>
              <a:buChar char="•"/>
              <a:tabLst/>
              <a:defRPr lang="ru-RU"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3"/>
          </p:nvPr>
        </p:nvSpPr>
        <p:spPr>
          <a:xfrm>
            <a:off x="1270703" y="1805428"/>
            <a:ext cx="9882720" cy="655153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rgbClr val="3D85CA"/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itchFamily="34" charset="0"/>
              </a:defRPr>
            </a:lvl1pPr>
          </a:lstStyle>
          <a:p>
            <a:pPr lvl="0"/>
            <a:r>
              <a:rPr lang="ru-RU" alt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613027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аньте ферзем в бизнес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25"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5728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012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 userDrawn="1"/>
        </p:nvSpPr>
        <p:spPr>
          <a:xfrm>
            <a:off x="233363" y="230188"/>
            <a:ext cx="6373812" cy="1603375"/>
          </a:xfrm>
          <a:prstGeom prst="round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5" name="Picture 2" descr="\\10.102.26.25\Private\Marketing\Logo\Русский Регистр\Logo RR (с грифонами и начертанием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73063"/>
            <a:ext cx="52022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бъект 25"/>
          <p:cNvSpPr>
            <a:spLocks noGrp="1"/>
          </p:cNvSpPr>
          <p:nvPr>
            <p:ph sz="quarter" idx="12"/>
          </p:nvPr>
        </p:nvSpPr>
        <p:spPr>
          <a:xfrm>
            <a:off x="2894546" y="5181605"/>
            <a:ext cx="9095316" cy="1354667"/>
          </a:xfrm>
          <a:prstGeom prst="flowChartAlternateProcess">
            <a:avLst/>
          </a:prstGeom>
          <a:solidFill>
            <a:schemeClr val="bg1">
              <a:alpha val="77000"/>
            </a:schemeClr>
          </a:solidFill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lang="ru-RU" sz="2133" b="1" kern="12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80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6C01-C798-4841-964C-C462790C1162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2FD81-D269-4F66-B901-251CCF720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90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9893-96C4-48EF-B2F0-9133A581D6F0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3473D-93A4-4241-8D46-82661D803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18103-9CAA-426F-8468-006B8D5032D4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0260F93-E09B-4FB2-8641-F8B22ABA34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8" r:id="rId1"/>
    <p:sldLayoutId id="2147487289" r:id="rId2"/>
    <p:sldLayoutId id="2147487290" r:id="rId3"/>
    <p:sldLayoutId id="2147487291" r:id="rId4"/>
    <p:sldLayoutId id="2147487292" r:id="rId5"/>
    <p:sldLayoutId id="2147487293" r:id="rId6"/>
    <p:sldLayoutId id="2147487294" r:id="rId7"/>
    <p:sldLayoutId id="2147487295" r:id="rId8"/>
    <p:sldLayoutId id="2147487296" r:id="rId9"/>
    <p:sldLayoutId id="2147487297" r:id="rId10"/>
    <p:sldLayoutId id="21474872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1485900" y="1914525"/>
            <a:ext cx="102631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1498600" y="1268413"/>
            <a:ext cx="10261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3" r:id="rId1"/>
    <p:sldLayoutId id="2147487299" r:id="rId2"/>
    <p:sldLayoutId id="2147487300" r:id="rId3"/>
    <p:sldLayoutId id="2147487301" r:id="rId4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C2D82"/>
          </a:solidFill>
          <a:latin typeface="AcademyACTT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C2D82"/>
          </a:solidFill>
          <a:latin typeface="AcademyACT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C2D82"/>
          </a:solidFill>
          <a:latin typeface="AcademyACT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C2D82"/>
          </a:solidFill>
          <a:latin typeface="AcademyACT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C2D82"/>
          </a:solidFill>
          <a:latin typeface="AcademyACT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99"/>
        </a:buClr>
        <a:buFont typeface="AcademyACTT" pitchFamily="2" charset="0"/>
        <a:buChar char="•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99"/>
        </a:buClr>
        <a:buFont typeface="AcademyACTT" pitchFamily="2" charset="0"/>
        <a:buChar char="–"/>
        <a:defRPr sz="13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99"/>
        </a:buClr>
        <a:buFont typeface="AcademyACTT" pitchFamily="2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cademyACTT" pitchFamily="2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cademyACTT" pitchFamily="2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D517C88-9987-4DEF-ADC9-6B118E4209DD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2EE58A94-0BF1-4C0B-8B4B-D60D4F92A85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2" r:id="rId1"/>
    <p:sldLayoutId id="2147487303" r:id="rId2"/>
    <p:sldLayoutId id="2147487304" r:id="rId3"/>
    <p:sldLayoutId id="2147487305" r:id="rId4"/>
    <p:sldLayoutId id="2147487306" r:id="rId5"/>
    <p:sldLayoutId id="2147487307" r:id="rId6"/>
    <p:sldLayoutId id="2147487308" r:id="rId7"/>
    <p:sldLayoutId id="2147487309" r:id="rId8"/>
    <p:sldLayoutId id="2147487310" r:id="rId9"/>
    <p:sldLayoutId id="2147487311" r:id="rId10"/>
    <p:sldLayoutId id="2147487312" r:id="rId11"/>
    <p:sldLayoutId id="2147487314" r:id="rId12"/>
    <p:sldLayoutId id="2147487315" r:id="rId13"/>
    <p:sldLayoutId id="2147487316" r:id="rId14"/>
    <p:sldLayoutId id="2147487317" r:id="rId15"/>
    <p:sldLayoutId id="2147487318" r:id="rId16"/>
    <p:sldLayoutId id="2147487319" r:id="rId17"/>
    <p:sldLayoutId id="2147487320" r:id="rId18"/>
    <p:sldLayoutId id="2147487321" r:id="rId19"/>
    <p:sldLayoutId id="2147487322" r:id="rId20"/>
    <p:sldLayoutId id="2147487323" r:id="rId21"/>
    <p:sldLayoutId id="2147487324" r:id="rId22"/>
    <p:sldLayoutId id="2147487325" r:id="rId23"/>
    <p:sldLayoutId id="2147487326" r:id="rId24"/>
    <p:sldLayoutId id="2147487327" r:id="rId25"/>
    <p:sldLayoutId id="2147487328" r:id="rId26"/>
    <p:sldLayoutId id="2147487329" r:id="rId27"/>
    <p:sldLayoutId id="2147487330" r:id="rId28"/>
    <p:sldLayoutId id="2147487331" r:id="rId29"/>
    <p:sldLayoutId id="2147487332" r:id="rId30"/>
    <p:sldLayoutId id="2147487333" r:id="rId31"/>
    <p:sldLayoutId id="2147487334" r:id="rId32"/>
    <p:sldLayoutId id="2147487335" r:id="rId33"/>
    <p:sldLayoutId id="2147487336" r:id="rId34"/>
    <p:sldLayoutId id="2147487337" r:id="rId35"/>
    <p:sldLayoutId id="2147487338" r:id="rId36"/>
    <p:sldLayoutId id="2147487339" r:id="rId37"/>
    <p:sldLayoutId id="2147487340" r:id="rId38"/>
    <p:sldLayoutId id="2147487341" r:id="rId39"/>
    <p:sldLayoutId id="2147487342" r:id="rId40"/>
    <p:sldLayoutId id="2147487343" r:id="rId41"/>
    <p:sldLayoutId id="2147487344" r:id="rId42"/>
    <p:sldLayoutId id="2147487345" r:id="rId43"/>
    <p:sldLayoutId id="2147487346" r:id="rId44"/>
    <p:sldLayoutId id="2147487347" r:id="rId45"/>
    <p:sldLayoutId id="2147487348" r:id="rId46"/>
    <p:sldLayoutId id="2147487349" r:id="rId47"/>
    <p:sldLayoutId id="2147487350" r:id="rId48"/>
    <p:sldLayoutId id="2147487351" r:id="rId49"/>
    <p:sldLayoutId id="2147487352" r:id="rId50"/>
    <p:sldLayoutId id="2147487353" r:id="rId51"/>
    <p:sldLayoutId id="2147487354" r:id="rId52"/>
    <p:sldLayoutId id="2147487355" r:id="rId53"/>
    <p:sldLayoutId id="2147487356" r:id="rId54"/>
    <p:sldLayoutId id="2147487357" r:id="rId55"/>
    <p:sldLayoutId id="2147487358" r:id="rId56"/>
    <p:sldLayoutId id="2147487359" r:id="rId5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>
            <a:spLocks noGrp="1"/>
          </p:cNvSpPr>
          <p:nvPr>
            <p:ph sz="quarter" idx="12"/>
          </p:nvPr>
        </p:nvSpPr>
        <p:spPr>
          <a:xfrm>
            <a:off x="1343025" y="4652963"/>
            <a:ext cx="10587038" cy="1882775"/>
          </a:xfrm>
          <a:prstGeom prst="roundRect">
            <a:avLst/>
          </a:prstGeom>
        </p:spPr>
        <p:txBody>
          <a:bodyPr/>
          <a:lstStyle/>
          <a:p>
            <a:pPr>
              <a:defRPr/>
            </a:pPr>
            <a:r>
              <a:rPr sz="2400">
                <a:solidFill>
                  <a:schemeClr val="accent1">
                    <a:lumMod val="75000"/>
                  </a:schemeClr>
                </a:solidFill>
              </a:rPr>
              <a:t>ГЛОБАЛЬНЫЕ ТЕНДЕНЦИИ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>
                <a:solidFill>
                  <a:schemeClr val="accent1">
                    <a:lumMod val="75000"/>
                  </a:schemeClr>
                </a:solidFill>
              </a:rPr>
              <a:t>В СЕРТИФИКАЦИИ СИСТЕМ МЕНЕДЖМЕНТА 	</a:t>
            </a:r>
          </a:p>
          <a:p>
            <a:pPr>
              <a:defRPr/>
            </a:pP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sz="2400" b="0">
                <a:solidFill>
                  <a:schemeClr val="accent1">
                    <a:lumMod val="75000"/>
                  </a:schemeClr>
                </a:solidFill>
              </a:rPr>
              <a:t>АВТОНЕЕВ СЕРГЕЙ ЮРЬЕВИЧ</a:t>
            </a:r>
          </a:p>
          <a:p>
            <a:pPr>
              <a:defRPr/>
            </a:pPr>
            <a:r>
              <a:rPr sz="2400" b="0">
                <a:solidFill>
                  <a:schemeClr val="accent1">
                    <a:lumMod val="75000"/>
                  </a:schemeClr>
                </a:solidFill>
              </a:rPr>
              <a:t>Начальник отдела развития СМК и персонала Ассоциации Русский Регистр</a:t>
            </a:r>
            <a:endParaRPr sz="2400" b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Отраслевая сертификация</a:t>
            </a:r>
          </a:p>
        </p:txBody>
      </p:sp>
      <p:sp>
        <p:nvSpPr>
          <p:cNvPr id="63493" name="Текст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270000" y="1257300"/>
            <a:ext cx="9267825" cy="5437188"/>
          </a:xfrm>
        </p:spPr>
        <p:txBody>
          <a:bodyPr/>
          <a:lstStyle/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altLang="ru-RU" sz="1700" dirty="0" smtClean="0"/>
              <a:t>Наукоемкие отрасли с высокими уровнями техногенных рисков (в первую очередь – индустрию, машиностроение) заставляют разрабатывать собственные стандарты.</a:t>
            </a:r>
            <a:endParaRPr lang="en-US" altLang="ru-RU" sz="1700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altLang="ru-RU" sz="1700" i="1" dirty="0" smtClean="0"/>
              <a:t>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altLang="ru-RU" sz="1700" i="1" dirty="0" smtClean="0"/>
          </a:p>
          <a:p>
            <a:pPr algn="just" fontAlgn="base">
              <a:lnSpc>
                <a:spcPct val="80000"/>
              </a:lnSpc>
              <a:spcAft>
                <a:spcPct val="0"/>
              </a:spcAft>
            </a:pPr>
            <a:r>
              <a:rPr altLang="ru-RU" sz="1700" dirty="0" smtClean="0"/>
              <a:t>Такие как: </a:t>
            </a:r>
            <a:r>
              <a:rPr lang="en-US" altLang="ru-RU" sz="1700" dirty="0" smtClean="0"/>
              <a:t>IATF 16949</a:t>
            </a:r>
            <a:r>
              <a:rPr altLang="ru-RU" sz="1700" dirty="0" smtClean="0"/>
              <a:t> (автомобилестроение), </a:t>
            </a:r>
            <a:r>
              <a:rPr lang="en-US" altLang="ru-RU" sz="1700" dirty="0" smtClean="0"/>
              <a:t>AS/ EN</a:t>
            </a:r>
            <a:r>
              <a:rPr altLang="ru-RU" sz="1700" dirty="0" smtClean="0"/>
              <a:t> 9100 (авиакосмическая и оборонная индустрии), </a:t>
            </a:r>
            <a:r>
              <a:rPr lang="en-US" altLang="ru-RU" sz="1700" dirty="0" smtClean="0"/>
              <a:t>IRIS </a:t>
            </a:r>
            <a:r>
              <a:rPr altLang="ru-RU" sz="1700" dirty="0" smtClean="0"/>
              <a:t>(железнодорожная промышленность), </a:t>
            </a:r>
            <a:r>
              <a:rPr lang="en-US" altLang="ru-RU" sz="1700" dirty="0" smtClean="0"/>
              <a:t>ISO 19443:2018</a:t>
            </a:r>
            <a:r>
              <a:rPr altLang="ru-RU" sz="1700" dirty="0" smtClean="0"/>
              <a:t> (атомная промышленность и ядерная энергетика), </a:t>
            </a:r>
            <a:r>
              <a:rPr lang="en-US" altLang="ru-RU" sz="1700" dirty="0" smtClean="0"/>
              <a:t>ISO 22000 </a:t>
            </a:r>
            <a:r>
              <a:rPr altLang="ru-RU" sz="1700" dirty="0" smtClean="0"/>
              <a:t>(пищевая промышленность) и так далее.</a:t>
            </a:r>
          </a:p>
        </p:txBody>
      </p:sp>
      <p:pic>
        <p:nvPicPr>
          <p:cNvPr id="63494" name="Picture 6" descr="http://evo-tek.ru/sites/default/files/pishchevaya-promyshlenn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576513"/>
            <a:ext cx="19462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https://dumielauxepices.net/sites/default/files/industrial-clipart-car-factory-647922-5901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733675"/>
            <a:ext cx="16144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" descr="https://st.depositphotos.com/1432405/4089/v/950/depositphotos_40891419-stock-illustration-atom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06675"/>
            <a:ext cx="21113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2516188"/>
            <a:ext cx="20812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/>
          <a:lstStyle/>
          <a:p>
            <a:pPr>
              <a:defRPr/>
            </a:pPr>
            <a:r>
              <a:rPr sz="1800" dirty="0"/>
              <a:t>Принципы отраслевой стандартизации и сертификации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270000" y="2003425"/>
            <a:ext cx="9883775" cy="4035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2000" dirty="0"/>
              <a:t>Принципы отраслевой стандартизации и сертификации предполагают:</a:t>
            </a:r>
          </a:p>
          <a:p>
            <a:pPr>
              <a:defRPr/>
            </a:pPr>
            <a:r>
              <a:rPr sz="2000" dirty="0"/>
              <a:t>Выпуск качественной, безопасной, надежной продукции для отрасли; </a:t>
            </a:r>
          </a:p>
          <a:p>
            <a:pPr>
              <a:defRPr/>
            </a:pPr>
            <a:r>
              <a:rPr sz="2000" dirty="0"/>
              <a:t>Установление отношений на основе баланса краткосрочных достижений и долгосрочных планов;</a:t>
            </a:r>
          </a:p>
          <a:p>
            <a:pPr>
              <a:defRPr/>
            </a:pPr>
            <a:r>
              <a:rPr sz="2000" dirty="0"/>
              <a:t>Объединение знаний, опыта и ресурсов с партнерами по отрасли;</a:t>
            </a:r>
          </a:p>
          <a:p>
            <a:pPr>
              <a:defRPr/>
            </a:pPr>
            <a:r>
              <a:rPr sz="2000" dirty="0"/>
              <a:t>Четкий и открытый обмен информацией и планами на будущее;</a:t>
            </a:r>
          </a:p>
          <a:p>
            <a:pPr>
              <a:defRPr/>
            </a:pPr>
            <a:r>
              <a:rPr sz="2000" dirty="0"/>
              <a:t>Обмен лучшими практиками, поощрение и признание за улучшения и достижения;</a:t>
            </a:r>
          </a:p>
          <a:p>
            <a:pPr>
              <a:defRPr/>
            </a:pPr>
            <a:r>
              <a:rPr sz="2000" dirty="0"/>
              <a:t>Назначение у предприятия-поставщика представителя потребителя.</a:t>
            </a:r>
          </a:p>
          <a:p>
            <a:pPr>
              <a:defRPr/>
            </a:pPr>
            <a:endParaRPr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sz="2000" dirty="0"/>
              <a:t>Соблюдение данных принципов позволяет снижать риск некачественных поставок продукции.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89200"/>
            <a:ext cx="30543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/>
          <a:lstStyle/>
          <a:p>
            <a:pPr>
              <a:defRPr/>
            </a:pPr>
            <a:r>
              <a:rPr sz="1800" dirty="0" smtClean="0"/>
              <a:t>Международные отраслевые схемы в пищевой индустрии </a:t>
            </a:r>
          </a:p>
          <a:p>
            <a:pPr>
              <a:defRPr/>
            </a:pPr>
            <a:r>
              <a:rPr sz="1800" dirty="0" smtClean="0"/>
              <a:t>(Фонд глобальной инициативы пищевой безопасности)</a:t>
            </a:r>
            <a:endParaRPr sz="1800" dirty="0"/>
          </a:p>
        </p:txBody>
      </p:sp>
      <p:sp>
        <p:nvSpPr>
          <p:cNvPr id="65542" name="AutoShape 2" descr="ÐÐ°ÑÑÐ¸Ð½ÐºÐ¸ Ð¿Ð¾ Ð·Ð°Ð¿ÑÐ¾ÑÑ gf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543" name="AutoShape 5" descr="ÐÐ°ÑÑÐ¸Ð½ÐºÐ¸ Ð¿Ð¾ Ð·Ð°Ð¿ÑÐ¾ÑÑ gfs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55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793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30740" r="91042" b="58765"/>
          <a:stretch>
            <a:fillRect/>
          </a:stretch>
        </p:blipFill>
        <p:spPr bwMode="auto">
          <a:xfrm>
            <a:off x="612775" y="3079750"/>
            <a:ext cx="100012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1495425"/>
            <a:ext cx="9883775" cy="4035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2000" b="1" dirty="0" smtClean="0"/>
              <a:t>Более 10 различных схем сертификации:</a:t>
            </a:r>
          </a:p>
          <a:p>
            <a:pPr>
              <a:defRPr/>
            </a:pPr>
            <a:r>
              <a:rPr sz="2000" b="1" dirty="0" smtClean="0"/>
              <a:t>каждая из которых распространяется на отдельные части пищевой цепи</a:t>
            </a:r>
          </a:p>
          <a:p>
            <a:pPr>
              <a:defRPr/>
            </a:pPr>
            <a:r>
              <a:rPr sz="2000" b="1" dirty="0" smtClean="0"/>
              <a:t>включает в себя набор отраслевых стандартов</a:t>
            </a:r>
          </a:p>
          <a:p>
            <a:pPr>
              <a:defRPr/>
            </a:pPr>
            <a:r>
              <a:rPr sz="2000" b="1" dirty="0"/>
              <a:t>н</a:t>
            </a:r>
            <a:r>
              <a:rPr sz="2000" b="1" dirty="0" smtClean="0"/>
              <a:t>екоторые из них ориентированы на специфические регионы деятельности</a:t>
            </a:r>
            <a:endParaRPr sz="2000" b="1" dirty="0"/>
          </a:p>
        </p:txBody>
      </p:sp>
      <p:pic>
        <p:nvPicPr>
          <p:cNvPr id="6554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079750"/>
            <a:ext cx="41783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51008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5105400"/>
            <a:ext cx="24844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5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207000"/>
            <a:ext cx="27051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Отраслевая сертификация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2984500" y="2490788"/>
            <a:ext cx="6813550" cy="654050"/>
          </a:xfrm>
        </p:spPr>
        <p:txBody>
          <a:bodyPr rtlCol="0"/>
          <a:lstStyle/>
          <a:p>
            <a:pPr>
              <a:defRPr/>
            </a:pPr>
            <a:r>
              <a:rPr dirty="0"/>
              <a:t>Стандарты Американского института нефти </a:t>
            </a:r>
            <a:r>
              <a:rPr lang="en-US" dirty="0"/>
              <a:t>API</a:t>
            </a:r>
            <a:endParaRPr dirty="0"/>
          </a:p>
        </p:txBody>
      </p:sp>
      <p:sp>
        <p:nvSpPr>
          <p:cNvPr id="67590" name="Текст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270000" y="1249363"/>
            <a:ext cx="8629650" cy="6556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ru-RU" smtClean="0"/>
              <a:t>Отраслевая сертификация / Индустриальные схемы </a:t>
            </a:r>
          </a:p>
        </p:txBody>
      </p:sp>
      <p:sp>
        <p:nvSpPr>
          <p:cNvPr id="67591" name="Текст 2"/>
          <p:cNvSpPr txBox="1">
            <a:spLocks noChangeArrowheads="1"/>
          </p:cNvSpPr>
          <p:nvPr/>
        </p:nvSpPr>
        <p:spPr bwMode="auto">
          <a:xfrm>
            <a:off x="2984500" y="3378200"/>
            <a:ext cx="68135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2E6CA4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595959"/>
                </a:solidFill>
              </a:rPr>
              <a:t>Стандарты </a:t>
            </a:r>
            <a:r>
              <a:rPr lang="en-US" altLang="ru-RU">
                <a:solidFill>
                  <a:srgbClr val="595959"/>
                </a:solidFill>
              </a:rPr>
              <a:t>IRIS</a:t>
            </a:r>
            <a:endParaRPr lang="ru-RU" altLang="ru-RU">
              <a:solidFill>
                <a:srgbClr val="595959"/>
              </a:solidFill>
            </a:endParaRPr>
          </a:p>
        </p:txBody>
      </p:sp>
      <p:sp>
        <p:nvSpPr>
          <p:cNvPr id="67592" name="Текст 2"/>
          <p:cNvSpPr txBox="1">
            <a:spLocks noChangeArrowheads="1"/>
          </p:cNvSpPr>
          <p:nvPr/>
        </p:nvSpPr>
        <p:spPr bwMode="auto">
          <a:xfrm>
            <a:off x="2984500" y="4184650"/>
            <a:ext cx="68135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2E6CA4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595959"/>
                </a:solidFill>
              </a:rPr>
              <a:t>Стандарты Международной рабочей группы </a:t>
            </a:r>
            <a:r>
              <a:rPr lang="en-US" altLang="ru-RU">
                <a:solidFill>
                  <a:srgbClr val="595959"/>
                </a:solidFill>
              </a:rPr>
              <a:t>IATF</a:t>
            </a:r>
            <a:endParaRPr lang="ru-RU" altLang="ru-RU">
              <a:solidFill>
                <a:srgbClr val="595959"/>
              </a:solidFill>
            </a:endParaRPr>
          </a:p>
        </p:txBody>
      </p:sp>
      <p:sp>
        <p:nvSpPr>
          <p:cNvPr id="67593" name="Текст 2"/>
          <p:cNvSpPr txBox="1">
            <a:spLocks noChangeArrowheads="1"/>
          </p:cNvSpPr>
          <p:nvPr/>
        </p:nvSpPr>
        <p:spPr bwMode="auto">
          <a:xfrm>
            <a:off x="2984500" y="5032375"/>
            <a:ext cx="60150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2E6CA4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595959"/>
                </a:solidFill>
              </a:rPr>
              <a:t>Стандарты Международной авиационной группы по качеству </a:t>
            </a:r>
            <a:r>
              <a:rPr lang="en-US" altLang="ru-RU">
                <a:solidFill>
                  <a:srgbClr val="595959"/>
                </a:solidFill>
              </a:rPr>
              <a:t>IAQG</a:t>
            </a:r>
            <a:endParaRPr lang="ru-RU" altLang="ru-RU">
              <a:solidFill>
                <a:srgbClr val="595959"/>
              </a:solidFill>
            </a:endParaRPr>
          </a:p>
        </p:txBody>
      </p:sp>
      <p:pic>
        <p:nvPicPr>
          <p:cNvPr id="67594" name="Picture 2" descr="ÐÐ°ÑÑÐ¸Ð½ÐºÐ¸ Ð¿Ð¾ Ð·Ð°Ð¿ÑÐ¾ÑÑ ap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32050"/>
            <a:ext cx="1651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2" descr="http://www.ertms.net/wp-content/uploads/2017/03/2017_Unife_Logo_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78175"/>
            <a:ext cx="16748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4" descr="ÐÐ°ÑÑÐ¸Ð½ÐºÐ¸ Ð¿Ð¾ Ð·Ð°Ð¿ÑÐ¾ÑÑ IATF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962400"/>
            <a:ext cx="11064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6" descr="ÐÐ°ÑÑÐ¸Ð½ÐºÐ¸ Ð¿Ð¾ Ð·Ð°Ð¿ÑÐ¾ÑÑ IAQ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889500"/>
            <a:ext cx="13541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Текст 2"/>
          <p:cNvSpPr txBox="1">
            <a:spLocks noChangeArrowheads="1"/>
          </p:cNvSpPr>
          <p:nvPr/>
        </p:nvSpPr>
        <p:spPr bwMode="auto">
          <a:xfrm>
            <a:off x="1270000" y="1560513"/>
            <a:ext cx="89884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2E6CA4"/>
              </a:buClr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595959"/>
                </a:solidFill>
              </a:rPr>
              <a:t>Требования к соответствию продукции или систем управления требованиям отраслевых стандартов.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000" dirty="0"/>
              <a:t>Отраслевая сертификация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270263" y="1833912"/>
            <a:ext cx="9082088" cy="4820887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sz="2000" dirty="0"/>
              <a:t>Требования к клиентам схемы (участникам глобальной цепи поставок), которые реализуются в виде отраслевых стандартов, основанных на требованиях ISO 9001 и дополнительных отраслевых требованиях, как к технологиям, так и к продукции;</a:t>
            </a:r>
          </a:p>
          <a:p>
            <a:pPr>
              <a:defRPr/>
            </a:pPr>
            <a:r>
              <a:rPr sz="2000" dirty="0"/>
              <a:t>Создание и поддержание открытой общеотраслевой базы клиентов схемы, классифицированных по областям деятельности;</a:t>
            </a:r>
          </a:p>
          <a:p>
            <a:pPr>
              <a:defRPr/>
            </a:pPr>
            <a:r>
              <a:rPr sz="2000" dirty="0"/>
              <a:t>Проведение оценки по единой рейтинговой системе, основанной на уровне зрелости компании;</a:t>
            </a:r>
          </a:p>
          <a:p>
            <a:pPr>
              <a:defRPr/>
            </a:pPr>
            <a:r>
              <a:rPr sz="2000" dirty="0"/>
              <a:t>Создание и поддержание системы непрерывных улучшений в отрасли на основе лучших отраслевых практик;</a:t>
            </a:r>
          </a:p>
          <a:p>
            <a:pPr>
              <a:defRPr/>
            </a:pPr>
            <a:r>
              <a:rPr sz="2000" dirty="0"/>
              <a:t>Единые для всех Правила сертификации и оценки, включая процедуры одобрения аудиторов, органов по сертификации, выдачи и отзыва сертификатов, а также назначение по требованию отрасли внеплановых целевых аудитов в случае обоснованной необходимости;</a:t>
            </a:r>
          </a:p>
          <a:p>
            <a:pPr>
              <a:defRPr/>
            </a:pPr>
            <a:r>
              <a:rPr sz="2000" dirty="0"/>
              <a:t>Контроль процесса подготовки, оценки и официального одобрения персонала отрасли</a:t>
            </a:r>
            <a:r>
              <a:rPr sz="2000" dirty="0" smtClean="0"/>
              <a:t>.</a:t>
            </a:r>
          </a:p>
          <a:p>
            <a:pPr marL="0" indent="0" algn="ctr">
              <a:buNone/>
              <a:defRPr/>
            </a:pPr>
            <a:r>
              <a:rPr lang="ru-RU" sz="2000" dirty="0" smtClean="0"/>
              <a:t>Отраслевая схема является дополнением к национальной системе аккредитации, правила которой сформулированы заинтересованными сторонами и представителями отрасли.</a:t>
            </a:r>
            <a:endParaRPr lang="en-US" sz="2000" dirty="0" smtClean="0"/>
          </a:p>
          <a:p>
            <a:pPr>
              <a:defRPr/>
            </a:pPr>
            <a:endParaRPr sz="2000" dirty="0"/>
          </a:p>
          <a:p>
            <a:pPr>
              <a:defRPr/>
            </a:pPr>
            <a:endParaRPr sz="2000" dirty="0"/>
          </a:p>
          <a:p>
            <a:pPr>
              <a:defRPr/>
            </a:pPr>
            <a:endParaRPr sz="2000" dirty="0"/>
          </a:p>
        </p:txBody>
      </p:sp>
      <p:sp>
        <p:nvSpPr>
          <p:cNvPr id="68614" name="Текст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270000" y="1179863"/>
            <a:ext cx="7412038" cy="65405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ru-RU" dirty="0" smtClean="0"/>
              <a:t>Что же контролирует отраслевая схема?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770" r="1949" b="19788"/>
          <a:stretch>
            <a:fillRect/>
          </a:stretch>
        </p:blipFill>
        <p:spPr bwMode="auto">
          <a:xfrm>
            <a:off x="3579813" y="4421188"/>
            <a:ext cx="3871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193182" y="486283"/>
            <a:ext cx="5913137" cy="865415"/>
          </a:xfrm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Ценность отраслевых схем сертификации</a:t>
            </a:r>
          </a:p>
        </p:txBody>
      </p:sp>
      <p:sp>
        <p:nvSpPr>
          <p:cNvPr id="69638" name="Текст 1"/>
          <p:cNvSpPr>
            <a:spLocks noGrp="1" noChangeArrowheads="1"/>
          </p:cNvSpPr>
          <p:nvPr>
            <p:ph type="body" sz="quarter" idx="14"/>
          </p:nvPr>
        </p:nvSpPr>
        <p:spPr>
          <a:xfrm>
            <a:off x="1193800" y="1246188"/>
            <a:ext cx="4392613" cy="714375"/>
          </a:xfrm>
        </p:spPr>
        <p:txBody>
          <a:bodyPr/>
          <a:lstStyle/>
          <a:p>
            <a:pPr marL="0" indent="0" algn="l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altLang="ru-RU" smtClean="0">
                <a:solidFill>
                  <a:srgbClr val="3D85CA"/>
                </a:solidFill>
                <a:latin typeface="Franklin Gothic Demi" pitchFamily="34" charset="0"/>
                <a:cs typeface="Tahoma" panose="020B0604030504040204" pitchFamily="34" charset="0"/>
              </a:rPr>
              <a:t>Что же это дает отрасли?</a:t>
            </a:r>
          </a:p>
        </p:txBody>
      </p:sp>
      <p:sp>
        <p:nvSpPr>
          <p:cNvPr id="6" name="Текст 5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93800" y="1603375"/>
            <a:ext cx="9097963" cy="4759325"/>
          </a:xfrm>
        </p:spPr>
        <p:txBody>
          <a:bodyPr rtlCol="0"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Отрасль обеспечивается гораздо более целостным подходом к процессам стандартизации и сертификации всех участников цепи поставок / создания продукта и более высокой надежностью оценки поставщиков.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Метод балльной оценки сертифицируемых компаний позволяет установить уровень зрелости сертифицированных компаний, внедрять лучшие производственные практики.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Обеспечивать управление несоответствиями и обязательными запросами на улучшение в отрасли.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Обеспечивать систему непрерывных улучшений и внедрение передовых практик в отрасли.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081669" y="293917"/>
            <a:ext cx="8787889" cy="865415"/>
          </a:xfrm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Инструменты управления, требуемые к развитию и применению отраслевыми схемами стандартизации</a:t>
            </a:r>
          </a:p>
        </p:txBody>
      </p:sp>
      <p:sp>
        <p:nvSpPr>
          <p:cNvPr id="6" name="Текст 5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39800"/>
            <a:ext cx="9031358" cy="1651000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Кроме этого, важным элементом схемы являются требования к компаниям изучать и поэтапно внедрять передовые методы инжиниринга качеством и бизнеса, такие, как</a:t>
            </a:r>
            <a:endParaRPr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Управление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надежностью и качеством продукции на основе многофакторной классификации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FRACAS)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и анализа реальных отказов 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для решения сложных проблем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(8D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или «8 дисциплин»).</a:t>
            </a:r>
          </a:p>
        </p:txBody>
      </p:sp>
      <p:pic>
        <p:nvPicPr>
          <p:cNvPr id="71686" name="Picture 2" descr="https://www.emaint.com/wp-content/uploads/2016/09/fracas-diagram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" y="2590800"/>
            <a:ext cx="52530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374900"/>
            <a:ext cx="3608388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226634" y="293917"/>
            <a:ext cx="8263054" cy="865415"/>
          </a:xfrm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Инструменты управления, требуемые к развитию и применению отраслевыми схемами стандартизации</a:t>
            </a:r>
          </a:p>
        </p:txBody>
      </p:sp>
      <p:sp>
        <p:nvSpPr>
          <p:cNvPr id="6" name="Текст 5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227138" y="1216025"/>
            <a:ext cx="9064625" cy="2212975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Проектный менеджмент, как механизм управления масштабными и неординарными задачами, такими, как разработка и освоение принципиально новой продукции, технологий, выход на новые рынки 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для ускорения прогресса потребительских характеристик продукции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её  надежности и других эксплуатационных параметров.</a:t>
            </a:r>
          </a:p>
        </p:txBody>
      </p:sp>
      <p:pic>
        <p:nvPicPr>
          <p:cNvPr id="7373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89263"/>
            <a:ext cx="7369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003300" y="1878013"/>
            <a:ext cx="9288463" cy="1292225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2000" dirty="0"/>
              <a:t>Важной особенностью отраслевых схем является экономическое планирование, бюджетирование, управление финансами и связанными с ними рисками, как неотъемлемые и важные для цепи поставок (создания продукта) аспекты УСТОЙЧИВОСТИ и НЕПРЕРЫВНОСТИ производственного цикла поставщика.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003611" y="293917"/>
            <a:ext cx="7386555" cy="865415"/>
          </a:xfrm>
          <a:noFill/>
          <a:extLst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sz="1800" dirty="0"/>
              <a:t>Устойчивость финансовой и экономической систем поставщика – это не менее важно, чем качество и стоимость его продукции</a:t>
            </a:r>
          </a:p>
        </p:txBody>
      </p:sp>
      <p:pic>
        <p:nvPicPr>
          <p:cNvPr id="747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421063"/>
            <a:ext cx="46863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Подведение итогов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270000" y="2279650"/>
            <a:ext cx="8618538" cy="2413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sz="2000" dirty="0"/>
              <a:t>Эффективность (снижение затрат для достижения результатов)</a:t>
            </a:r>
          </a:p>
          <a:p>
            <a:pPr>
              <a:defRPr/>
            </a:pPr>
            <a:r>
              <a:rPr sz="2000" dirty="0"/>
              <a:t>Устойчивость бизнеса</a:t>
            </a:r>
          </a:p>
          <a:p>
            <a:pPr>
              <a:defRPr/>
            </a:pPr>
            <a:r>
              <a:rPr sz="2000" dirty="0"/>
              <a:t>Безопасность</a:t>
            </a:r>
          </a:p>
          <a:p>
            <a:pPr>
              <a:defRPr/>
            </a:pPr>
            <a:r>
              <a:rPr sz="2000" dirty="0"/>
              <a:t>Конкурентоспособность</a:t>
            </a:r>
          </a:p>
          <a:p>
            <a:pPr>
              <a:defRPr/>
            </a:pPr>
            <a:r>
              <a:rPr sz="2000" dirty="0"/>
              <a:t>Ускорение инноваций, прогресса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sz="2000" dirty="0"/>
              <a:t>Вся отрасль, все поставщики работают в одной системе, говорят и думают на одном языке, движутся в одном направлении.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76806" name="Текст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270000" y="1163638"/>
            <a:ext cx="8618538" cy="6556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ru-RU" smtClean="0"/>
              <a:t>Что может дать изучение опыта других отраслей в стандартизации подходов к управлению глобальной цепочкой поставок?</a:t>
            </a:r>
          </a:p>
          <a:p>
            <a:pPr fontAlgn="base">
              <a:spcAft>
                <a:spcPct val="0"/>
              </a:spcAft>
            </a:pPr>
            <a:endParaRPr altLang="ru-RU" smtClean="0"/>
          </a:p>
        </p:txBody>
      </p:sp>
      <p:sp>
        <p:nvSpPr>
          <p:cNvPr id="76807" name="Текст 3"/>
          <p:cNvSpPr txBox="1">
            <a:spLocks noChangeArrowheads="1"/>
          </p:cNvSpPr>
          <p:nvPr/>
        </p:nvSpPr>
        <p:spPr bwMode="auto">
          <a:xfrm>
            <a:off x="2476500" y="5226050"/>
            <a:ext cx="74120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 sz="2400">
                <a:solidFill>
                  <a:srgbClr val="3D85CA"/>
                </a:solidFill>
                <a:latin typeface="Franklin Gothic Demi" pitchFamily="34" charset="0"/>
                <a:cs typeface="Tahoma" panose="020B0604030504040204" pitchFamily="34" charset="0"/>
              </a:rPr>
              <a:t>Важно учитывать опыт уже разработанных отраслевых схем сертификации!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400">
              <a:solidFill>
                <a:srgbClr val="3D85CA"/>
              </a:solidFill>
              <a:latin typeface="Franklin Gothic Demi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915855" y="293917"/>
            <a:ext cx="7598836" cy="865415"/>
          </a:xfrm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sz="1800" dirty="0"/>
              <a:t>Предпосылки развития сертификации систем менеджмента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1609725"/>
            <a:ext cx="9555162" cy="362267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altLang="ru-RU" dirty="0"/>
              <a:t>Политическая и экономическая поляризация, торговые войны и санкции. </a:t>
            </a:r>
            <a:r>
              <a:rPr altLang="ru-RU" dirty="0" err="1"/>
              <a:t>Возобладание</a:t>
            </a:r>
            <a:r>
              <a:rPr altLang="ru-RU" dirty="0"/>
              <a:t> протекционизма в международных экономиках. Крушение </a:t>
            </a:r>
            <a:r>
              <a:rPr altLang="ru-RU" dirty="0" err="1"/>
              <a:t>глобалистических</a:t>
            </a:r>
            <a:r>
              <a:rPr altLang="ru-RU" dirty="0"/>
              <a:t> трендов в экономиках.</a:t>
            </a:r>
          </a:p>
          <a:p>
            <a:pPr>
              <a:defRPr/>
            </a:pPr>
            <a:endParaRPr altLang="ru-RU" dirty="0"/>
          </a:p>
          <a:p>
            <a:pPr>
              <a:defRPr/>
            </a:pPr>
            <a:r>
              <a:rPr altLang="ru-RU" dirty="0"/>
              <a:t>Очередные волны финансовых кризисов, которые продолжают лихорадить рынки.</a:t>
            </a:r>
          </a:p>
          <a:p>
            <a:pPr>
              <a:defRPr/>
            </a:pPr>
            <a:endParaRPr altLang="ru-RU" dirty="0"/>
          </a:p>
          <a:p>
            <a:pPr>
              <a:defRPr/>
            </a:pPr>
            <a:r>
              <a:rPr altLang="ru-RU" dirty="0"/>
              <a:t>Усиление социального неравенства, нестабильность и конфликты на рынках труда.</a:t>
            </a:r>
          </a:p>
          <a:p>
            <a:pPr>
              <a:defRPr/>
            </a:pPr>
            <a:endParaRPr altLang="ru-RU" dirty="0"/>
          </a:p>
          <a:p>
            <a:pPr>
              <a:defRPr/>
            </a:pPr>
            <a:r>
              <a:rPr altLang="ru-RU" dirty="0"/>
              <a:t>Нарастание экологических проблем и природных катаклизмов. Истощение природных ресурсов.</a:t>
            </a:r>
          </a:p>
          <a:p>
            <a:pPr>
              <a:defRPr/>
            </a:pPr>
            <a:endParaRPr altLang="ru-RU" dirty="0"/>
          </a:p>
          <a:p>
            <a:pPr>
              <a:defRPr/>
            </a:pPr>
            <a:r>
              <a:rPr altLang="ru-RU" dirty="0"/>
              <a:t>В тоже время идет очередная технологическая революция, которая сопряжена с проблемами перехода на новый (4-й) технологический уклад в экономике (информатизация, роботизация). Ужесточение конкуренции.</a:t>
            </a:r>
          </a:p>
          <a:p>
            <a:pPr>
              <a:defRPr/>
            </a:pPr>
            <a:endParaRPr altLang="ru-RU" dirty="0"/>
          </a:p>
        </p:txBody>
      </p:sp>
      <p:sp>
        <p:nvSpPr>
          <p:cNvPr id="53254" name="Текст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5988" y="1158875"/>
            <a:ext cx="9555162" cy="655638"/>
          </a:xfrm>
        </p:spPr>
        <p:txBody>
          <a:bodyPr/>
          <a:lstStyle/>
          <a:p>
            <a:pPr fontAlgn="base">
              <a:lnSpc>
                <a:spcPct val="70000"/>
              </a:lnSpc>
              <a:spcAft>
                <a:spcPct val="0"/>
              </a:spcAft>
            </a:pPr>
            <a:r>
              <a:rPr altLang="ru-RU" sz="1700" smtClean="0"/>
              <a:t>Сложившаяся в мире политическая и экономическая система переживает кризис, уровень нестабильности нарастает и даже порой зашкаливает.</a:t>
            </a:r>
          </a:p>
        </p:txBody>
      </p:sp>
      <p:sp>
        <p:nvSpPr>
          <p:cNvPr id="53255" name="Текст 2"/>
          <p:cNvSpPr txBox="1">
            <a:spLocks noChangeArrowheads="1"/>
          </p:cNvSpPr>
          <p:nvPr/>
        </p:nvSpPr>
        <p:spPr bwMode="auto">
          <a:xfrm>
            <a:off x="2233613" y="6427788"/>
            <a:ext cx="7413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>
                <a:solidFill>
                  <a:srgbClr val="3D85CA"/>
                </a:solidFill>
                <a:latin typeface="Franklin Gothic Demi" pitchFamily="34" charset="0"/>
                <a:cs typeface="Tahoma" panose="020B0604030504040204" pitchFamily="34" charset="0"/>
              </a:rPr>
              <a:t>Система прогнозирования и стратегического планирования</a:t>
            </a:r>
          </a:p>
        </p:txBody>
      </p:sp>
      <p:sp>
        <p:nvSpPr>
          <p:cNvPr id="10" name="Правая фигурная скобка 9">
            <a:extLst/>
          </p:cNvPr>
          <p:cNvSpPr/>
          <p:nvPr/>
        </p:nvSpPr>
        <p:spPr>
          <a:xfrm rot="5400000">
            <a:off x="5538788" y="395288"/>
            <a:ext cx="309562" cy="9555162"/>
          </a:xfrm>
          <a:prstGeom prst="rightBrace">
            <a:avLst>
              <a:gd name="adj1" fmla="val 8333"/>
              <a:gd name="adj2" fmla="val 4986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Правая фигурная скобка 6">
            <a:extLst/>
          </p:cNvPr>
          <p:cNvSpPr/>
          <p:nvPr/>
        </p:nvSpPr>
        <p:spPr>
          <a:xfrm rot="5400000">
            <a:off x="5695950" y="3665538"/>
            <a:ext cx="152400" cy="5486400"/>
          </a:xfrm>
          <a:prstGeom prst="rightBrace">
            <a:avLst>
              <a:gd name="adj1" fmla="val 8333"/>
              <a:gd name="adj2" fmla="val 4986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3258" name="Текст 2"/>
          <p:cNvSpPr txBox="1">
            <a:spLocks noChangeArrowheads="1"/>
          </p:cNvSpPr>
          <p:nvPr/>
        </p:nvSpPr>
        <p:spPr bwMode="auto">
          <a:xfrm>
            <a:off x="2201863" y="5813425"/>
            <a:ext cx="7031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>
                <a:solidFill>
                  <a:srgbClr val="3D85CA"/>
                </a:solidFill>
                <a:latin typeface="Franklin Gothic Demi" pitchFamily="34" charset="0"/>
                <a:cs typeface="Tahoma" panose="020B0604030504040204" pitchFamily="34" charset="0"/>
              </a:rPr>
              <a:t>Необходимость управлять аспектами и факторами, способствующими устойчивости компаний</a:t>
            </a:r>
          </a:p>
        </p:txBody>
      </p:sp>
      <p:sp>
        <p:nvSpPr>
          <p:cNvPr id="53259" name="Текст 2"/>
          <p:cNvSpPr txBox="1">
            <a:spLocks noChangeArrowheads="1"/>
          </p:cNvSpPr>
          <p:nvPr/>
        </p:nvSpPr>
        <p:spPr bwMode="auto">
          <a:xfrm>
            <a:off x="2009775" y="5332413"/>
            <a:ext cx="7413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>
                <a:solidFill>
                  <a:srgbClr val="3D85CA"/>
                </a:solidFill>
                <a:latin typeface="Franklin Gothic Demi" pitchFamily="34" charset="0"/>
                <a:cs typeface="Tahoma" panose="020B0604030504040204" pitchFamily="34" charset="0"/>
              </a:rPr>
              <a:t>Стремление к большей эффективности и устойчивости</a:t>
            </a:r>
          </a:p>
        </p:txBody>
      </p:sp>
      <p:sp>
        <p:nvSpPr>
          <p:cNvPr id="11" name="Правая фигурная скобка 10">
            <a:extLst/>
          </p:cNvPr>
          <p:cNvSpPr/>
          <p:nvPr/>
        </p:nvSpPr>
        <p:spPr>
          <a:xfrm rot="5400000">
            <a:off x="5577681" y="2756694"/>
            <a:ext cx="242888" cy="5861050"/>
          </a:xfrm>
          <a:prstGeom prst="rightBrace">
            <a:avLst>
              <a:gd name="adj1" fmla="val 8333"/>
              <a:gd name="adj2" fmla="val 4986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7"/>
          <p:cNvSpPr>
            <a:spLocks noGrp="1" noChangeArrowheads="1"/>
          </p:cNvSpPr>
          <p:nvPr>
            <p:ph sz="quarter" idx="13"/>
          </p:nvPr>
        </p:nvSpPr>
        <p:spPr>
          <a:xfrm>
            <a:off x="1484313" y="409575"/>
            <a:ext cx="3319462" cy="1069975"/>
          </a:xfrm>
          <a:solidFill>
            <a:srgbClr val="7030A0">
              <a:alpha val="39999"/>
            </a:srgb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altLang="ru-RU"/>
              <a:t>Благодарю за внимание!</a:t>
            </a:r>
          </a:p>
          <a:p>
            <a:pPr>
              <a:spcBef>
                <a:spcPct val="0"/>
              </a:spcBef>
            </a:pPr>
            <a:r>
              <a:rPr altLang="ru-RU"/>
              <a:t>Вопросы?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5408613"/>
            <a:ext cx="57499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6345238" y="5422900"/>
            <a:ext cx="5441950" cy="774700"/>
          </a:xfrm>
        </p:spPr>
        <p:txBody>
          <a:bodyPr lIns="91436" tIns="45718" rIns="91436" bIns="45718"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Franklin Gothic Demi" panose="020B0703020102020204" pitchFamily="34" charset="0"/>
                <a:cs typeface="Tahoma" pitchFamily="34" charset="0"/>
              </a:rPr>
              <a:t>Тел</a:t>
            </a:r>
            <a:r>
              <a:rPr lang="ru-RU" sz="2000" dirty="0">
                <a:latin typeface="Franklin Gothic Demi" panose="020B0703020102020204" pitchFamily="34" charset="0"/>
                <a:cs typeface="Tahoma" pitchFamily="34" charset="0"/>
              </a:rPr>
              <a:t>.</a:t>
            </a:r>
            <a:r>
              <a:rPr lang="en-US" sz="2000" dirty="0" smtClean="0">
                <a:latin typeface="Franklin Gothic Demi" panose="020B0703020102020204" pitchFamily="34" charset="0"/>
                <a:cs typeface="Tahoma" pitchFamily="34" charset="0"/>
              </a:rPr>
              <a:t>:	+</a:t>
            </a:r>
            <a:r>
              <a:rPr lang="en-US" sz="2000" dirty="0">
                <a:latin typeface="Franklin Gothic Demi" panose="020B0703020102020204" pitchFamily="34" charset="0"/>
                <a:cs typeface="Tahoma" pitchFamily="34" charset="0"/>
              </a:rPr>
              <a:t>7 </a:t>
            </a:r>
            <a:r>
              <a:rPr lang="ru-RU" sz="2000" dirty="0" smtClean="0">
                <a:latin typeface="Franklin Gothic Demi" panose="020B0703020102020204" pitchFamily="34" charset="0"/>
                <a:cs typeface="Tahoma" pitchFamily="34" charset="0"/>
              </a:rPr>
              <a:t>(</a:t>
            </a:r>
            <a:r>
              <a:rPr lang="en-US" sz="2000" dirty="0" smtClean="0">
                <a:latin typeface="Franklin Gothic Demi" panose="020B0703020102020204" pitchFamily="34" charset="0"/>
                <a:cs typeface="Tahoma" pitchFamily="34" charset="0"/>
              </a:rPr>
              <a:t>812</a:t>
            </a:r>
            <a:r>
              <a:rPr lang="ru-RU" sz="2000" dirty="0" smtClean="0">
                <a:latin typeface="Franklin Gothic Demi" panose="020B0703020102020204" pitchFamily="34" charset="0"/>
                <a:cs typeface="Tahoma" pitchFamily="34" charset="0"/>
              </a:rPr>
              <a:t>)</a:t>
            </a:r>
            <a:r>
              <a:rPr lang="en-US" sz="2000" dirty="0" smtClean="0">
                <a:latin typeface="Franklin Gothic Demi" panose="020B0703020102020204" pitchFamily="34" charset="0"/>
                <a:cs typeface="Tahoma" pitchFamily="34" charset="0"/>
              </a:rPr>
              <a:t> 670-90-00</a:t>
            </a:r>
            <a:endParaRPr lang="en-US" sz="2000" dirty="0">
              <a:latin typeface="Franklin Gothic Demi" panose="020B0703020102020204" pitchFamily="34" charset="0"/>
              <a:cs typeface="Tahoma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Franklin Gothic Demi" panose="020B0703020102020204" pitchFamily="34" charset="0"/>
                <a:cs typeface="Tahoma" pitchFamily="34" charset="0"/>
              </a:rPr>
              <a:t>E-mail:	rr-head@rusregister.ru</a:t>
            </a:r>
            <a:endParaRPr lang="ru-RU" sz="2000" dirty="0">
              <a:latin typeface="Franklin Gothic Demi" panose="020B0703020102020204" pitchFamily="34" charset="0"/>
              <a:cs typeface="Tahoma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196259" y="462405"/>
            <a:ext cx="6811963" cy="538672"/>
          </a:xfrm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sz="1800" dirty="0"/>
              <a:t>Устойчивое развитие</a:t>
            </a:r>
          </a:p>
        </p:txBody>
      </p:sp>
      <p:sp>
        <p:nvSpPr>
          <p:cNvPr id="54277" name="TextBox 14"/>
          <p:cNvSpPr txBox="1">
            <a:spLocks noChangeArrowheads="1"/>
          </p:cNvSpPr>
          <p:nvPr/>
        </p:nvSpPr>
        <p:spPr bwMode="auto">
          <a:xfrm>
            <a:off x="1196975" y="854075"/>
            <a:ext cx="8501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0563C1"/>
              </a:buClr>
            </a:pPr>
            <a:r>
              <a:rPr lang="ru-RU" altLang="ru-RU">
                <a:solidFill>
                  <a:srgbClr val="595959"/>
                </a:solidFill>
              </a:rPr>
              <a:t>Одной из основных тенденций в современном мире является переход к концепции устойчивого развития организации, нацеленная на баланс удовлетворенности различных заинтересованных сторон</a:t>
            </a:r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1908968" y="2574969"/>
            <a:ext cx="842258" cy="2997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КАЧЕСТВО ПРОДУКТА</a:t>
            </a:r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2896631" y="2574969"/>
            <a:ext cx="1267872" cy="29976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ЗАЩИТА ОКРУЖАЮЩЕЙ СРЕДЫ</a:t>
            </a: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4308089" y="2574969"/>
            <a:ext cx="486354" cy="2997642"/>
          </a:xfrm>
          <a:prstGeom prst="rect">
            <a:avLst/>
          </a:prstGeom>
          <a:solidFill>
            <a:srgbClr val="B492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ИННОВАЦИИ</a:t>
            </a:r>
          </a:p>
        </p:txBody>
      </p:sp>
      <p:sp>
        <p:nvSpPr>
          <p:cNvPr id="20" name="Прямоугольник 19">
            <a:extLst/>
          </p:cNvPr>
          <p:cNvSpPr/>
          <p:nvPr/>
        </p:nvSpPr>
        <p:spPr>
          <a:xfrm>
            <a:off x="4938029" y="2574969"/>
            <a:ext cx="1298224" cy="29976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ОХРАНА ТРУДА И СОЦИАЛЬНАЯ ОТВЕТСТВЕННОСТЬ</a:t>
            </a:r>
          </a:p>
        </p:txBody>
      </p:sp>
      <p:sp>
        <p:nvSpPr>
          <p:cNvPr id="21" name="Прямоугольник 20">
            <a:extLst/>
          </p:cNvPr>
          <p:cNvSpPr/>
          <p:nvPr/>
        </p:nvSpPr>
        <p:spPr>
          <a:xfrm>
            <a:off x="6379837" y="2574969"/>
            <a:ext cx="987241" cy="29976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500" dirty="0">
                <a:solidFill>
                  <a:prstClr val="white"/>
                </a:solidFill>
              </a:rPr>
              <a:t>ИНФОРМАТИЗАЦИЯ И </a:t>
            </a:r>
            <a:r>
              <a:rPr lang="en-US" sz="2500" dirty="0">
                <a:solidFill>
                  <a:prstClr val="white"/>
                </a:solidFill>
              </a:rPr>
              <a:t>IT </a:t>
            </a:r>
            <a:r>
              <a:rPr lang="ru-RU" sz="2500" dirty="0">
                <a:solidFill>
                  <a:prstClr val="white"/>
                </a:solidFill>
              </a:rPr>
              <a:t>БЕЗОПАСНОСТЬ</a:t>
            </a:r>
          </a:p>
        </p:txBody>
      </p:sp>
      <p:sp>
        <p:nvSpPr>
          <p:cNvPr id="22" name="Прямоугольник 21">
            <a:extLst/>
          </p:cNvPr>
          <p:cNvSpPr/>
          <p:nvPr/>
        </p:nvSpPr>
        <p:spPr>
          <a:xfrm>
            <a:off x="7511840" y="2574969"/>
            <a:ext cx="843028" cy="299764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ЭНЕРГОЭФФЕКТИВНОСТЬ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908175" y="6232525"/>
            <a:ext cx="7435850" cy="4778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МЕНЕДЖЕМЕНТ РИСКОВ</a:t>
            </a:r>
          </a:p>
        </p:txBody>
      </p:sp>
      <p:sp>
        <p:nvSpPr>
          <p:cNvPr id="8" name="Равнобедренный треугольник 7">
            <a:extLst/>
          </p:cNvPr>
          <p:cNvSpPr/>
          <p:nvPr/>
        </p:nvSpPr>
        <p:spPr>
          <a:xfrm>
            <a:off x="1909763" y="1727200"/>
            <a:ext cx="7434262" cy="80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white"/>
                </a:solidFill>
              </a:rPr>
              <a:t>УСТОЙЧИВОЕ РАЗВИТИЕ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8500472" y="2574969"/>
            <a:ext cx="843026" cy="29976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ИНЫЕ НАПРАВЛЕНИЯ</a:t>
            </a:r>
          </a:p>
        </p:txBody>
      </p:sp>
      <p:sp>
        <p:nvSpPr>
          <p:cNvPr id="23" name="Прямоугольник 22">
            <a:extLst/>
          </p:cNvPr>
          <p:cNvSpPr/>
          <p:nvPr/>
        </p:nvSpPr>
        <p:spPr>
          <a:xfrm>
            <a:off x="1908175" y="5662613"/>
            <a:ext cx="7435850" cy="4778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prstClr val="white"/>
                </a:solidFill>
              </a:rPr>
              <a:t>МЕНЕДЖЕМЕНТ БУДУЩЕГО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Менеджмент будущего</a:t>
            </a:r>
          </a:p>
        </p:txBody>
      </p:sp>
      <p:sp>
        <p:nvSpPr>
          <p:cNvPr id="55301" name="Текст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76500" y="1898650"/>
            <a:ext cx="7412038" cy="1095375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altLang="ru-RU" sz="2000" smtClean="0"/>
              <a:t>Менеджмент будущего - совокупность всех систем, процессов, методов и инструментов раннего распознавания и анализа будущих событий и включения их в стратегии</a:t>
            </a:r>
          </a:p>
        </p:txBody>
      </p:sp>
      <p:pic>
        <p:nvPicPr>
          <p:cNvPr id="55302" name="Picture 2" descr="D:\Документы_Бочкарева\Documents\0 0 0 Эта неделя\11 09 22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86138"/>
            <a:ext cx="85344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Менеджмент будущего</a:t>
            </a:r>
          </a:p>
          <a:p>
            <a:pPr fontAlgn="auto">
              <a:spcAft>
                <a:spcPts val="0"/>
              </a:spcAft>
              <a:defRPr/>
            </a:pPr>
            <a:r>
              <a:rPr sz="1800" dirty="0"/>
              <a:t>5 ключевых вопросов менеджмента будущего</a:t>
            </a:r>
          </a:p>
        </p:txBody>
      </p:sp>
      <p:sp>
        <p:nvSpPr>
          <p:cNvPr id="56325" name="Объект 2"/>
          <p:cNvSpPr txBox="1">
            <a:spLocks noChangeArrowheads="1"/>
          </p:cNvSpPr>
          <p:nvPr/>
        </p:nvSpPr>
        <p:spPr bwMode="auto">
          <a:xfrm>
            <a:off x="7188200" y="5410200"/>
            <a:ext cx="2803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2000" b="1"/>
              <a:t>Красные очки будущего:</a:t>
            </a:r>
            <a:r>
              <a:rPr lang="ru-RU" altLang="ru-RU" sz="2000"/>
              <a:t> анализ сюрпризов</a:t>
            </a:r>
          </a:p>
        </p:txBody>
      </p:sp>
      <p:pic>
        <p:nvPicPr>
          <p:cNvPr id="6" name="Picture 2" descr="D:\Документы_Бочкарева\Documents\0 0 0 Эта неделя\11 09 21\screen_Brillen_05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 r="53397" b="58467"/>
          <a:stretch/>
        </p:blipFill>
        <p:spPr bwMode="auto">
          <a:xfrm>
            <a:off x="8262539" y="4678965"/>
            <a:ext cx="2378162" cy="762676"/>
          </a:xfrm>
          <a:prstGeom prst="snip2DiagRect">
            <a:avLst>
              <a:gd name="adj1" fmla="val 18903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Правильный пятиугольник 4"/>
          <p:cNvSpPr>
            <a:spLocks noChangeArrowheads="1"/>
          </p:cNvSpPr>
          <p:nvPr/>
        </p:nvSpPr>
        <p:spPr bwMode="auto">
          <a:xfrm>
            <a:off x="5454650" y="2924175"/>
            <a:ext cx="1800225" cy="1657350"/>
          </a:xfrm>
          <a:prstGeom prst="pentagon">
            <a:avLst/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</a:pPr>
            <a:endParaRPr lang="ru-RU" altLang="ru-RU" sz="1200">
              <a:latin typeface="Franklin Gothic Book" pitchFamily="34" charset="0"/>
            </a:endParaRPr>
          </a:p>
        </p:txBody>
      </p:sp>
      <p:sp>
        <p:nvSpPr>
          <p:cNvPr id="8" name="Равнобедренный треугольник 7">
            <a:extLst/>
          </p:cNvPr>
          <p:cNvSpPr/>
          <p:nvPr/>
        </p:nvSpPr>
        <p:spPr>
          <a:xfrm rot="6500993">
            <a:off x="7562850" y="3446463"/>
            <a:ext cx="979487" cy="191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/>
          </p:cNvPr>
          <p:cNvSpPr/>
          <p:nvPr/>
        </p:nvSpPr>
        <p:spPr>
          <a:xfrm rot="10800000">
            <a:off x="5846763" y="4659313"/>
            <a:ext cx="979487" cy="1911350"/>
          </a:xfrm>
          <a:prstGeom prst="triangle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/>
          </p:cNvPr>
          <p:cNvSpPr/>
          <p:nvPr/>
        </p:nvSpPr>
        <p:spPr>
          <a:xfrm rot="15115208">
            <a:off x="4179094" y="3447257"/>
            <a:ext cx="979487" cy="1911350"/>
          </a:xfrm>
          <a:prstGeom prst="triangle">
            <a:avLst/>
          </a:prstGeom>
          <a:gradFill>
            <a:gsLst>
              <a:gs pos="0">
                <a:srgbClr val="E0F105"/>
              </a:gs>
              <a:gs pos="80000">
                <a:srgbClr val="F1EC1A"/>
              </a:gs>
              <a:gs pos="100000">
                <a:srgbClr val="FFFF00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  <a:defRPr/>
            </a:pPr>
            <a:endParaRPr lang="ru-RU"/>
          </a:p>
        </p:txBody>
      </p:sp>
      <p:sp>
        <p:nvSpPr>
          <p:cNvPr id="11" name="Равнобедренный треугольник 10">
            <a:extLst/>
          </p:cNvPr>
          <p:cNvSpPr/>
          <p:nvPr/>
        </p:nvSpPr>
        <p:spPr>
          <a:xfrm rot="2053968">
            <a:off x="6910388" y="1452563"/>
            <a:ext cx="979487" cy="19113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  <a:defRPr/>
            </a:pPr>
            <a:endParaRPr lang="ru-RU"/>
          </a:p>
        </p:txBody>
      </p:sp>
      <p:sp>
        <p:nvSpPr>
          <p:cNvPr id="12" name="Равнобедренный треугольник 11">
            <a:extLst/>
          </p:cNvPr>
          <p:cNvSpPr/>
          <p:nvPr/>
        </p:nvSpPr>
        <p:spPr>
          <a:xfrm rot="19503355">
            <a:off x="4833938" y="1454150"/>
            <a:ext cx="979487" cy="1911350"/>
          </a:xfrm>
          <a:prstGeom prst="triangle">
            <a:avLst/>
          </a:prstGeom>
          <a:solidFill>
            <a:srgbClr val="B492BB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  <a:defRPr/>
            </a:pPr>
            <a:endParaRPr lang="ru-RU"/>
          </a:p>
        </p:txBody>
      </p:sp>
      <p:sp>
        <p:nvSpPr>
          <p:cNvPr id="56333" name="Объект 2"/>
          <p:cNvSpPr txBox="1">
            <a:spLocks/>
          </p:cNvSpPr>
          <p:nvPr/>
        </p:nvSpPr>
        <p:spPr bwMode="auto">
          <a:xfrm>
            <a:off x="1895475" y="1549400"/>
            <a:ext cx="28019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</a:pPr>
            <a:r>
              <a:rPr lang="ru-RU" altLang="ru-RU" sz="2000" b="1">
                <a:latin typeface="Franklin Gothic Book" pitchFamily="34" charset="0"/>
              </a:rPr>
              <a:t>Фиолетовые очки будущего:</a:t>
            </a:r>
            <a:r>
              <a:rPr lang="ru-RU" altLang="ru-RU" sz="2000">
                <a:latin typeface="Franklin Gothic Book" pitchFamily="34" charset="0"/>
              </a:rPr>
              <a:t> разработка стратегии</a:t>
            </a:r>
          </a:p>
        </p:txBody>
      </p:sp>
      <p:sp>
        <p:nvSpPr>
          <p:cNvPr id="56334" name="Объект 2"/>
          <p:cNvSpPr txBox="1">
            <a:spLocks/>
          </p:cNvSpPr>
          <p:nvPr/>
        </p:nvSpPr>
        <p:spPr bwMode="auto">
          <a:xfrm>
            <a:off x="2287588" y="5788025"/>
            <a:ext cx="28019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</a:pPr>
            <a:r>
              <a:rPr lang="ru-RU" altLang="ru-RU" sz="2000" b="1">
                <a:latin typeface="Franklin Gothic Book" pitchFamily="34" charset="0"/>
              </a:rPr>
              <a:t>Зеленые очки будущего:</a:t>
            </a:r>
            <a:r>
              <a:rPr lang="ru-RU" altLang="ru-RU" sz="2000">
                <a:latin typeface="Franklin Gothic Book" pitchFamily="34" charset="0"/>
              </a:rPr>
              <a:t> развитие возможностей</a:t>
            </a:r>
          </a:p>
        </p:txBody>
      </p:sp>
      <p:sp>
        <p:nvSpPr>
          <p:cNvPr id="56335" name="Объект 2"/>
          <p:cNvSpPr txBox="1">
            <a:spLocks/>
          </p:cNvSpPr>
          <p:nvPr/>
        </p:nvSpPr>
        <p:spPr bwMode="auto">
          <a:xfrm>
            <a:off x="1541463" y="3352800"/>
            <a:ext cx="2803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</a:pPr>
            <a:r>
              <a:rPr lang="ru-RU" altLang="ru-RU" sz="2000" b="1">
                <a:latin typeface="Franklin Gothic Book" pitchFamily="34" charset="0"/>
              </a:rPr>
              <a:t>Желтые очки будущего:</a:t>
            </a:r>
            <a:r>
              <a:rPr lang="ru-RU" altLang="ru-RU" sz="2000">
                <a:latin typeface="Franklin Gothic Book" pitchFamily="34" charset="0"/>
              </a:rPr>
              <a:t> разработка видения</a:t>
            </a:r>
          </a:p>
        </p:txBody>
      </p:sp>
      <p:pic>
        <p:nvPicPr>
          <p:cNvPr id="16" name="Picture 2" descr="D:\Документы_Бочкарева\Documents\0 0 0 Эта неделя\11 09 21\screen_Brillen_05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9" t="58864" r="1240" b="5147"/>
          <a:stretch/>
        </p:blipFill>
        <p:spPr bwMode="auto">
          <a:xfrm>
            <a:off x="2700470" y="2512460"/>
            <a:ext cx="2327376" cy="764705"/>
          </a:xfrm>
          <a:prstGeom prst="snip2DiagRect">
            <a:avLst>
              <a:gd name="adj1" fmla="val 50000"/>
              <a:gd name="adj2" fmla="val 3337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7" name="Объект 2"/>
          <p:cNvSpPr txBox="1">
            <a:spLocks/>
          </p:cNvSpPr>
          <p:nvPr/>
        </p:nvSpPr>
        <p:spPr bwMode="auto">
          <a:xfrm>
            <a:off x="7878763" y="2530475"/>
            <a:ext cx="2803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99"/>
              </a:buClr>
              <a:buFont typeface="AcademyACTT" pitchFamily="2" charset="0"/>
              <a:buNone/>
            </a:pPr>
            <a:r>
              <a:rPr lang="ru-RU" altLang="ru-RU" sz="2000" b="1">
                <a:latin typeface="Franklin Gothic Book" pitchFamily="34" charset="0"/>
              </a:rPr>
              <a:t>Синие очки будущего:</a:t>
            </a:r>
            <a:r>
              <a:rPr lang="ru-RU" altLang="ru-RU" sz="2000">
                <a:latin typeface="Franklin Gothic Book" pitchFamily="34" charset="0"/>
              </a:rPr>
              <a:t> анализ предположительных ситуаций</a:t>
            </a:r>
          </a:p>
        </p:txBody>
      </p:sp>
      <p:pic>
        <p:nvPicPr>
          <p:cNvPr id="18" name="Picture 2" descr="D:\Документы_Бочкарева\Documents\0 0 0 Эта неделя\11 09 21\screen_Brillen_05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2" t="58952" r="52759" b="1955"/>
          <a:stretch/>
        </p:blipFill>
        <p:spPr bwMode="auto">
          <a:xfrm>
            <a:off x="3243934" y="5006690"/>
            <a:ext cx="2520666" cy="781337"/>
          </a:xfrm>
          <a:prstGeom prst="snip2DiagRect">
            <a:avLst>
              <a:gd name="adj1" fmla="val 50000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Документы_Бочкарева\Documents\0 0 0 Эта неделя\11 09 21\screen_Brillen_05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4" t="29268" r="21142" b="33560"/>
          <a:stretch/>
        </p:blipFill>
        <p:spPr bwMode="auto">
          <a:xfrm>
            <a:off x="1577721" y="4125736"/>
            <a:ext cx="2111186" cy="712780"/>
          </a:xfrm>
          <a:prstGeom prst="snip2DiagRect">
            <a:avLst>
              <a:gd name="adj1" fmla="val 50000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Документы_Бочкарева\Documents\0 0 0 Эта неделя\11 09 21\screen_Brillen_05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1" r="-556" b="63910"/>
          <a:stretch/>
        </p:blipFill>
        <p:spPr bwMode="auto">
          <a:xfrm>
            <a:off x="8052100" y="1870970"/>
            <a:ext cx="1895734" cy="727044"/>
          </a:xfrm>
          <a:prstGeom prst="snip2DiagRect">
            <a:avLst>
              <a:gd name="adj1" fmla="val 50000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1" name="Text Box 19"/>
          <p:cNvSpPr txBox="1">
            <a:spLocks noChangeArrowheads="1"/>
          </p:cNvSpPr>
          <p:nvPr/>
        </p:nvSpPr>
        <p:spPr bwMode="gray">
          <a:xfrm>
            <a:off x="5700713" y="3598863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40000"/>
              </a:spcAft>
              <a:buClr>
                <a:srgbClr val="990099"/>
              </a:buClr>
              <a:buFont typeface="AcademyACTT" pitchFamily="2" charset="0"/>
              <a:buNone/>
            </a:pPr>
            <a:r>
              <a:rPr lang="ru-RU" altLang="ru-RU" sz="2000" b="1" noProof="1">
                <a:solidFill>
                  <a:schemeClr val="bg1"/>
                </a:solidFill>
                <a:latin typeface="Arial" panose="020B0604020202020204" pitchFamily="34" charset="0"/>
              </a:rPr>
              <a:t>БУДУЩЕЕ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47725"/>
            <a:ext cx="35877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Менеджмент будущего</a:t>
            </a:r>
          </a:p>
        </p:txBody>
      </p:sp>
      <p:graphicFrame>
        <p:nvGraphicFramePr>
          <p:cNvPr id="5" name="Таблица 4">
            <a:extLst/>
          </p:cNvPr>
          <p:cNvGraphicFramePr>
            <a:graphicFrameLocks noGrp="1"/>
          </p:cNvGraphicFramePr>
          <p:nvPr/>
        </p:nvGraphicFramePr>
        <p:xfrm>
          <a:off x="4691063" y="1506538"/>
          <a:ext cx="6397625" cy="4762501"/>
        </p:xfrm>
        <a:graphic>
          <a:graphicData uri="http://schemas.openxmlformats.org/drawingml/2006/table">
            <a:tbl>
              <a:tblPr/>
              <a:tblGrid>
                <a:gridCol w="2711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5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Очки восприятия будущего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Основные вопросы менеджмента будущего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88"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Синие очки восприятия будущего (анализ предполагаемого будущего)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Каким образом изменится окружающая среда рынка, работы, жизни на протяжении следующих 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10 лет?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121"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Красные очки восприятия будущего  (анализ непредвиденного будущего) </a:t>
                      </a:r>
                      <a:endParaRPr lang="ru-RU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Какие действия мы должны предпринимать для того, чтобы адекватно реагировать на непредвиденные события и направления развития в будущем?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743"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Зеленые очки восприятия будущего (развитие возможностей)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Какие угрозы и возможности относительно новых рынков, продуктов, стратегий и процессов могут появиться в результате этих изменений?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537"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Желтые очки восприятия будущего (развитие стратегического видения) </a:t>
                      </a:r>
                      <a:endParaRPr lang="ru-RU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Какой должна быть наша компаний в будущие 5-10 лет с точки зрения стратегического видения? 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160"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Фиолетовые очки восприятия будущего (развитие стратегии) </a:t>
                      </a:r>
                      <a:endParaRPr lang="ru-RU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Times New Roman"/>
                        </a:rPr>
                        <a:t>Каким образом нам необходимо разрабатывать нашу стратегию, чтобы реализовать стратегическое видение?</a:t>
                      </a:r>
                      <a:endParaRPr lang="ru-RU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Менеджмент будущего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270000" y="1960562"/>
            <a:ext cx="9312275" cy="37036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dirty="0"/>
              <a:t>Взглянув на будущее комплексно, сквозь все 5 «очков восприятия», организация получает возможность на основе достаточно объективных данных </a:t>
            </a:r>
            <a:endParaRPr dirty="0" smtClean="0"/>
          </a:p>
          <a:p>
            <a:pPr>
              <a:defRPr/>
            </a:pPr>
            <a:r>
              <a:rPr dirty="0" smtClean="0"/>
              <a:t>разрабатывать </a:t>
            </a:r>
            <a:r>
              <a:rPr dirty="0"/>
              <a:t>свою средне и долгосрочную стратегию развития,  </a:t>
            </a:r>
            <a:endParaRPr dirty="0" smtClean="0"/>
          </a:p>
          <a:p>
            <a:pPr>
              <a:defRPr/>
            </a:pPr>
            <a:r>
              <a:rPr dirty="0" smtClean="0"/>
              <a:t>выделить </a:t>
            </a:r>
            <a:r>
              <a:rPr dirty="0"/>
              <a:t>необходимые ресурсы, </a:t>
            </a:r>
            <a:endParaRPr dirty="0" smtClean="0"/>
          </a:p>
          <a:p>
            <a:pPr>
              <a:defRPr/>
            </a:pPr>
            <a:r>
              <a:rPr dirty="0" smtClean="0"/>
              <a:t>правильно </a:t>
            </a:r>
            <a:r>
              <a:rPr dirty="0"/>
              <a:t>подойти к развитию персонала, </a:t>
            </a:r>
            <a:endParaRPr dirty="0" smtClean="0"/>
          </a:p>
          <a:p>
            <a:pPr>
              <a:defRPr/>
            </a:pPr>
            <a:r>
              <a:rPr dirty="0" smtClean="0"/>
              <a:t>проводить </a:t>
            </a:r>
            <a:r>
              <a:rPr dirty="0"/>
              <a:t>оценку выполнения выбранных стратегий и </a:t>
            </a:r>
            <a:endParaRPr dirty="0" smtClean="0"/>
          </a:p>
          <a:p>
            <a:pPr>
              <a:defRPr/>
            </a:pPr>
            <a:r>
              <a:rPr dirty="0" smtClean="0"/>
              <a:t>периодически </a:t>
            </a:r>
            <a:r>
              <a:rPr dirty="0"/>
              <a:t>использовать данную модель для определения возможных изменений в будущем с целью корректировки и актуализации выбранных стратегий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Инновационные системы менеджмента</a:t>
            </a:r>
          </a:p>
        </p:txBody>
      </p:sp>
      <p:sp>
        <p:nvSpPr>
          <p:cNvPr id="5" name="Овал 4">
            <a:extLst/>
          </p:cNvPr>
          <p:cNvSpPr/>
          <p:nvPr/>
        </p:nvSpPr>
        <p:spPr>
          <a:xfrm>
            <a:off x="4308475" y="1165225"/>
            <a:ext cx="3575050" cy="68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СТАНДАРТИЗАЦИЯ И СЕРТИФИКАЦИЯ СМ</a:t>
            </a:r>
          </a:p>
        </p:txBody>
      </p:sp>
      <p:sp>
        <p:nvSpPr>
          <p:cNvPr id="6" name="Овал 5">
            <a:extLst/>
          </p:cNvPr>
          <p:cNvSpPr/>
          <p:nvPr/>
        </p:nvSpPr>
        <p:spPr>
          <a:xfrm>
            <a:off x="7348538" y="1857375"/>
            <a:ext cx="3573462" cy="11080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ОТРАСЛЕВЫЕ ИННОВАЦИОННЫЕ СИСТЕМЫ МЕНЕДЖМЕНТА</a:t>
            </a:r>
          </a:p>
        </p:txBody>
      </p:sp>
      <p:sp>
        <p:nvSpPr>
          <p:cNvPr id="7" name="Овал 6">
            <a:extLst/>
          </p:cNvPr>
          <p:cNvSpPr/>
          <p:nvPr/>
        </p:nvSpPr>
        <p:spPr>
          <a:xfrm>
            <a:off x="1270000" y="1855788"/>
            <a:ext cx="3573463" cy="1108075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ИННОВАЦИОННЫЕ СИСТЕМЫ МЕНЕДЖМЕНТА</a:t>
            </a:r>
          </a:p>
        </p:txBody>
      </p:sp>
      <p:sp>
        <p:nvSpPr>
          <p:cNvPr id="8" name="Овал 7">
            <a:extLst/>
          </p:cNvPr>
          <p:cNvSpPr/>
          <p:nvPr/>
        </p:nvSpPr>
        <p:spPr>
          <a:xfrm>
            <a:off x="904875" y="3297238"/>
            <a:ext cx="2028825" cy="568325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Энергетический менеджмент</a:t>
            </a:r>
          </a:p>
        </p:txBody>
      </p:sp>
      <p:sp>
        <p:nvSpPr>
          <p:cNvPr id="9" name="Овал 8">
            <a:extLst/>
          </p:cNvPr>
          <p:cNvSpPr/>
          <p:nvPr/>
        </p:nvSpPr>
        <p:spPr>
          <a:xfrm>
            <a:off x="904875" y="4079875"/>
            <a:ext cx="2028825" cy="568325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Менеджмент </a:t>
            </a:r>
            <a:r>
              <a:rPr lang="en-US" sz="1400" dirty="0"/>
              <a:t>IT</a:t>
            </a:r>
            <a:r>
              <a:rPr lang="ru-RU" sz="1400" dirty="0"/>
              <a:t> безопасности</a:t>
            </a:r>
          </a:p>
        </p:txBody>
      </p:sp>
      <p:sp>
        <p:nvSpPr>
          <p:cNvPr id="10" name="Овал 9">
            <a:extLst/>
          </p:cNvPr>
          <p:cNvSpPr/>
          <p:nvPr/>
        </p:nvSpPr>
        <p:spPr>
          <a:xfrm>
            <a:off x="904875" y="4864100"/>
            <a:ext cx="2028825" cy="747713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Менеджмент социальной ответственности</a:t>
            </a:r>
          </a:p>
        </p:txBody>
      </p:sp>
      <p:sp>
        <p:nvSpPr>
          <p:cNvPr id="11" name="Овал 10">
            <a:extLst/>
          </p:cNvPr>
          <p:cNvSpPr/>
          <p:nvPr/>
        </p:nvSpPr>
        <p:spPr>
          <a:xfrm>
            <a:off x="904875" y="5830888"/>
            <a:ext cx="2028825" cy="568325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Менеджмент охраны труда</a:t>
            </a:r>
          </a:p>
        </p:txBody>
      </p:sp>
      <p:sp>
        <p:nvSpPr>
          <p:cNvPr id="12" name="Овал 11">
            <a:extLst/>
          </p:cNvPr>
          <p:cNvSpPr/>
          <p:nvPr/>
        </p:nvSpPr>
        <p:spPr>
          <a:xfrm>
            <a:off x="3171825" y="4895850"/>
            <a:ext cx="2028825" cy="684213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Менеджмент непрерывности бизнеса</a:t>
            </a:r>
          </a:p>
        </p:txBody>
      </p:sp>
      <p:sp>
        <p:nvSpPr>
          <p:cNvPr id="13" name="Овал 12">
            <a:extLst/>
          </p:cNvPr>
          <p:cNvSpPr/>
          <p:nvPr/>
        </p:nvSpPr>
        <p:spPr>
          <a:xfrm>
            <a:off x="3171825" y="4079875"/>
            <a:ext cx="2028825" cy="568325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Менеджмент рисков</a:t>
            </a:r>
          </a:p>
        </p:txBody>
      </p:sp>
      <p:sp>
        <p:nvSpPr>
          <p:cNvPr id="14" name="Овал 13">
            <a:extLst/>
          </p:cNvPr>
          <p:cNvSpPr/>
          <p:nvPr/>
        </p:nvSpPr>
        <p:spPr>
          <a:xfrm>
            <a:off x="3175000" y="3295650"/>
            <a:ext cx="2028825" cy="566738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Экологический менеджмент</a:t>
            </a: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3171825" y="5827713"/>
            <a:ext cx="2028825" cy="566737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Менеджмент активов</a:t>
            </a:r>
          </a:p>
        </p:txBody>
      </p:sp>
      <p:sp>
        <p:nvSpPr>
          <p:cNvPr id="16" name="Овал 15">
            <a:extLst/>
          </p:cNvPr>
          <p:cNvSpPr/>
          <p:nvPr/>
        </p:nvSpPr>
        <p:spPr>
          <a:xfrm>
            <a:off x="7145338" y="3328988"/>
            <a:ext cx="2206625" cy="5667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Автомобильная отрасль</a:t>
            </a:r>
          </a:p>
        </p:txBody>
      </p:sp>
      <p:sp>
        <p:nvSpPr>
          <p:cNvPr id="17" name="Овал 16">
            <a:extLst/>
          </p:cNvPr>
          <p:cNvSpPr/>
          <p:nvPr/>
        </p:nvSpPr>
        <p:spPr>
          <a:xfrm>
            <a:off x="9512300" y="3328988"/>
            <a:ext cx="1724025" cy="5667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Нефтегазовая отрасль</a:t>
            </a:r>
          </a:p>
        </p:txBody>
      </p:sp>
      <p:sp>
        <p:nvSpPr>
          <p:cNvPr id="18" name="Овал 17">
            <a:extLst/>
          </p:cNvPr>
          <p:cNvSpPr/>
          <p:nvPr/>
        </p:nvSpPr>
        <p:spPr>
          <a:xfrm>
            <a:off x="8124825" y="4954588"/>
            <a:ext cx="2301875" cy="5667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Железнодорожная отрасль</a:t>
            </a:r>
          </a:p>
        </p:txBody>
      </p:sp>
      <p:sp>
        <p:nvSpPr>
          <p:cNvPr id="19" name="Овал 18">
            <a:extLst/>
          </p:cNvPr>
          <p:cNvSpPr/>
          <p:nvPr/>
        </p:nvSpPr>
        <p:spPr>
          <a:xfrm>
            <a:off x="9512300" y="4086225"/>
            <a:ext cx="1724025" cy="5683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Пищевая отрасль</a:t>
            </a:r>
          </a:p>
        </p:txBody>
      </p:sp>
      <p:sp>
        <p:nvSpPr>
          <p:cNvPr id="20" name="Овал 19">
            <a:extLst/>
          </p:cNvPr>
          <p:cNvSpPr/>
          <p:nvPr/>
        </p:nvSpPr>
        <p:spPr>
          <a:xfrm>
            <a:off x="7145338" y="4079875"/>
            <a:ext cx="2206625" cy="5683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Аэрокосмическая отрасль</a:t>
            </a:r>
          </a:p>
        </p:txBody>
      </p:sp>
      <p:sp>
        <p:nvSpPr>
          <p:cNvPr id="21" name="Овал 20">
            <a:extLst/>
          </p:cNvPr>
          <p:cNvSpPr/>
          <p:nvPr/>
        </p:nvSpPr>
        <p:spPr>
          <a:xfrm>
            <a:off x="9856788" y="5532438"/>
            <a:ext cx="1227137" cy="414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И т.д.</a:t>
            </a:r>
          </a:p>
        </p:txBody>
      </p:sp>
      <p:sp>
        <p:nvSpPr>
          <p:cNvPr id="22" name="Овал 21">
            <a:extLst/>
          </p:cNvPr>
          <p:cNvSpPr/>
          <p:nvPr/>
        </p:nvSpPr>
        <p:spPr>
          <a:xfrm>
            <a:off x="5056188" y="6345238"/>
            <a:ext cx="1227137" cy="414337"/>
          </a:xfrm>
          <a:prstGeom prst="ellipse">
            <a:avLst/>
          </a:prstGeom>
          <a:solidFill>
            <a:srgbClr val="3D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И т.д.</a:t>
            </a:r>
          </a:p>
        </p:txBody>
      </p:sp>
      <p:cxnSp>
        <p:nvCxnSpPr>
          <p:cNvPr id="24" name="Прямая со стрелкой 23">
            <a:extLst/>
          </p:cNvPr>
          <p:cNvCxnSpPr>
            <a:stCxn id="5" idx="2"/>
            <a:endCxn id="7" idx="0"/>
          </p:cNvCxnSpPr>
          <p:nvPr/>
        </p:nvCxnSpPr>
        <p:spPr>
          <a:xfrm flipH="1">
            <a:off x="3057525" y="1506538"/>
            <a:ext cx="1250950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/>
          </p:cNvPr>
          <p:cNvCxnSpPr>
            <a:stCxn id="5" idx="6"/>
            <a:endCxn id="6" idx="0"/>
          </p:cNvCxnSpPr>
          <p:nvPr/>
        </p:nvCxnSpPr>
        <p:spPr>
          <a:xfrm>
            <a:off x="7883525" y="1506538"/>
            <a:ext cx="1250950" cy="35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noFill/>
          <a:extLst/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1800" dirty="0"/>
              <a:t>Экономический эффект стандартизации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270000" y="1724025"/>
            <a:ext cx="8943975" cy="4464050"/>
          </a:xfrm>
        </p:spPr>
        <p:txBody>
          <a:bodyPr rtlCol="0"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Вклад стандартов в годовой доход мировой промышленности составил 38-55 миллиардов долларов США.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Международная организация по стандартизации (ISO)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В Великобритании ежегодный вклад стандартизации в экономику страны составляет 2.5 миллиардов фунтов стерлингов и 13% рост производительности труда.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Британский институт стандартов (BSI) и Министерство торговли и промышленности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В Германии экономический эффект от стандартизации составляет около 1% от ВВП.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Немецкий институт стандартизации (DIN)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buFont typeface="Arial" panose="020B0604020202020204" pitchFamily="34" charset="0"/>
              <a:buChar char="•"/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В Канаде рост числа стандартов послужил причиной роста производительности труда  на 17% и около 9% роста  ВВП за 25 лет.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2E6CA4"/>
              </a:buClr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Канадский совет по стандартам (SCC)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2666</Words>
  <Application>Microsoft Office PowerPoint</Application>
  <PresentationFormat>Широкоэкранный</PresentationFormat>
  <Paragraphs>218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Calibri</vt:lpstr>
      <vt:lpstr>Arial</vt:lpstr>
      <vt:lpstr>Calibri Light</vt:lpstr>
      <vt:lpstr>AcademyACTT</vt:lpstr>
      <vt:lpstr>Franklin Gothic Book</vt:lpstr>
      <vt:lpstr>Tahoma</vt:lpstr>
      <vt:lpstr>Franklin Gothic Demi</vt:lpstr>
      <vt:lpstr>Times New Roman</vt:lpstr>
      <vt:lpstr>Microsoft YaHei</vt:lpstr>
      <vt:lpstr>Специальное оформление</vt:lpstr>
      <vt:lpstr>рр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</dc:title>
  <dc:creator>avtoneev</dc:creator>
  <cp:keywords>RR</cp:keywords>
  <cp:lastModifiedBy>Master</cp:lastModifiedBy>
  <cp:revision>294</cp:revision>
  <cp:lastPrinted>2018-10-03T07:04:24Z</cp:lastPrinted>
  <dcterms:created xsi:type="dcterms:W3CDTF">2015-01-12T14:14:50Z</dcterms:created>
  <dcterms:modified xsi:type="dcterms:W3CDTF">2019-10-14T20:19:35Z</dcterms:modified>
</cp:coreProperties>
</file>