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15"/>
  </p:notesMasterIdLst>
  <p:sldIdLst>
    <p:sldId id="323" r:id="rId3"/>
    <p:sldId id="328" r:id="rId4"/>
    <p:sldId id="351" r:id="rId5"/>
    <p:sldId id="347" r:id="rId6"/>
    <p:sldId id="354" r:id="rId7"/>
    <p:sldId id="355" r:id="rId8"/>
    <p:sldId id="343" r:id="rId9"/>
    <p:sldId id="348" r:id="rId10"/>
    <p:sldId id="352" r:id="rId11"/>
    <p:sldId id="353" r:id="rId12"/>
    <p:sldId id="358" r:id="rId13"/>
    <p:sldId id="34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6BB5"/>
    <a:srgbClr val="425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592" autoAdjust="0"/>
    <p:restoredTop sz="95884" autoAdjust="0"/>
  </p:normalViewPr>
  <p:slideViewPr>
    <p:cSldViewPr>
      <p:cViewPr>
        <p:scale>
          <a:sx n="110" d="100"/>
          <a:sy n="110" d="100"/>
        </p:scale>
        <p:origin x="-190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E469D7-009B-4DEC-BD6A-97B0050C9DF0}" type="datetimeFigureOut">
              <a:rPr lang="ru-RU"/>
              <a:pPr>
                <a:defRPr/>
              </a:pPr>
              <a:t>17.10.2019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9C31BE6-15FD-4339-B17B-426A8FD7E2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088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266553-59DC-431E-8514-92A94763D65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266553-59DC-431E-8514-92A94763D65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D7EE5A-CDD5-4C05-B4BC-A7F1318EAEA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83901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59ABE4-687C-4B2C-B083-C4203314F7A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67655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2BFC99-B650-4245-8E0E-A2B4FD3976E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08572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266553-59DC-431E-8514-92A94763D65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266553-59DC-431E-8514-92A94763D65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266553-59DC-431E-8514-92A94763D65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DBBBC-C8DE-475A-A28B-AAB4DC7CA238}" type="datetimeFigureOut">
              <a:rPr lang="ru-RU"/>
              <a:pPr>
                <a:defRPr/>
              </a:pPr>
              <a:t>17.10.2019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1218A-5281-4503-9BF7-3C7F0385A7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AF831-8F54-44EC-909D-A54783EF935E}" type="datetimeFigureOut">
              <a:rPr lang="ru-RU"/>
              <a:pPr>
                <a:defRPr/>
              </a:pPr>
              <a:t>17.10.2019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02E2C-D317-4FBE-8AA7-4425CF7936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77490-7AD9-4BC0-959A-492777884FF3}" type="datetimeFigureOut">
              <a:rPr lang="ru-RU"/>
              <a:pPr>
                <a:defRPr/>
              </a:pPr>
              <a:t>17.10.2019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B9A34-F232-49C5-86CC-9F07F5DD27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 txBox="1">
            <a:spLocks/>
          </p:cNvSpPr>
          <p:nvPr userDrawn="1"/>
        </p:nvSpPr>
        <p:spPr>
          <a:xfrm>
            <a:off x="8518525" y="147638"/>
            <a:ext cx="1093788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3B0FB51-2269-4C8C-86FB-260BD9E1CE0F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5957888" y="112713"/>
            <a:ext cx="2574925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black"/>
                </a:solidFill>
                <a:latin typeface="Akzidenz-Grotesk Pro Med"/>
                <a:ea typeface="Akzidenz-Grotesk Pro Med"/>
                <a:cs typeface="Akzidenz-Grotesk Pro Med"/>
              </a:rPr>
              <a:t>требования к промышленным кластерам для участия в отборе и условиях получения государственной поддержки</a:t>
            </a:r>
            <a:endParaRPr lang="ru-RU" altLang="ru-RU" sz="900" dirty="0">
              <a:solidFill>
                <a:prstClr val="black"/>
              </a:solidFill>
              <a:latin typeface="Akzidenz-Grotesk Pro Med"/>
              <a:ea typeface="Akzidenz-Grotesk Pro Med"/>
              <a:cs typeface="Akzidenz-Grotesk Pro Med"/>
              <a:sym typeface="Akzidenz-Grotesk Pro Med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404225" y="6470650"/>
            <a:ext cx="1093788" cy="36512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A799BBE-EC04-4166-8814-405A955C07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33CB5-E96D-4244-9364-820E5888F09B}" type="datetimeFigureOut">
              <a:rPr lang="ru-RU"/>
              <a:pPr>
                <a:defRPr/>
              </a:pPr>
              <a:t>17.10.2019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CF770-BEDE-4492-AC3E-E1DFA8E269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B54F2-0291-4FFF-92A8-3FE677E2EF59}" type="datetimeFigureOut">
              <a:rPr lang="ru-RU"/>
              <a:pPr>
                <a:defRPr/>
              </a:pPr>
              <a:t>17.10.2019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2BF46-A38F-454C-9E44-01A3BECCF8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26B62-CDEC-4537-A2B4-6CCCC5945AF4}" type="datetimeFigureOut">
              <a:rPr lang="ru-RU"/>
              <a:pPr>
                <a:defRPr/>
              </a:pPr>
              <a:t>17.10.2019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F4628-427C-44E3-89D6-C8F0A36462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123B7-A14E-48E5-B873-FAF84E9998DB}" type="datetimeFigureOut">
              <a:rPr lang="ru-RU"/>
              <a:pPr>
                <a:defRPr/>
              </a:pPr>
              <a:t>17.10.2019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083B1-CD1E-44EF-B878-19D1A4CBF4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48D44-5576-4B57-A083-03A4C85EB643}" type="datetimeFigureOut">
              <a:rPr lang="ru-RU"/>
              <a:pPr>
                <a:defRPr/>
              </a:pPr>
              <a:t>17.10.2019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7C237-0478-4AE3-B8F2-BF85E935C1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635BB-92C3-4CE7-B6F8-ACFDFA1AE4DB}" type="datetimeFigureOut">
              <a:rPr lang="ru-RU"/>
              <a:pPr>
                <a:defRPr/>
              </a:pPr>
              <a:t>17.10.2019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D9820-14A5-4AF6-B3B5-C662FD9A1B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A3340-4F72-4335-8E23-7B9ADDE7637F}" type="datetimeFigureOut">
              <a:rPr lang="ru-RU"/>
              <a:pPr>
                <a:defRPr/>
              </a:pPr>
              <a:t>17.10.2019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0F173-BC62-4B7D-8629-92AD70234E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BC980-BEE6-45CC-8AB5-7E4FE4B59B52}" type="datetimeFigureOut">
              <a:rPr lang="ru-RU"/>
              <a:pPr>
                <a:defRPr/>
              </a:pPr>
              <a:t>17.10.2019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746FE-0058-411D-83FA-2891A3251B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2D691-CBC4-45DE-8CA0-F117D3BD7491}" type="datetimeFigureOut">
              <a:rPr lang="ru-RU"/>
              <a:pPr>
                <a:defRPr/>
              </a:pPr>
              <a:t>17.10.2019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C06E3-42CA-450A-8B53-50CA3CB74B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D1851-2828-4A21-9209-E919FD658637}" type="datetimeFigureOut">
              <a:rPr lang="ru-RU"/>
              <a:pPr>
                <a:defRPr/>
              </a:pPr>
              <a:t>17.10.2019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E1E4C-3D53-4AD8-A442-31CD0D438E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2040C-B175-45CF-A017-38AC4357A6E8}" type="datetimeFigureOut">
              <a:rPr lang="ru-RU"/>
              <a:pPr>
                <a:defRPr/>
              </a:pPr>
              <a:t>17.10.2019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7A90B-FB71-417B-9DA5-906611F967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1AF33-7AC2-4098-BAF2-C0B851B6746B}" type="datetimeFigureOut">
              <a:rPr lang="ru-RU"/>
              <a:pPr>
                <a:defRPr/>
              </a:pPr>
              <a:t>17.10.2019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16E79-5DCD-45E0-8609-CA6ADF36B6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 txBox="1">
            <a:spLocks/>
          </p:cNvSpPr>
          <p:nvPr userDrawn="1"/>
        </p:nvSpPr>
        <p:spPr>
          <a:xfrm>
            <a:off x="8518525" y="147638"/>
            <a:ext cx="1093788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BD9FA052-2F74-4388-B9DC-160C3B405AB9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5957888" y="112713"/>
            <a:ext cx="2574925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black"/>
                </a:solidFill>
                <a:latin typeface="Akzidenz-Grotesk Pro Med"/>
                <a:ea typeface="Akzidenz-Grotesk Pro Med"/>
                <a:cs typeface="Akzidenz-Grotesk Pro Med"/>
              </a:rPr>
              <a:t>требования к промышленным кластерам для участия в отборе и условиях получения государственной поддержки</a:t>
            </a:r>
            <a:endParaRPr lang="ru-RU" altLang="ru-RU" sz="900" dirty="0">
              <a:solidFill>
                <a:prstClr val="black"/>
              </a:solidFill>
              <a:latin typeface="Akzidenz-Grotesk Pro Med"/>
              <a:ea typeface="Akzidenz-Grotesk Pro Med"/>
              <a:cs typeface="Akzidenz-Grotesk Pro Med"/>
              <a:sym typeface="Akzidenz-Grotesk Pro Med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404225" y="6470650"/>
            <a:ext cx="1093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B8465-822D-4CC0-84ED-EE97F88A560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0E1AF-0668-4D4C-99B8-C72BCACB27A5}" type="datetimeFigureOut">
              <a:rPr lang="ru-RU"/>
              <a:pPr>
                <a:defRPr/>
              </a:pPr>
              <a:t>17.10.2019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9A723-8DCE-4342-9B4D-1FC243485B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2804-7769-40DD-9126-CCB76C751679}" type="datetimeFigureOut">
              <a:rPr lang="ru-RU"/>
              <a:pPr>
                <a:defRPr/>
              </a:pPr>
              <a:t>17.10.2019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05305-1BF3-439D-9821-592884771B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20C89-DD3B-4E8D-B1B7-583A24504A6B}" type="datetimeFigureOut">
              <a:rPr lang="ru-RU"/>
              <a:pPr>
                <a:defRPr/>
              </a:pPr>
              <a:t>17.10.2019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FAEBC-C57E-409B-AA73-B3279BAA5A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60482-DD62-4147-86AD-2CFC0CC38129}" type="datetimeFigureOut">
              <a:rPr lang="ru-RU"/>
              <a:pPr>
                <a:defRPr/>
              </a:pPr>
              <a:t>17.10.2019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0917A-F745-4FDF-9F81-B92B1BEF2E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02F9B-119E-48DA-93F4-273406D4F3CC}" type="datetimeFigureOut">
              <a:rPr lang="ru-RU"/>
              <a:pPr>
                <a:defRPr/>
              </a:pPr>
              <a:t>17.10.2019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DF61B-3756-434F-B1F7-F83B1A47A9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996BE-7DF5-45F6-95EA-EB8132AF58F6}" type="datetimeFigureOut">
              <a:rPr lang="ru-RU"/>
              <a:pPr>
                <a:defRPr/>
              </a:pPr>
              <a:t>17.10.2019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67054-7513-47D8-AA44-C797F5553E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724E1-6F61-450B-9B6D-1A3BA0540682}" type="datetimeFigureOut">
              <a:rPr lang="ru-RU"/>
              <a:pPr>
                <a:defRPr/>
              </a:pPr>
              <a:t>17.10.2019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253B2-ABE9-4FCB-98B5-3739069FFD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0758CC-C609-49D8-AE00-887E213DD756}" type="datetimeFigureOut">
              <a:rPr lang="ru-RU"/>
              <a:pPr>
                <a:defRPr/>
              </a:pPr>
              <a:t>17.10.2019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0254FE-664C-4BED-B66F-B403335D3A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CC8FF47-DC2D-4EF1-9BEF-1698DA87C9F7}" type="datetimeFigureOut">
              <a:rPr lang="ru-RU"/>
              <a:pPr>
                <a:defRPr/>
              </a:pPr>
              <a:t>17.10.2019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DFC82A9-79F3-4E90-9D5D-0E0DF8AC8E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https://www.tep-asd.total.com/sites/shared/tepasd/files/styles/paragraph_media_960/public/atoms/image/final-etalone-total-centre-tech-artigueloutan.00_05_40_00.image_fixe013.jpg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83568" y="1196752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3200" b="1" dirty="0" smtClean="0">
                <a:solidFill>
                  <a:srgbClr val="7030A0"/>
                </a:solidFill>
                <a:cs typeface="Arial" pitchFamily="34" charset="0"/>
              </a:rPr>
              <a:t>Создание в Уфе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3200" b="1" dirty="0" smtClean="0">
                <a:solidFill>
                  <a:srgbClr val="7030A0"/>
                </a:solidFill>
                <a:cs typeface="Arial" pitchFamily="34" charset="0"/>
              </a:rPr>
              <a:t>Российского геофизического центра метрологии и сертификации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07904" y="4869160"/>
            <a:ext cx="4968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Тюленев Ю.В. (Правительство РБ),</a:t>
            </a:r>
          </a:p>
          <a:p>
            <a:pPr algn="ctr"/>
            <a:r>
              <a:rPr lang="ru-RU" dirty="0" smtClean="0"/>
              <a:t> Лаптев В.В. (ЕАГО),</a:t>
            </a:r>
          </a:p>
          <a:p>
            <a:pPr algn="ctr"/>
            <a:r>
              <a:rPr lang="ru-RU" b="1" dirty="0" err="1" smtClean="0"/>
              <a:t>Лобанков</a:t>
            </a:r>
            <a:r>
              <a:rPr lang="ru-RU" b="1" dirty="0" smtClean="0"/>
              <a:t> В.М</a:t>
            </a:r>
            <a:r>
              <a:rPr lang="ru-RU" dirty="0" smtClean="0"/>
              <a:t>. (УГНТУ)</a:t>
            </a:r>
          </a:p>
          <a:p>
            <a:pPr algn="r"/>
            <a:endParaRPr lang="ru-RU" dirty="0" smtClean="0"/>
          </a:p>
          <a:p>
            <a:pPr algn="r"/>
            <a:r>
              <a:rPr lang="ru-RU" sz="1600" dirty="0" smtClean="0"/>
              <a:t>Уфа, Круглый стол 17.10.2019</a:t>
            </a:r>
            <a:endParaRPr lang="ru-RU" sz="1600" dirty="0"/>
          </a:p>
        </p:txBody>
      </p:sp>
      <p:pic>
        <p:nvPicPr>
          <p:cNvPr id="7" name="Picture 2" descr="http://www.psychologos.ru/images/24f952d0d2107e771cb56ce919ddf8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869160"/>
            <a:ext cx="2312030" cy="1387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784976" cy="4536504"/>
          </a:xfrm>
        </p:spPr>
        <p:txBody>
          <a:bodyPr/>
          <a:lstStyle/>
          <a:p>
            <a:pPr algn="l"/>
            <a:endParaRPr lang="ru-RU" sz="1400" dirty="0" smtClean="0">
              <a:solidFill>
                <a:srgbClr val="FF0000"/>
              </a:solidFill>
            </a:endParaRPr>
          </a:p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  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Государственное участие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земельный участок под новое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строительство и компетенции и оборудование предприятия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ООО ЦМИ Урал-Гео с государственной собственностью.</a:t>
            </a:r>
          </a:p>
          <a:p>
            <a:pPr algn="l"/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Участие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нефтегазовых компаний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создание эталонов,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строительство хранилища для них.</a:t>
            </a:r>
          </a:p>
          <a:p>
            <a:pPr algn="l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 США и Великобритании -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государственно-частное партнерство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208912" cy="43204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Формы собственности при  создании РГЦМС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3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331640" y="116632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7030A0"/>
                </a:solidFill>
                <a:cs typeface="Arial" pitchFamily="34" charset="0"/>
              </a:rPr>
              <a:t>Программа развития нормативной базы геофизических измерений в скважинах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1340768"/>
            <a:ext cx="88216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/>
              <a:t>1.  </a:t>
            </a:r>
            <a:r>
              <a:rPr lang="ru-RU" b="1" dirty="0" smtClean="0">
                <a:solidFill>
                  <a:srgbClr val="FF0000"/>
                </a:solidFill>
              </a:rPr>
              <a:t>Технический регламент </a:t>
            </a:r>
            <a:r>
              <a:rPr lang="ru-RU" dirty="0" smtClean="0"/>
              <a:t>на геофизические исследования и работы в скважинах в сфере </a:t>
            </a:r>
            <a:r>
              <a:rPr lang="ru-RU" dirty="0" err="1" smtClean="0"/>
              <a:t>недропользования</a:t>
            </a:r>
            <a:r>
              <a:rPr lang="ru-RU" dirty="0" smtClean="0"/>
              <a:t>.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2.  </a:t>
            </a:r>
            <a:r>
              <a:rPr lang="ru-RU" b="1" dirty="0" smtClean="0">
                <a:solidFill>
                  <a:srgbClr val="FF0000"/>
                </a:solidFill>
              </a:rPr>
              <a:t>Методики измерений </a:t>
            </a:r>
            <a:r>
              <a:rPr lang="ru-RU" dirty="0" smtClean="0"/>
              <a:t>концентрации твердого, жидкого и газообразного вещества в горных породах и параметров скважин.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3.   ГОСТ Р на </a:t>
            </a:r>
            <a:r>
              <a:rPr lang="ru-RU" b="1" dirty="0" smtClean="0">
                <a:solidFill>
                  <a:srgbClr val="FF0000"/>
                </a:solidFill>
              </a:rPr>
              <a:t>метрологические требования </a:t>
            </a:r>
            <a:r>
              <a:rPr lang="ru-RU" dirty="0" smtClean="0"/>
              <a:t>к системе воспроизведения и передачи единиц геофизических величин.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4    ГОСТ Р на </a:t>
            </a:r>
            <a:r>
              <a:rPr lang="ru-RU" b="1" dirty="0" smtClean="0">
                <a:solidFill>
                  <a:srgbClr val="FF0000"/>
                </a:solidFill>
              </a:rPr>
              <a:t>требования к компетентности </a:t>
            </a:r>
            <a:r>
              <a:rPr lang="ru-RU" dirty="0" smtClean="0"/>
              <a:t>геофизических компаний.</a:t>
            </a:r>
          </a:p>
        </p:txBody>
      </p:sp>
      <p:sp>
        <p:nvSpPr>
          <p:cNvPr id="4" name="AutoShape 20"/>
          <p:cNvSpPr>
            <a:spLocks noChangeArrowheads="1"/>
          </p:cNvSpPr>
          <p:nvPr/>
        </p:nvSpPr>
        <p:spPr bwMode="blackWhite">
          <a:xfrm>
            <a:off x="755576" y="5085184"/>
            <a:ext cx="7416824" cy="731401"/>
          </a:xfrm>
          <a:prstGeom prst="roundRect">
            <a:avLst>
              <a:gd name="adj" fmla="val 9675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16000" tIns="72000" rIns="72000" bIns="72000" rtlCol="0" anchor="ctr" anchorCtr="0"/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Основа качественных измерительных услуг - </a:t>
            </a:r>
            <a:r>
              <a:rPr lang="ru-RU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с</a:t>
            </a:r>
            <a:r>
              <a:rPr lang="ru-RU" sz="2000" b="1" dirty="0" smtClean="0">
                <a:solidFill>
                  <a:srgbClr val="FF0000"/>
                </a:solidFill>
              </a:rPr>
              <a:t>тандарты ГОСТ Р </a:t>
            </a:r>
            <a:r>
              <a:rPr lang="ru-RU" sz="2000" b="1" dirty="0" smtClean="0"/>
              <a:t>на</a:t>
            </a:r>
            <a:r>
              <a:rPr lang="ru-RU" sz="20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 методики измерений.</a:t>
            </a:r>
            <a:endParaRPr lang="ru-RU" sz="2000" b="1" dirty="0">
              <a:solidFill>
                <a:schemeClr val="tx1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220072" y="5805264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СПАСИБО ЗА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ВНИМАНИЕ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Lobankov-vm@mail.ru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04105" y="277572"/>
            <a:ext cx="3122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7030A0"/>
                </a:solidFill>
                <a:ea typeface="Calibri" pitchFamily="34" charset="0"/>
                <a:cs typeface="Arial" pitchFamily="34" charset="0"/>
              </a:rPr>
              <a:t>ЗАКЛЮЧЕНИЕ</a:t>
            </a:r>
            <a:endParaRPr lang="ru-RU" sz="2400" b="1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980728"/>
            <a:ext cx="89127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Приступить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созданию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РГЦМС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соответствии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инвест-проектом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основе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частно-государственного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партнерства  с объемом финансирования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5,4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рублей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    Затраты:  разработка нормативной базы;  НИОКР по созданию эталонов;</a:t>
            </a: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строительство зданий, создание и аттестация эталонов.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Окупаемость: 8-10 лет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lain" startAt="3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Коммерциализация: метрологические и сертификационные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     Государственные первичные эталоны должны постоянно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обновляться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совершенствоваться, быть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увязаны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эталонами США,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Китая,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стран-участниц ЕАЭС, ШОС и БРИКС.</a:t>
            </a:r>
          </a:p>
          <a:p>
            <a:pPr marL="457200" indent="-4572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РГЦМС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будет способствовать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геофизической науки и нормативной базы,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обеспечению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единства и требуемой точности измерений,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конкуренции на мировом рынке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измерительных услуг.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187624" y="332656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7030A0"/>
                </a:solidFill>
                <a:cs typeface="Arial" pitchFamily="34" charset="0"/>
              </a:rPr>
              <a:t>Актуальность создания РГЦМС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1124744"/>
            <a:ext cx="8821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/>
            </a:pPr>
            <a:endParaRPr lang="ru-RU" dirty="0" smtClean="0"/>
          </a:p>
          <a:p>
            <a:pPr marL="342900" indent="-342900">
              <a:buAutoNum type="arabicPlain"/>
            </a:pPr>
            <a:endParaRPr lang="ru-RU" dirty="0" smtClean="0"/>
          </a:p>
          <a:p>
            <a:pPr marL="342900" indent="-342900">
              <a:buAutoNum type="arabicPlain"/>
            </a:pPr>
            <a:endParaRPr lang="ru-RU" dirty="0" smtClean="0"/>
          </a:p>
          <a:p>
            <a:pPr marL="342900" indent="-342900">
              <a:buAutoNum type="arabicPlain"/>
            </a:pP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51520" y="1196752"/>
            <a:ext cx="867747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1   В России </a:t>
            </a:r>
            <a:r>
              <a:rPr lang="ru-RU" sz="1500" b="1" dirty="0" smtClean="0">
                <a:solidFill>
                  <a:srgbClr val="FF0000"/>
                </a:solidFill>
              </a:rPr>
              <a:t>нет центра</a:t>
            </a:r>
            <a:r>
              <a:rPr lang="ru-RU" sz="1500" dirty="0" smtClean="0"/>
              <a:t> обеспечения единства скважинных геофизических.</a:t>
            </a:r>
          </a:p>
          <a:p>
            <a:endParaRPr lang="ru-RU" sz="1000" dirty="0" smtClean="0"/>
          </a:p>
          <a:p>
            <a:r>
              <a:rPr lang="ru-RU" sz="1500" dirty="0" smtClean="0"/>
              <a:t>2   </a:t>
            </a:r>
            <a:r>
              <a:rPr lang="ru-RU" sz="1500" dirty="0" err="1" smtClean="0"/>
              <a:t>Росстандарт</a:t>
            </a:r>
            <a:r>
              <a:rPr lang="ru-RU" sz="1500" dirty="0" smtClean="0"/>
              <a:t> </a:t>
            </a:r>
            <a:r>
              <a:rPr lang="ru-RU" sz="1500" dirty="0" smtClean="0">
                <a:solidFill>
                  <a:srgbClr val="FF0000"/>
                </a:solidFill>
              </a:rPr>
              <a:t>не создает</a:t>
            </a:r>
            <a:r>
              <a:rPr lang="ru-RU" sz="1500" dirty="0" smtClean="0"/>
              <a:t> и </a:t>
            </a:r>
            <a:r>
              <a:rPr lang="ru-RU" sz="1500" dirty="0" smtClean="0">
                <a:solidFill>
                  <a:srgbClr val="FF0000"/>
                </a:solidFill>
              </a:rPr>
              <a:t>не хранит </a:t>
            </a:r>
            <a:r>
              <a:rPr lang="ru-RU" sz="1500" dirty="0" smtClean="0"/>
              <a:t>эталоны единиц геологических параметров.</a:t>
            </a:r>
          </a:p>
          <a:p>
            <a:r>
              <a:rPr lang="ru-RU" sz="1000" dirty="0" smtClean="0"/>
              <a:t> </a:t>
            </a:r>
          </a:p>
          <a:p>
            <a:r>
              <a:rPr lang="ru-RU" sz="1500" dirty="0" smtClean="0"/>
              <a:t>3   </a:t>
            </a:r>
            <a:r>
              <a:rPr lang="ru-RU" sz="1500" b="1" dirty="0" smtClean="0">
                <a:solidFill>
                  <a:srgbClr val="FF0000"/>
                </a:solidFill>
              </a:rPr>
              <a:t>Отсутствует</a:t>
            </a:r>
            <a:r>
              <a:rPr lang="ru-RU" sz="1500" dirty="0" smtClean="0">
                <a:solidFill>
                  <a:srgbClr val="FF0000"/>
                </a:solidFill>
              </a:rPr>
              <a:t> </a:t>
            </a:r>
            <a:r>
              <a:rPr lang="ru-RU" sz="1500" dirty="0" smtClean="0"/>
              <a:t>возможность создания полноценных методик измерений параметров</a:t>
            </a:r>
          </a:p>
          <a:p>
            <a:r>
              <a:rPr lang="ru-RU" sz="1500" dirty="0" smtClean="0"/>
              <a:t>     нефтегазовых пластов.</a:t>
            </a:r>
          </a:p>
          <a:p>
            <a:endParaRPr lang="ru-RU" sz="1500" dirty="0" smtClean="0"/>
          </a:p>
          <a:p>
            <a:r>
              <a:rPr lang="ru-RU" sz="1500" dirty="0" smtClean="0"/>
              <a:t>4   Геофизические компании </a:t>
            </a:r>
            <a:r>
              <a:rPr lang="ru-RU" sz="1500" dirty="0" smtClean="0">
                <a:solidFill>
                  <a:srgbClr val="FF0000"/>
                </a:solidFill>
              </a:rPr>
              <a:t>не сертифицированы</a:t>
            </a:r>
            <a:r>
              <a:rPr lang="ru-RU" sz="1500" dirty="0" smtClean="0"/>
              <a:t>.</a:t>
            </a:r>
          </a:p>
          <a:p>
            <a:endParaRPr lang="ru-RU" sz="1000" dirty="0" smtClean="0"/>
          </a:p>
          <a:p>
            <a:r>
              <a:rPr lang="ru-RU" sz="1500" dirty="0" smtClean="0"/>
              <a:t>5   </a:t>
            </a:r>
            <a:r>
              <a:rPr lang="ru-RU" sz="1500" b="1" dirty="0" smtClean="0">
                <a:solidFill>
                  <a:srgbClr val="FF0000"/>
                </a:solidFill>
              </a:rPr>
              <a:t>Нет </a:t>
            </a:r>
            <a:r>
              <a:rPr lang="ru-RU" sz="1500" dirty="0" smtClean="0"/>
              <a:t>гармонизации  национальных и международных геофизических стандартов.</a:t>
            </a:r>
          </a:p>
          <a:p>
            <a:endParaRPr lang="ru-RU" sz="1000" dirty="0" smtClean="0"/>
          </a:p>
          <a:p>
            <a:r>
              <a:rPr lang="ru-RU" sz="1500" dirty="0" smtClean="0"/>
              <a:t>6   Конкуренция российской геофизики на мировом рынке измерительных услуг</a:t>
            </a:r>
          </a:p>
          <a:p>
            <a:r>
              <a:rPr lang="ru-RU" sz="1500" dirty="0" smtClean="0"/>
              <a:t>      </a:t>
            </a:r>
            <a:r>
              <a:rPr lang="ru-RU" sz="1500" dirty="0" smtClean="0">
                <a:solidFill>
                  <a:srgbClr val="FF0000"/>
                </a:solidFill>
              </a:rPr>
              <a:t>невозможно без </a:t>
            </a:r>
            <a:r>
              <a:rPr lang="ru-RU" sz="1500" dirty="0" err="1" smtClean="0">
                <a:solidFill>
                  <a:srgbClr val="FF0000"/>
                </a:solidFill>
              </a:rPr>
              <a:t>геоэталонов</a:t>
            </a:r>
            <a:r>
              <a:rPr lang="ru-RU" sz="1500" dirty="0" smtClean="0"/>
              <a:t>.</a:t>
            </a:r>
          </a:p>
        </p:txBody>
      </p:sp>
      <p:sp>
        <p:nvSpPr>
          <p:cNvPr id="6" name="AutoShape 20"/>
          <p:cNvSpPr>
            <a:spLocks noChangeArrowheads="1"/>
          </p:cNvSpPr>
          <p:nvPr/>
        </p:nvSpPr>
        <p:spPr bwMode="blackWhite">
          <a:xfrm>
            <a:off x="467544" y="5013176"/>
            <a:ext cx="8280920" cy="947425"/>
          </a:xfrm>
          <a:prstGeom prst="roundRect">
            <a:avLst>
              <a:gd name="adj" fmla="val 9675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16000" tIns="72000" rIns="72000" bIns="72000" rtlCol="0" anchor="ctr" anchorCtr="0"/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Calibri" charset="0"/>
                <a:ea typeface="Calibri" charset="0"/>
                <a:cs typeface="Times New Roman" charset="0"/>
              </a:rPr>
              <a:t>НУЖЕН   Российский геофизический центр метрологии и сертификации (РГЦМС)  с функциями метрологического института </a:t>
            </a:r>
            <a:r>
              <a:rPr lang="ru-RU" sz="2000" b="1" dirty="0" err="1" smtClean="0">
                <a:solidFill>
                  <a:srgbClr val="002060"/>
                </a:solidFill>
                <a:latin typeface="Calibri" charset="0"/>
                <a:ea typeface="Calibri" charset="0"/>
                <a:cs typeface="Times New Roman" charset="0"/>
              </a:rPr>
              <a:t>Росстандарта</a:t>
            </a:r>
            <a:r>
              <a:rPr lang="ru-RU" sz="2000" b="1" dirty="0" smtClean="0">
                <a:solidFill>
                  <a:srgbClr val="002060"/>
                </a:solidFill>
                <a:latin typeface="Calibri" charset="0"/>
                <a:ea typeface="Calibri" charset="0"/>
                <a:cs typeface="Times New Roman" charset="0"/>
              </a:rPr>
              <a:t> - хранителя специальных геофизических эталонов!</a:t>
            </a:r>
            <a:endParaRPr lang="ru-RU" sz="2000" b="1" dirty="0">
              <a:solidFill>
                <a:srgbClr val="002060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627784" y="1196752"/>
            <a:ext cx="6408712" cy="20313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США -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Хьюстон,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Американском  институте нефти (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API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Китай - г.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Сиань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при Китайской геофизической госкомпании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CPL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г. Пекин, при компании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COSL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Великобритания - г. Абердин, Объединенный метрологический центр «Европа» 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Франция – г.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Артигэлутан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при нефтяной компании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Тоталь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7503" y="4521861"/>
            <a:ext cx="2770623" cy="206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laptev\Рабочий стол\20170922_1448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98849"/>
            <a:ext cx="2643175" cy="2592288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404648" y="4509120"/>
            <a:ext cx="3776484" cy="7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129842" y="4732193"/>
            <a:ext cx="675349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 descr="https://www.tep-asd.total.com/sites/shared/tepasd/files/styles/paragraph_media_960/public/atoms/image/final-etalone-total-centre-tech-artigueloutan.00_05_40_00.image_fixe013.jpg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454" y="4509120"/>
            <a:ext cx="3141369" cy="211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79512" y="18864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7030A0"/>
                </a:solidFill>
                <a:cs typeface="Arial" pitchFamily="34" charset="0"/>
              </a:rPr>
              <a:t>Зарубежные национальные центры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7030A0"/>
                </a:solidFill>
                <a:cs typeface="Arial" pitchFamily="34" charset="0"/>
              </a:rPr>
              <a:t> метрологии и сертификации  </a:t>
            </a:r>
          </a:p>
        </p:txBody>
      </p:sp>
      <p:pic>
        <p:nvPicPr>
          <p:cNvPr id="10" name="Picture 2" descr="D:\工作文档\F照片绘图\基础试验设施\2015航拍\IMG_0799_副本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79530"/>
            <a:ext cx="2627784" cy="2037501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4" descr="C:\Documents and Settings\laptev\Рабочий стол\map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852935"/>
            <a:ext cx="8784976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AutoShape 2" descr="http://voprosik.net/wp-content/uploads/2013/02/%D0%B3%D0%B8%D0%B4%D1%80%D0%BE%D1%80%D0%B0%D0%B7%D1%80%D1%8B%D0%B2-%D0%BF%D0%BB%D0%B0%D1%81%D1%82%D0%B0-%D0%B2-%D1%81%D1%88%D0%B0.jpg"/>
          <p:cNvSpPr>
            <a:spLocks noChangeAspect="1" noChangeArrowheads="1"/>
          </p:cNvSpPr>
          <p:nvPr/>
        </p:nvSpPr>
        <p:spPr bwMode="auto">
          <a:xfrm>
            <a:off x="155575" y="-182880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7544" y="692696"/>
            <a:ext cx="8208912" cy="264687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Обеспечить единство измерений, создать нормативную базу, гарантировать достоверность минерально-сырьевых запасов.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800" dirty="0" smtClean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4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Защитить  недропользователей от  недостоверной геофизической информации 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800" dirty="0" smtClean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Выполнять сертификацию геофизической техники.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800" dirty="0" smtClean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Выполнять аудит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участников 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рынка геофизических услуг.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800" dirty="0" smtClean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Вести реестр наилучших доступных геофизических </a:t>
            </a:r>
            <a:r>
              <a:rPr lang="ru-RU" sz="1300" dirty="0" err="1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измрительных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технологий.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300" dirty="0" smtClean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300" dirty="0" smtClean="0"/>
              <a:t>Осуществлять сличение российских эталонов с зарубежными эталонами.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300" dirty="0" smtClean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300" dirty="0" smtClean="0"/>
              <a:t>Обеспечить конкурентоспособность российской геофизики 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на мировом рынке</a:t>
            </a:r>
            <a:r>
              <a:rPr lang="ru-RU" sz="1300" dirty="0" smtClean="0"/>
              <a:t>.</a:t>
            </a:r>
            <a:endParaRPr lang="ru-RU" sz="1300" dirty="0" smtClean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2124075" y="4797425"/>
            <a:ext cx="71438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58" name="TextBox 16"/>
          <p:cNvSpPr txBox="1">
            <a:spLocks noChangeArrowheads="1"/>
          </p:cNvSpPr>
          <p:nvPr/>
        </p:nvSpPr>
        <p:spPr bwMode="auto">
          <a:xfrm>
            <a:off x="1763713" y="4592638"/>
            <a:ext cx="500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C00000"/>
                </a:solidFill>
              </a:rPr>
              <a:t>Уфа</a:t>
            </a:r>
          </a:p>
        </p:txBody>
      </p:sp>
      <p:sp>
        <p:nvSpPr>
          <p:cNvPr id="20" name="Овал 19"/>
          <p:cNvSpPr/>
          <p:nvPr/>
        </p:nvSpPr>
        <p:spPr>
          <a:xfrm>
            <a:off x="179512" y="4365104"/>
            <a:ext cx="792088" cy="1152128"/>
          </a:xfrm>
          <a:prstGeom prst="ellipse">
            <a:avLst/>
          </a:prstGeom>
          <a:noFill/>
          <a:ln>
            <a:solidFill>
              <a:srgbClr val="002060"/>
            </a:solidFill>
          </a:ln>
          <a:scene3d>
            <a:camera prst="orthographicFront">
              <a:rot lat="21522443" lon="20703269" rev="1494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Дуга 23"/>
          <p:cNvSpPr/>
          <p:nvPr/>
        </p:nvSpPr>
        <p:spPr>
          <a:xfrm>
            <a:off x="899593" y="4581129"/>
            <a:ext cx="864096" cy="576064"/>
          </a:xfrm>
          <a:prstGeom prst="arc">
            <a:avLst>
              <a:gd name="adj1" fmla="val 11278178"/>
              <a:gd name="adj2" fmla="val 0"/>
            </a:avLst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1835150" y="4868863"/>
            <a:ext cx="323850" cy="288925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6" idx="2"/>
            <a:endCxn id="20" idx="1"/>
          </p:cNvCxnSpPr>
          <p:nvPr/>
        </p:nvCxnSpPr>
        <p:spPr>
          <a:xfrm flipH="1" flipV="1">
            <a:off x="295511" y="4533829"/>
            <a:ext cx="1828564" cy="299315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3" name="TextBox 32"/>
          <p:cNvSpPr txBox="1">
            <a:spLocks noChangeArrowheads="1"/>
          </p:cNvSpPr>
          <p:nvPr/>
        </p:nvSpPr>
        <p:spPr bwMode="auto">
          <a:xfrm>
            <a:off x="827584" y="4725144"/>
            <a:ext cx="1080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err="1" smtClean="0">
                <a:solidFill>
                  <a:srgbClr val="002060"/>
                </a:solidFill>
              </a:rPr>
              <a:t>Прикаспий</a:t>
            </a:r>
            <a:r>
              <a:rPr lang="ru-RU" sz="1200" b="1" dirty="0" smtClean="0">
                <a:solidFill>
                  <a:srgbClr val="002060"/>
                </a:solidFill>
              </a:rPr>
              <a:t>-</a:t>
            </a:r>
          </a:p>
          <a:p>
            <a:r>
              <a:rPr lang="ru-RU" sz="1200" b="1" dirty="0" err="1" smtClean="0">
                <a:solidFill>
                  <a:srgbClr val="002060"/>
                </a:solidFill>
              </a:rPr>
              <a:t>ская</a:t>
            </a:r>
            <a:r>
              <a:rPr lang="ru-RU" sz="1200" b="1" dirty="0" smtClean="0">
                <a:solidFill>
                  <a:srgbClr val="002060"/>
                </a:solidFill>
              </a:rPr>
              <a:t> НГП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6164" name="TextBox 33"/>
          <p:cNvSpPr txBox="1">
            <a:spLocks noChangeArrowheads="1"/>
          </p:cNvSpPr>
          <p:nvPr/>
        </p:nvSpPr>
        <p:spPr bwMode="auto">
          <a:xfrm>
            <a:off x="179512" y="4581128"/>
            <a:ext cx="7920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Сев. Кавказ.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</a:rPr>
              <a:t>НГП</a:t>
            </a:r>
          </a:p>
        </p:txBody>
      </p:sp>
      <p:sp>
        <p:nvSpPr>
          <p:cNvPr id="35" name="Овал 34"/>
          <p:cNvSpPr/>
          <p:nvPr/>
        </p:nvSpPr>
        <p:spPr>
          <a:xfrm>
            <a:off x="1667743" y="4005263"/>
            <a:ext cx="888033" cy="1007913"/>
          </a:xfrm>
          <a:prstGeom prst="ellipse">
            <a:avLst/>
          </a:prstGeom>
          <a:noFill/>
          <a:ln>
            <a:solidFill>
              <a:srgbClr val="002060"/>
            </a:solidFill>
          </a:ln>
          <a:scene3d>
            <a:camera prst="orthographicFront">
              <a:rot lat="0" lon="0" rev="19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66" name="TextBox 35"/>
          <p:cNvSpPr txBox="1">
            <a:spLocks noChangeArrowheads="1"/>
          </p:cNvSpPr>
          <p:nvPr/>
        </p:nvSpPr>
        <p:spPr bwMode="auto">
          <a:xfrm>
            <a:off x="1691680" y="4149080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>
                <a:solidFill>
                  <a:srgbClr val="002060"/>
                </a:solidFill>
              </a:rPr>
              <a:t>Волго-Урал.НГП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483768" y="3573016"/>
            <a:ext cx="804218" cy="936105"/>
          </a:xfrm>
          <a:prstGeom prst="ellipse">
            <a:avLst/>
          </a:prstGeom>
          <a:noFill/>
          <a:ln>
            <a:solidFill>
              <a:srgbClr val="002060"/>
            </a:solidFill>
          </a:ln>
          <a:scene3d>
            <a:camera prst="orthographicFront">
              <a:rot lat="21522443" lon="20703269" rev="21293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275856" y="3573016"/>
            <a:ext cx="1224136" cy="1728192"/>
          </a:xfrm>
          <a:prstGeom prst="ellipse">
            <a:avLst/>
          </a:prstGeom>
          <a:noFill/>
          <a:ln>
            <a:solidFill>
              <a:srgbClr val="002060"/>
            </a:solidFill>
          </a:ln>
          <a:scene3d>
            <a:camera prst="orthographicFront">
              <a:rot lat="21522443" lon="20703269" rev="19794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69" name="TextBox 39"/>
          <p:cNvSpPr txBox="1">
            <a:spLocks noChangeArrowheads="1"/>
          </p:cNvSpPr>
          <p:nvPr/>
        </p:nvSpPr>
        <p:spPr bwMode="auto">
          <a:xfrm>
            <a:off x="2483768" y="3717032"/>
            <a:ext cx="7802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 smtClean="0">
                <a:solidFill>
                  <a:srgbClr val="002060"/>
                </a:solidFill>
              </a:rPr>
              <a:t>Тимано-Печер</a:t>
            </a:r>
            <a:r>
              <a:rPr lang="ru-RU" sz="1200" b="1" dirty="0" smtClean="0">
                <a:solidFill>
                  <a:srgbClr val="002060"/>
                </a:solidFill>
              </a:rPr>
              <a:t>.</a:t>
            </a:r>
            <a:endParaRPr lang="ru-RU" sz="1200" b="1" dirty="0">
              <a:solidFill>
                <a:srgbClr val="002060"/>
              </a:solidFill>
            </a:endParaRPr>
          </a:p>
          <a:p>
            <a:pPr algn="ctr"/>
            <a:r>
              <a:rPr lang="ru-RU" sz="1200" b="1" dirty="0">
                <a:solidFill>
                  <a:srgbClr val="002060"/>
                </a:solidFill>
              </a:rPr>
              <a:t> НГП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2184400" y="4005263"/>
            <a:ext cx="442913" cy="801687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1" name="TextBox 48"/>
          <p:cNvSpPr txBox="1">
            <a:spLocks noChangeArrowheads="1"/>
          </p:cNvSpPr>
          <p:nvPr/>
        </p:nvSpPr>
        <p:spPr bwMode="auto">
          <a:xfrm>
            <a:off x="3275856" y="4005064"/>
            <a:ext cx="10801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 smtClean="0">
                <a:solidFill>
                  <a:srgbClr val="002060"/>
                </a:solidFill>
              </a:rPr>
              <a:t>Западно-Сибирская</a:t>
            </a:r>
            <a:endParaRPr lang="ru-RU" sz="1200" b="1" dirty="0">
              <a:solidFill>
                <a:srgbClr val="002060"/>
              </a:solidFill>
            </a:endParaRPr>
          </a:p>
          <a:p>
            <a:pPr algn="ctr"/>
            <a:r>
              <a:rPr lang="ru-RU" sz="1200" b="1" dirty="0">
                <a:solidFill>
                  <a:srgbClr val="002060"/>
                </a:solidFill>
              </a:rPr>
              <a:t>НГП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 flipV="1">
            <a:off x="2195513" y="4724400"/>
            <a:ext cx="504825" cy="109538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4716016" y="3356992"/>
            <a:ext cx="1944216" cy="2304256"/>
          </a:xfrm>
          <a:prstGeom prst="ellipse">
            <a:avLst/>
          </a:prstGeom>
          <a:noFill/>
          <a:ln>
            <a:solidFill>
              <a:srgbClr val="002060"/>
            </a:solidFill>
          </a:ln>
          <a:scene3d>
            <a:camera prst="orthographicFront">
              <a:rot lat="21522443" lon="20703269" rev="19794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74" name="TextBox 53"/>
          <p:cNvSpPr txBox="1">
            <a:spLocks noChangeArrowheads="1"/>
          </p:cNvSpPr>
          <p:nvPr/>
        </p:nvSpPr>
        <p:spPr bwMode="auto">
          <a:xfrm>
            <a:off x="5004048" y="4077072"/>
            <a:ext cx="14401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Восточно-Сибирская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НГП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2195513" y="4868863"/>
            <a:ext cx="2232025" cy="288925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Овал 59"/>
          <p:cNvSpPr/>
          <p:nvPr/>
        </p:nvSpPr>
        <p:spPr>
          <a:xfrm>
            <a:off x="7524328" y="4077072"/>
            <a:ext cx="1152128" cy="1296144"/>
          </a:xfrm>
          <a:prstGeom prst="ellipse">
            <a:avLst/>
          </a:prstGeom>
          <a:noFill/>
          <a:ln>
            <a:solidFill>
              <a:srgbClr val="002060"/>
            </a:solidFill>
          </a:ln>
          <a:scene3d>
            <a:camera prst="orthographicFront">
              <a:rot lat="0" lon="0" rev="1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77" name="TextBox 60"/>
          <p:cNvSpPr txBox="1">
            <a:spLocks noChangeArrowheads="1"/>
          </p:cNvSpPr>
          <p:nvPr/>
        </p:nvSpPr>
        <p:spPr bwMode="auto">
          <a:xfrm>
            <a:off x="7524328" y="4365104"/>
            <a:ext cx="10020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Охотская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НГП</a:t>
            </a:r>
          </a:p>
        </p:txBody>
      </p:sp>
      <p:cxnSp>
        <p:nvCxnSpPr>
          <p:cNvPr id="62" name="Прямая со стрелкой 61"/>
          <p:cNvCxnSpPr/>
          <p:nvPr/>
        </p:nvCxnSpPr>
        <p:spPr>
          <a:xfrm>
            <a:off x="2195513" y="4868863"/>
            <a:ext cx="5616575" cy="288925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323528" y="188640"/>
            <a:ext cx="8714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7030A0"/>
                </a:solidFill>
                <a:cs typeface="Arial" pitchFamily="34" charset="0"/>
              </a:rPr>
              <a:t>Задачи РГЦМС</a:t>
            </a:r>
          </a:p>
        </p:txBody>
      </p:sp>
      <p:sp>
        <p:nvSpPr>
          <p:cNvPr id="34" name="AutoShape 20"/>
          <p:cNvSpPr>
            <a:spLocks noChangeArrowheads="1"/>
          </p:cNvSpPr>
          <p:nvPr/>
        </p:nvSpPr>
        <p:spPr bwMode="blackWhite">
          <a:xfrm>
            <a:off x="467544" y="5949280"/>
            <a:ext cx="8208912" cy="432048"/>
          </a:xfrm>
          <a:prstGeom prst="roundRect">
            <a:avLst>
              <a:gd name="adj" fmla="val 9675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16000" tIns="72000" rIns="72000" bIns="72000" rtlCol="0" anchor="ctr" anchorCtr="0"/>
          <a:lstStyle/>
          <a:p>
            <a:r>
              <a:rPr lang="ru-RU" b="1" dirty="0">
                <a:solidFill>
                  <a:srgbClr val="002060"/>
                </a:solidFill>
              </a:rPr>
              <a:t>О</a:t>
            </a:r>
            <a:r>
              <a:rPr lang="ru-RU" b="1" dirty="0" smtClean="0">
                <a:solidFill>
                  <a:srgbClr val="002060"/>
                </a:solidFill>
              </a:rPr>
              <a:t>беспечить недропользователей  достоверной измерительной  информацией.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43608" y="188640"/>
            <a:ext cx="691276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+mn-lt"/>
                <a:cs typeface="Arial" pitchFamily="34" charset="0"/>
              </a:rPr>
              <a:t>Схема размещения корпусов </a:t>
            </a:r>
            <a:r>
              <a:rPr lang="ru-RU" sz="2800" b="1" dirty="0" smtClean="0">
                <a:solidFill>
                  <a:srgbClr val="7030A0"/>
                </a:solidFill>
                <a:latin typeface="+mn-lt"/>
                <a:cs typeface="Arial" pitchFamily="34" charset="0"/>
              </a:rPr>
              <a:t>РГЦМС</a:t>
            </a:r>
            <a:r>
              <a:rPr lang="ru-RU" sz="2400" b="1" dirty="0" smtClean="0">
                <a:solidFill>
                  <a:srgbClr val="7030A0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+mn-lt"/>
                <a:cs typeface="Arial" pitchFamily="34" charset="0"/>
              </a:rPr>
              <a:t>в г. Уфе</a:t>
            </a:r>
            <a:endParaRPr lang="ru-RU" sz="2000" b="1" dirty="0">
              <a:solidFill>
                <a:srgbClr val="7030A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8202" name="Рисунок 10"/>
          <p:cNvPicPr>
            <a:picLocks noChangeAspect="1"/>
          </p:cNvPicPr>
          <p:nvPr/>
        </p:nvPicPr>
        <p:blipFill>
          <a:blip r:embed="rId3" cstate="print"/>
          <a:srcRect l="25208" t="31369"/>
          <a:stretch>
            <a:fillRect/>
          </a:stretch>
        </p:blipFill>
        <p:spPr bwMode="auto">
          <a:xfrm>
            <a:off x="899592" y="836712"/>
            <a:ext cx="7272808" cy="39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31" descr="C:\Мои документы\Мои рисунки\Фото метр.оборуд-ния\DSC010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560" y="4869160"/>
            <a:ext cx="2365815" cy="1846369"/>
          </a:xfrm>
          <a:prstGeom prst="rect">
            <a:avLst/>
          </a:prstGeom>
          <a:noFill/>
        </p:spPr>
      </p:pic>
      <p:pic>
        <p:nvPicPr>
          <p:cNvPr id="5" name="Содержимое 4" descr="Блоки мрамра 3+1 май 201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699792" y="4869160"/>
            <a:ext cx="3456384" cy="1792217"/>
          </a:xfrm>
          <a:prstGeom prst="rect">
            <a:avLst/>
          </a:prstGeom>
        </p:spPr>
      </p:pic>
      <p:pic>
        <p:nvPicPr>
          <p:cNvPr id="6" name="Picture 2" descr="D:\Н А У К А\КОНФЕРЕНЦИИ\2011\Сочи-3-7мая2011\Кварц-Святохин-20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869160"/>
            <a:ext cx="2564398" cy="184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755576" y="188640"/>
            <a:ext cx="7560840" cy="504825"/>
          </a:xfrm>
          <a:prstGeom prst="rect">
            <a:avLst/>
          </a:prstGeom>
          <a:noFill/>
        </p:spPr>
        <p:txBody>
          <a:bodyPr/>
          <a:lstStyle/>
          <a:p>
            <a:pPr algn="ctr" eaLnBrk="0" hangingPunct="0"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+mn-lt"/>
                <a:ea typeface="+mj-ea"/>
                <a:cs typeface="Arial" pitchFamily="34" charset="0"/>
              </a:rPr>
              <a:t>План</a:t>
            </a:r>
            <a:r>
              <a:rPr lang="en-US" sz="2400" b="1" dirty="0" smtClean="0">
                <a:solidFill>
                  <a:srgbClr val="7030A0"/>
                </a:solidFill>
                <a:latin typeface="+mn-lt"/>
                <a:ea typeface="+mj-ea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+mn-lt"/>
                <a:ea typeface="+mj-ea"/>
                <a:cs typeface="Arial" pitchFamily="34" charset="0"/>
              </a:rPr>
              <a:t>размещения корпусов на территории РГЦМС  </a:t>
            </a:r>
            <a:endParaRPr lang="ru-RU" sz="2400" b="1" dirty="0">
              <a:solidFill>
                <a:srgbClr val="7030A0"/>
              </a:solidFill>
              <a:latin typeface="+mn-lt"/>
              <a:ea typeface="+mj-ea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765081"/>
              </p:ext>
            </p:extLst>
          </p:nvPr>
        </p:nvGraphicFramePr>
        <p:xfrm>
          <a:off x="5513513" y="1220027"/>
          <a:ext cx="3432050" cy="48245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7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8353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Корпус первичных эталонов пористости и </a:t>
                      </a: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effectLst/>
                        </a:rPr>
                        <a:t>нефтегазо-насыщенности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 пластов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28" marR="6152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3057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Корпус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рабочих эталонов коллективного пользования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28" marR="6152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3057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Корпус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 эталонов для электрометрии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28" marR="6152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3057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effectLst/>
                        </a:rPr>
                        <a:t>Инклинометрическая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 лаборатория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28" marR="6152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7564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Эталон «вода-нефть-газ»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28" marR="6152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2970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Испытательная лаборатория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528" marR="6152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9147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Цех изготовления эталонов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28" marR="6152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4818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Склад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28" marR="6152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7692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Хранилище изотопов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28" marR="61528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69635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Административное здание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28" marR="6152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9261" name="Picture 2"/>
          <p:cNvPicPr>
            <a:picLocks noChangeAspect="1" noChangeArrowheads="1"/>
          </p:cNvPicPr>
          <p:nvPr/>
        </p:nvPicPr>
        <p:blipFill>
          <a:blip r:embed="rId3" cstate="print"/>
          <a:srcRect l="14609" t="14697" r="24687" b="11328"/>
          <a:stretch>
            <a:fillRect/>
          </a:stretch>
        </p:blipFill>
        <p:spPr bwMode="auto">
          <a:xfrm>
            <a:off x="250825" y="1196752"/>
            <a:ext cx="4994275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67544" y="620688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7030A0"/>
                </a:solidFill>
                <a:ea typeface="Calibri" pitchFamily="34" charset="0"/>
                <a:cs typeface="Arial" pitchFamily="34" charset="0"/>
              </a:rPr>
              <a:t>План создания новых геофизических эталонов</a:t>
            </a:r>
            <a:endParaRPr lang="ru-RU" sz="2400" b="1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1916832"/>
            <a:ext cx="86409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 Эталоны пористости пород для НК, ГГК, АК,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калибро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355600" indent="-35560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вочные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испытательные установки			2021</a:t>
            </a:r>
          </a:p>
          <a:p>
            <a:pPr marL="355600" indent="-355600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55600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5560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 Эталоны пористости пород для ИК и ЯМК, УЭП для ЭК,</a:t>
            </a:r>
          </a:p>
          <a:p>
            <a:pPr marL="355600" indent="-35560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в т.ч. через стальную колонну				2022</a:t>
            </a:r>
          </a:p>
          <a:p>
            <a:pPr marL="355600" indent="-355600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3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Эталоны глинистости и концентрации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U,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 K		2023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55600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5560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 Эталоны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нефтегазоводонасыщенности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пористых пород, коэффициента анизотропии УЭП для ИК			2024</a:t>
            </a:r>
          </a:p>
          <a:p>
            <a:pPr marL="355600" indent="-355600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5560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5.  Эталоны проницаемости пород, </a:t>
            </a:r>
          </a:p>
          <a:p>
            <a:pPr marL="355600" indent="-35560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эталоны для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геонавигации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процессе бурения 		2025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77472" cy="3324963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Республике Башкортостан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имеются:</a:t>
            </a:r>
          </a:p>
          <a:p>
            <a:pPr marL="228600" indent="-228600" algn="l"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Уникальные компетенции в области геофизической метрологии и сертификации (на базе ЦМИ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Урал-Гео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»);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 algn="l"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Крупнейший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РФ  геофизический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кластер Квант (контролирует 40 %  приборостроения и 20 % сервиса);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 algn="l"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Крупный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научный и образовательный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центр.</a:t>
            </a:r>
          </a:p>
          <a:p>
            <a:pPr marL="228600" indent="-228600" algn="l"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Крупный промышленный центр (НК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Башнефть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АО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Башнефтегеофизика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 algn="l"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Развитая логистика с нефтяными регионами и международное сотрудничество.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0"/>
          <p:cNvSpPr>
            <a:spLocks noChangeArrowheads="1"/>
          </p:cNvSpPr>
          <p:nvPr/>
        </p:nvSpPr>
        <p:spPr bwMode="blackWhite">
          <a:xfrm>
            <a:off x="251520" y="5085184"/>
            <a:ext cx="8568952" cy="936104"/>
          </a:xfrm>
          <a:prstGeom prst="roundRect">
            <a:avLst>
              <a:gd name="adj" fmla="val 9675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16000" tIns="72000" rIns="72000" bIns="72000" rtlCol="0" anchor="ctr" anchorCtr="0"/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Lucida Grande" charset="0"/>
                <a:ea typeface="Calibri" charset="0"/>
                <a:cs typeface="Times New Roman" charset="0"/>
              </a:rPr>
              <a:t>С предложением </a:t>
            </a:r>
            <a:r>
              <a:rPr lang="ru-RU" b="1" dirty="0" smtClean="0">
                <a:solidFill>
                  <a:srgbClr val="002060"/>
                </a:solidFill>
                <a:latin typeface="Lucida Grande" charset="0"/>
                <a:ea typeface="Calibri" charset="0"/>
                <a:cs typeface="Times New Roman" charset="0"/>
              </a:rPr>
              <a:t>выступил геофизический </a:t>
            </a:r>
            <a:r>
              <a:rPr lang="ru-RU" b="1" dirty="0">
                <a:solidFill>
                  <a:srgbClr val="002060"/>
                </a:solidFill>
                <a:latin typeface="Lucida Grande" charset="0"/>
                <a:ea typeface="Calibri" charset="0"/>
                <a:cs typeface="Times New Roman" charset="0"/>
              </a:rPr>
              <a:t>кластер «Квант</a:t>
            </a:r>
            <a:r>
              <a:rPr lang="ru-RU" b="1" dirty="0" smtClean="0">
                <a:solidFill>
                  <a:srgbClr val="002060"/>
                </a:solidFill>
                <a:latin typeface="Lucida Grande" charset="0"/>
                <a:ea typeface="Calibri" charset="0"/>
                <a:cs typeface="Times New Roman" charset="0"/>
              </a:rPr>
              <a:t>»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Lucida Grande" charset="0"/>
                <a:ea typeface="Calibri" charset="0"/>
                <a:cs typeface="Times New Roman" charset="0"/>
              </a:rPr>
              <a:t> при поддержке Правительства и Главы РБ.</a:t>
            </a:r>
            <a:endParaRPr lang="ru-RU" b="1" dirty="0">
              <a:solidFill>
                <a:srgbClr val="002060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88640"/>
            <a:ext cx="5688632" cy="540593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РГЦМС целесообразно создавать в Уфе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1655" cy="4608512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+mj-lt"/>
              </a:rPr>
              <a:t>1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Протоколы заседаний комитета ГД по энергетике от  2018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 Протоколы трех совещаний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Минэнерго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2018 г. </a:t>
            </a:r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 Решения форумов «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Газ. Нефть.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Технологии»  (2016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2019).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 Решения конференций АИС  (2017 – 2019).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 Решение Президиума Академии наук РБ о создании РГЦМС от 18.06.2019.</a:t>
            </a:r>
          </a:p>
          <a:p>
            <a:pPr algn="l">
              <a:buFontTx/>
              <a:buChar char="-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 Поддержка нефтегазовых и геофизических компаний на совещании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в Минэнерго 15 октября 2019. </a:t>
            </a:r>
          </a:p>
          <a:p>
            <a:pPr algn="l">
              <a:buFontTx/>
              <a:buChar char="-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chemeClr val="tx1"/>
              </a:solidFill>
            </a:endParaRP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 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96944" cy="504057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Рекомендации о целесообразности создания РГЦМС в РБ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6270</TotalTime>
  <Words>765</Words>
  <Application>Microsoft Office PowerPoint</Application>
  <PresentationFormat>Экран (4:3)</PresentationFormat>
  <Paragraphs>166</Paragraphs>
  <Slides>12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РГЦМС целесообразно создавать в Уфе</vt:lpstr>
      <vt:lpstr>Рекомендации о целесообразности создания РГЦМС в РБ</vt:lpstr>
      <vt:lpstr>Формы собственности при  создании РГЦМС</vt:lpstr>
      <vt:lpstr>Презентация PowerPoint</vt:lpstr>
      <vt:lpstr>Презентация PowerPoint</vt:lpstr>
    </vt:vector>
  </TitlesOfParts>
  <Company>ВНИИГИС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Артур</dc:creator>
  <cp:lastModifiedBy>123</cp:lastModifiedBy>
  <cp:revision>667</cp:revision>
  <dcterms:created xsi:type="dcterms:W3CDTF">2015-10-14T11:18:24Z</dcterms:created>
  <dcterms:modified xsi:type="dcterms:W3CDTF">2019-10-17T05:36:29Z</dcterms:modified>
  <cp:category>Секретная</cp:category>
</cp:coreProperties>
</file>