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81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Меньшикова" initials="АМ" lastIdx="1" clrIdx="0">
    <p:extLst>
      <p:ext uri="{19B8F6BF-5375-455C-9EA6-DF929625EA0E}">
        <p15:presenceInfo xmlns:p15="http://schemas.microsoft.com/office/powerpoint/2012/main" userId="18074b3f984419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CF7"/>
    <a:srgbClr val="C00000"/>
    <a:srgbClr val="FFFFFF"/>
    <a:srgbClr val="828385"/>
    <a:srgbClr val="053E95"/>
    <a:srgbClr val="F3F3F3"/>
    <a:srgbClr val="051838"/>
    <a:srgbClr val="03ACFC"/>
    <a:srgbClr val="0156B0"/>
    <a:srgbClr val="051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BD3CAA4-4D64-40DE-948D-91386BF4D35C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1ACBF56-455B-4900-A128-4042BD36A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200" y="2997842"/>
            <a:ext cx="3772382" cy="511597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8200" y="5081286"/>
            <a:ext cx="3200400" cy="28936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324618" y="5916511"/>
            <a:ext cx="1451659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4ADC3476-6E7C-48E8-A68B-13B0EF3C801B}" type="datetimeFigureOut">
              <a:rPr lang="ru-RU" smtClean="0"/>
              <a:pPr/>
              <a:t>01.11.2021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0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387444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5254906"/>
            <a:ext cx="11191756" cy="92597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873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431428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5648446"/>
            <a:ext cx="11191756" cy="53243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987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482356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6157731"/>
            <a:ext cx="8252751" cy="56374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179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3958542"/>
            <a:ext cx="11191756" cy="224548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1632029"/>
            <a:ext cx="10336194" cy="1898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4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997843"/>
            <a:ext cx="11191756" cy="32061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1632030"/>
            <a:ext cx="10336194" cy="106487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218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407534"/>
            <a:ext cx="11191756" cy="379649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1585729"/>
            <a:ext cx="10336194" cy="5324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639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3102016"/>
            <a:ext cx="11191756" cy="310201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2048718"/>
            <a:ext cx="10336194" cy="77550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17629" y="1043572"/>
            <a:ext cx="11191756" cy="63475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307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4896090"/>
            <a:ext cx="11191756" cy="13079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2048718"/>
            <a:ext cx="10336194" cy="24191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17629" y="1043572"/>
            <a:ext cx="11191756" cy="63475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817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4317356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065134" y="1061537"/>
            <a:ext cx="5844251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532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3518703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63656" y="1061537"/>
            <a:ext cx="7545729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735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200" y="2997842"/>
            <a:ext cx="3772382" cy="511597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1642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4317356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076709" y="1061537"/>
            <a:ext cx="5832676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3328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3" y="2037144"/>
            <a:ext cx="5208607" cy="4051141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879939" y="1061537"/>
            <a:ext cx="6029446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8267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144391"/>
            <a:ext cx="1013942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6089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3047217"/>
            <a:ext cx="1013942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54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1959196"/>
            <a:ext cx="10139424" cy="103864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23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ДАКТИРУЕМ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3C6F1886-0D5E-4DBB-9DEF-777C0DBF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3CC3FE2-9A26-42EF-BD48-95C7BC99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1A7053C-644F-4706-8725-D43E067B2F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2012659"/>
            <a:ext cx="1013942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80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80FA076-9B40-4275-8FF0-40C06E234133}"/>
              </a:ext>
            </a:extLst>
          </p:cNvPr>
          <p:cNvGrpSpPr/>
          <p:nvPr userDrawn="1"/>
        </p:nvGrpSpPr>
        <p:grpSpPr>
          <a:xfrm>
            <a:off x="-207611" y="947772"/>
            <a:ext cx="11899601" cy="646331"/>
            <a:chOff x="-207611" y="1207362"/>
            <a:chExt cx="11899601" cy="646331"/>
          </a:xfrm>
        </p:grpSpPr>
        <p:sp>
          <p:nvSpPr>
            <p:cNvPr id="7" name="Прямоугольник 78">
              <a:extLst>
                <a:ext uri="{FF2B5EF4-FFF2-40B4-BE49-F238E27FC236}">
                  <a16:creationId xmlns:a16="http://schemas.microsoft.com/office/drawing/2014/main" id="{C79F0DFC-4CDB-48D6-ACAA-5F13841553B1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61647594-47B5-4AB5-A2E2-03374DE755EE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750E74B9-D646-457A-9A7E-3E8EC26CD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7">
                <a:extLst>
                  <a:ext uri="{FF2B5EF4-FFF2-40B4-BE49-F238E27FC236}">
                    <a16:creationId xmlns:a16="http://schemas.microsoft.com/office/drawing/2014/main" id="{21D69C88-E656-451C-A813-F1563F01F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60B4929-093F-4C75-9F3B-A13FC853B1FB}"/>
              </a:ext>
            </a:extLst>
          </p:cNvPr>
          <p:cNvGrpSpPr/>
          <p:nvPr userDrawn="1"/>
        </p:nvGrpSpPr>
        <p:grpSpPr>
          <a:xfrm>
            <a:off x="272210" y="1793349"/>
            <a:ext cx="12057879" cy="646331"/>
            <a:chOff x="272210" y="2110902"/>
            <a:chExt cx="12057879" cy="646331"/>
          </a:xfrm>
        </p:grpSpPr>
        <p:sp>
          <p:nvSpPr>
            <p:cNvPr id="12" name="Прямоугольник 78">
              <a:extLst>
                <a:ext uri="{FF2B5EF4-FFF2-40B4-BE49-F238E27FC236}">
                  <a16:creationId xmlns:a16="http://schemas.microsoft.com/office/drawing/2014/main" id="{D80F5380-AA5D-4425-82D3-13D71AE57561}"/>
                </a:ext>
              </a:extLst>
            </p:cNvPr>
            <p:cNvSpPr/>
            <p:nvPr/>
          </p:nvSpPr>
          <p:spPr>
            <a:xfrm flipV="1">
              <a:off x="272210" y="2190353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AB9B6DA-CA83-4C31-A879-2A17F65D72AB}"/>
                </a:ext>
              </a:extLst>
            </p:cNvPr>
            <p:cNvGrpSpPr/>
            <p:nvPr/>
          </p:nvGrpSpPr>
          <p:grpSpPr>
            <a:xfrm flipH="1" flipV="1">
              <a:off x="11277979" y="2110902"/>
              <a:ext cx="1052110" cy="646331"/>
              <a:chOff x="717628" y="1291573"/>
              <a:chExt cx="985737" cy="790575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D06BD60-EC95-4116-BE5B-59946C18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15" y="1291573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7275FB80-DC87-4964-8D0A-D8C0AA49F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291573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CE382D2-FCB2-4C52-98CC-AC9B4091BFA4}"/>
              </a:ext>
            </a:extLst>
          </p:cNvPr>
          <p:cNvGrpSpPr/>
          <p:nvPr userDrawn="1"/>
        </p:nvGrpSpPr>
        <p:grpSpPr>
          <a:xfrm>
            <a:off x="-207611" y="2638926"/>
            <a:ext cx="11899601" cy="646331"/>
            <a:chOff x="-207611" y="1207362"/>
            <a:chExt cx="11899601" cy="646331"/>
          </a:xfrm>
        </p:grpSpPr>
        <p:sp>
          <p:nvSpPr>
            <p:cNvPr id="17" name="Прямоугольник 78">
              <a:extLst>
                <a:ext uri="{FF2B5EF4-FFF2-40B4-BE49-F238E27FC236}">
                  <a16:creationId xmlns:a16="http://schemas.microsoft.com/office/drawing/2014/main" id="{ACC9D767-D7E7-4963-A1F1-F647DBC830E2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565CAB6-A7D8-4AB9-87DA-16A91D19F50E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7C4D6C51-831F-48EF-9DF6-9DE44FB81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768E909C-3C56-4C31-84F6-89F5C31EB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039701E-9BA0-4F96-94B5-5745D3308F2D}"/>
              </a:ext>
            </a:extLst>
          </p:cNvPr>
          <p:cNvGrpSpPr/>
          <p:nvPr userDrawn="1"/>
        </p:nvGrpSpPr>
        <p:grpSpPr>
          <a:xfrm>
            <a:off x="272210" y="3484503"/>
            <a:ext cx="12057879" cy="646331"/>
            <a:chOff x="272210" y="2110902"/>
            <a:chExt cx="12057879" cy="646331"/>
          </a:xfrm>
        </p:grpSpPr>
        <p:sp>
          <p:nvSpPr>
            <p:cNvPr id="22" name="Прямоугольник 78">
              <a:extLst>
                <a:ext uri="{FF2B5EF4-FFF2-40B4-BE49-F238E27FC236}">
                  <a16:creationId xmlns:a16="http://schemas.microsoft.com/office/drawing/2014/main" id="{BC537B7A-F367-4AF3-B527-56B998AD2B8C}"/>
                </a:ext>
              </a:extLst>
            </p:cNvPr>
            <p:cNvSpPr/>
            <p:nvPr/>
          </p:nvSpPr>
          <p:spPr>
            <a:xfrm flipV="1">
              <a:off x="272210" y="2190353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041500E4-7F21-4955-8367-8A91795704E7}"/>
                </a:ext>
              </a:extLst>
            </p:cNvPr>
            <p:cNvGrpSpPr/>
            <p:nvPr/>
          </p:nvGrpSpPr>
          <p:grpSpPr>
            <a:xfrm flipH="1" flipV="1">
              <a:off x="11277979" y="2110902"/>
              <a:ext cx="1052110" cy="646331"/>
              <a:chOff x="717628" y="1291573"/>
              <a:chExt cx="985737" cy="790575"/>
            </a:xfrm>
          </p:grpSpPr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DD5F706A-0281-492E-BB62-0C8B116B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15" y="1291573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985E61A6-CDD4-450E-990E-6C1B5D696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291573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89856C2-3BFB-43D4-B940-9E076E750331}"/>
              </a:ext>
            </a:extLst>
          </p:cNvPr>
          <p:cNvGrpSpPr/>
          <p:nvPr userDrawn="1"/>
        </p:nvGrpSpPr>
        <p:grpSpPr>
          <a:xfrm>
            <a:off x="-207611" y="4330080"/>
            <a:ext cx="11899601" cy="646331"/>
            <a:chOff x="-207611" y="1207362"/>
            <a:chExt cx="11899601" cy="646331"/>
          </a:xfrm>
        </p:grpSpPr>
        <p:sp>
          <p:nvSpPr>
            <p:cNvPr id="27" name="Прямоугольник 78">
              <a:extLst>
                <a:ext uri="{FF2B5EF4-FFF2-40B4-BE49-F238E27FC236}">
                  <a16:creationId xmlns:a16="http://schemas.microsoft.com/office/drawing/2014/main" id="{3743DE9D-9B6D-4CBD-B777-1398C865E9EE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A9ACA74-AF19-4F16-99E7-3193312142AA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4B69FD2-D98F-487D-A142-8BECF7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27D69437-B7EE-47CD-B7FD-7589C588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0FDD460-DDAC-40DF-AFF6-0D9EBF5B7F5C}"/>
              </a:ext>
            </a:extLst>
          </p:cNvPr>
          <p:cNvGrpSpPr/>
          <p:nvPr userDrawn="1"/>
        </p:nvGrpSpPr>
        <p:grpSpPr>
          <a:xfrm>
            <a:off x="272210" y="5175657"/>
            <a:ext cx="12057879" cy="646331"/>
            <a:chOff x="272210" y="2110902"/>
            <a:chExt cx="12057879" cy="646331"/>
          </a:xfrm>
        </p:grpSpPr>
        <p:sp>
          <p:nvSpPr>
            <p:cNvPr id="32" name="Прямоугольник 78">
              <a:extLst>
                <a:ext uri="{FF2B5EF4-FFF2-40B4-BE49-F238E27FC236}">
                  <a16:creationId xmlns:a16="http://schemas.microsoft.com/office/drawing/2014/main" id="{93DCAF4D-0622-4532-84B9-8D4BE3B0E9E8}"/>
                </a:ext>
              </a:extLst>
            </p:cNvPr>
            <p:cNvSpPr/>
            <p:nvPr/>
          </p:nvSpPr>
          <p:spPr>
            <a:xfrm flipV="1">
              <a:off x="272210" y="2190353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44D9355-4BB3-4E55-97C2-ECC3D5F607DE}"/>
                </a:ext>
              </a:extLst>
            </p:cNvPr>
            <p:cNvGrpSpPr/>
            <p:nvPr/>
          </p:nvGrpSpPr>
          <p:grpSpPr>
            <a:xfrm flipH="1" flipV="1">
              <a:off x="11277979" y="2110902"/>
              <a:ext cx="1052110" cy="646331"/>
              <a:chOff x="717628" y="1291573"/>
              <a:chExt cx="985737" cy="790575"/>
            </a:xfrm>
          </p:grpSpPr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B40989F4-FC19-46CF-8B8A-3B7606EC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15" y="1291573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21C71F73-EDED-4034-82E3-AF0C1A03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291573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81ACF5D-1F98-4265-8A4C-82B5E50C3AB6}"/>
              </a:ext>
            </a:extLst>
          </p:cNvPr>
          <p:cNvGrpSpPr/>
          <p:nvPr userDrawn="1"/>
        </p:nvGrpSpPr>
        <p:grpSpPr>
          <a:xfrm>
            <a:off x="-207611" y="6021236"/>
            <a:ext cx="11899601" cy="646331"/>
            <a:chOff x="-207611" y="1207362"/>
            <a:chExt cx="11899601" cy="646331"/>
          </a:xfrm>
        </p:grpSpPr>
        <p:sp>
          <p:nvSpPr>
            <p:cNvPr id="37" name="Прямоугольник 78">
              <a:extLst>
                <a:ext uri="{FF2B5EF4-FFF2-40B4-BE49-F238E27FC236}">
                  <a16:creationId xmlns:a16="http://schemas.microsoft.com/office/drawing/2014/main" id="{D2D617EC-795B-44BF-82E4-9B6A3CFAEBA0}"/>
                </a:ext>
              </a:extLst>
            </p:cNvPr>
            <p:cNvSpPr/>
            <p:nvPr/>
          </p:nvSpPr>
          <p:spPr>
            <a:xfrm flipH="1" flipV="1">
              <a:off x="385225" y="1297161"/>
              <a:ext cx="11306765" cy="491403"/>
            </a:xfrm>
            <a:custGeom>
              <a:avLst/>
              <a:gdLst>
                <a:gd name="connsiteX0" fmla="*/ 0 w 7717277"/>
                <a:gd name="connsiteY0" fmla="*/ 0 h 568325"/>
                <a:gd name="connsiteX1" fmla="*/ 7717277 w 7717277"/>
                <a:gd name="connsiteY1" fmla="*/ 0 h 568325"/>
                <a:gd name="connsiteX2" fmla="*/ 7717277 w 7717277"/>
                <a:gd name="connsiteY2" fmla="*/ 568325 h 568325"/>
                <a:gd name="connsiteX3" fmla="*/ 0 w 7717277"/>
                <a:gd name="connsiteY3" fmla="*/ 568325 h 568325"/>
                <a:gd name="connsiteX4" fmla="*/ 0 w 7717277"/>
                <a:gd name="connsiteY4" fmla="*/ 0 h 568325"/>
                <a:gd name="connsiteX0" fmla="*/ 50528 w 7767805"/>
                <a:gd name="connsiteY0" fmla="*/ 0 h 568325"/>
                <a:gd name="connsiteX1" fmla="*/ 7767805 w 7767805"/>
                <a:gd name="connsiteY1" fmla="*/ 0 h 568325"/>
                <a:gd name="connsiteX2" fmla="*/ 7767805 w 7767805"/>
                <a:gd name="connsiteY2" fmla="*/ 568325 h 568325"/>
                <a:gd name="connsiteX3" fmla="*/ 0 w 7767805"/>
                <a:gd name="connsiteY3" fmla="*/ 568325 h 568325"/>
                <a:gd name="connsiteX4" fmla="*/ 50528 w 7767805"/>
                <a:gd name="connsiteY4" fmla="*/ 0 h 568325"/>
                <a:gd name="connsiteX0" fmla="*/ 76607 w 7793884"/>
                <a:gd name="connsiteY0" fmla="*/ 0 h 568325"/>
                <a:gd name="connsiteX1" fmla="*/ 7793884 w 7793884"/>
                <a:gd name="connsiteY1" fmla="*/ 0 h 568325"/>
                <a:gd name="connsiteX2" fmla="*/ 7793884 w 7793884"/>
                <a:gd name="connsiteY2" fmla="*/ 568325 h 568325"/>
                <a:gd name="connsiteX3" fmla="*/ 0 w 7793884"/>
                <a:gd name="connsiteY3" fmla="*/ 568325 h 568325"/>
                <a:gd name="connsiteX4" fmla="*/ 76607 w 7793884"/>
                <a:gd name="connsiteY4" fmla="*/ 0 h 568325"/>
                <a:gd name="connsiteX0" fmla="*/ 92906 w 7810183"/>
                <a:gd name="connsiteY0" fmla="*/ 0 h 568325"/>
                <a:gd name="connsiteX1" fmla="*/ 7810183 w 7810183"/>
                <a:gd name="connsiteY1" fmla="*/ 0 h 568325"/>
                <a:gd name="connsiteX2" fmla="*/ 7810183 w 7810183"/>
                <a:gd name="connsiteY2" fmla="*/ 568325 h 568325"/>
                <a:gd name="connsiteX3" fmla="*/ 0 w 7810183"/>
                <a:gd name="connsiteY3" fmla="*/ 568325 h 568325"/>
                <a:gd name="connsiteX4" fmla="*/ 92906 w 7810183"/>
                <a:gd name="connsiteY4" fmla="*/ 0 h 568325"/>
                <a:gd name="connsiteX0" fmla="*/ 122957 w 7840234"/>
                <a:gd name="connsiteY0" fmla="*/ 0 h 568325"/>
                <a:gd name="connsiteX1" fmla="*/ 7840234 w 7840234"/>
                <a:gd name="connsiteY1" fmla="*/ 0 h 568325"/>
                <a:gd name="connsiteX2" fmla="*/ 7840234 w 7840234"/>
                <a:gd name="connsiteY2" fmla="*/ 568325 h 568325"/>
                <a:gd name="connsiteX3" fmla="*/ 0 w 7840234"/>
                <a:gd name="connsiteY3" fmla="*/ 568325 h 568325"/>
                <a:gd name="connsiteX4" fmla="*/ 122957 w 7840234"/>
                <a:gd name="connsiteY4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0234" h="568325">
                  <a:moveTo>
                    <a:pt x="122957" y="0"/>
                  </a:moveTo>
                  <a:lnTo>
                    <a:pt x="7840234" y="0"/>
                  </a:lnTo>
                  <a:lnTo>
                    <a:pt x="7840234" y="568325"/>
                  </a:lnTo>
                  <a:lnTo>
                    <a:pt x="0" y="568325"/>
                  </a:lnTo>
                  <a:lnTo>
                    <a:pt x="122957" y="0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53D6FEA2-5466-4FDE-AAD7-4117D846FBC3}"/>
                </a:ext>
              </a:extLst>
            </p:cNvPr>
            <p:cNvGrpSpPr/>
            <p:nvPr/>
          </p:nvGrpSpPr>
          <p:grpSpPr>
            <a:xfrm>
              <a:off x="-207611" y="1207362"/>
              <a:ext cx="1062384" cy="646331"/>
              <a:chOff x="717628" y="1245659"/>
              <a:chExt cx="995363" cy="790575"/>
            </a:xfrm>
          </p:grpSpPr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F2CC77BF-BE29-4532-9C56-6EECE57E1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541" y="1245659"/>
                <a:ext cx="933450" cy="790575"/>
              </a:xfrm>
              <a:custGeom>
                <a:avLst/>
                <a:gdLst>
                  <a:gd name="T0" fmla="*/ 588 w 588"/>
                  <a:gd name="T1" fmla="*/ 0 h 498"/>
                  <a:gd name="T2" fmla="*/ 436 w 588"/>
                  <a:gd name="T3" fmla="*/ 498 h 498"/>
                  <a:gd name="T4" fmla="*/ 0 w 588"/>
                  <a:gd name="T5" fmla="*/ 498 h 498"/>
                  <a:gd name="T6" fmla="*/ 153 w 588"/>
                  <a:gd name="T7" fmla="*/ 0 h 498"/>
                  <a:gd name="T8" fmla="*/ 588 w 588"/>
                  <a:gd name="T9" fmla="*/ 0 h 498"/>
                  <a:gd name="connsiteX0" fmla="*/ 10000 w 10000"/>
                  <a:gd name="connsiteY0" fmla="*/ 0 h 10000"/>
                  <a:gd name="connsiteX1" fmla="*/ 7415 w 10000"/>
                  <a:gd name="connsiteY1" fmla="*/ 10000 h 10000"/>
                  <a:gd name="connsiteX2" fmla="*/ 0 w 10000"/>
                  <a:gd name="connsiteY2" fmla="*/ 10000 h 10000"/>
                  <a:gd name="connsiteX3" fmla="*/ 643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15" y="10000"/>
                    </a:lnTo>
                    <a:lnTo>
                      <a:pt x="0" y="10000"/>
                    </a:lnTo>
                    <a:cubicBezTo>
                      <a:pt x="214" y="6667"/>
                      <a:pt x="429" y="3333"/>
                      <a:pt x="643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3ACFC"/>
                  </a:gs>
                  <a:gs pos="100000">
                    <a:srgbClr val="0156B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7D13EEA0-1B33-4D41-933D-6A0B4B3B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8" y="1302809"/>
                <a:ext cx="906463" cy="733425"/>
              </a:xfrm>
              <a:custGeom>
                <a:avLst/>
                <a:gdLst>
                  <a:gd name="T0" fmla="*/ 571 w 571"/>
                  <a:gd name="T1" fmla="*/ 0 h 462"/>
                  <a:gd name="T2" fmla="*/ 428 w 571"/>
                  <a:gd name="T3" fmla="*/ 462 h 462"/>
                  <a:gd name="T4" fmla="*/ 0 w 571"/>
                  <a:gd name="T5" fmla="*/ 462 h 462"/>
                  <a:gd name="T6" fmla="*/ 143 w 571"/>
                  <a:gd name="T7" fmla="*/ 0 h 462"/>
                  <a:gd name="T8" fmla="*/ 571 w 571"/>
                  <a:gd name="T9" fmla="*/ 0 h 462"/>
                  <a:gd name="connsiteX0" fmla="*/ 10000 w 10000"/>
                  <a:gd name="connsiteY0" fmla="*/ 0 h 10000"/>
                  <a:gd name="connsiteX1" fmla="*/ 7496 w 10000"/>
                  <a:gd name="connsiteY1" fmla="*/ 10000 h 10000"/>
                  <a:gd name="connsiteX2" fmla="*/ 0 w 10000"/>
                  <a:gd name="connsiteY2" fmla="*/ 10000 h 10000"/>
                  <a:gd name="connsiteX3" fmla="*/ 274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7496" y="10000"/>
                    </a:lnTo>
                    <a:lnTo>
                      <a:pt x="0" y="10000"/>
                    </a:lnTo>
                    <a:cubicBezTo>
                      <a:pt x="91" y="6667"/>
                      <a:pt x="183" y="3333"/>
                      <a:pt x="274" y="0"/>
                    </a:cubicBezTo>
                    <a:lnTo>
                      <a:pt x="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51A3D"/>
                  </a:gs>
                  <a:gs pos="100000">
                    <a:srgbClr val="00368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048D736B-96CA-49B4-9E02-50252DAA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39E77D8A-6132-43A8-80ED-AAE6588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6CF9285-8497-4C63-A20F-203C9D87E1CD}"/>
              </a:ext>
            </a:extLst>
          </p:cNvPr>
          <p:cNvSpPr/>
          <p:nvPr userDrawn="1"/>
        </p:nvSpPr>
        <p:spPr>
          <a:xfrm>
            <a:off x="-312771" y="113016"/>
            <a:ext cx="302497" cy="6744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F65B69A-9D42-439F-967F-06403698B1D3}"/>
              </a:ext>
            </a:extLst>
          </p:cNvPr>
          <p:cNvSpPr/>
          <p:nvPr userDrawn="1"/>
        </p:nvSpPr>
        <p:spPr>
          <a:xfrm>
            <a:off x="12207644" y="112011"/>
            <a:ext cx="302497" cy="6744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048D736B-96CA-49B4-9E02-50252DAA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39E77D8A-6132-43A8-80ED-AAE6588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6CF9285-8497-4C63-A20F-203C9D87E1CD}"/>
              </a:ext>
            </a:extLst>
          </p:cNvPr>
          <p:cNvSpPr/>
          <p:nvPr userDrawn="1"/>
        </p:nvSpPr>
        <p:spPr>
          <a:xfrm>
            <a:off x="-312771" y="113016"/>
            <a:ext cx="302497" cy="6744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F65B69A-9D42-439F-967F-06403698B1D3}"/>
              </a:ext>
            </a:extLst>
          </p:cNvPr>
          <p:cNvSpPr/>
          <p:nvPr userDrawn="1"/>
        </p:nvSpPr>
        <p:spPr>
          <a:xfrm>
            <a:off x="12207644" y="112011"/>
            <a:ext cx="302497" cy="6744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B520D92-6F7D-4F5C-AD69-7FA3200BDF84}"/>
              </a:ext>
            </a:extLst>
          </p:cNvPr>
          <p:cNvGrpSpPr/>
          <p:nvPr userDrawn="1"/>
        </p:nvGrpSpPr>
        <p:grpSpPr>
          <a:xfrm>
            <a:off x="-1226" y="6634976"/>
            <a:ext cx="12204000" cy="222019"/>
            <a:chOff x="-1226" y="6340962"/>
            <a:chExt cx="12204000" cy="516033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46920AF2-610F-4E06-999A-3511B871403A}"/>
                </a:ext>
              </a:extLst>
            </p:cNvPr>
            <p:cNvSpPr/>
            <p:nvPr userDrawn="1"/>
          </p:nvSpPr>
          <p:spPr>
            <a:xfrm>
              <a:off x="-363" y="6340962"/>
              <a:ext cx="12202274" cy="398845"/>
            </a:xfrm>
            <a:prstGeom prst="rect">
              <a:avLst/>
            </a:prstGeom>
            <a:gradFill>
              <a:gsLst>
                <a:gs pos="0">
                  <a:srgbClr val="0156B0"/>
                </a:gs>
                <a:gs pos="100000">
                  <a:srgbClr val="03ACFC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D584795-5DF1-4B19-B3FE-5F2491E89029}"/>
                </a:ext>
              </a:extLst>
            </p:cNvPr>
            <p:cNvSpPr/>
            <p:nvPr userDrawn="1"/>
          </p:nvSpPr>
          <p:spPr>
            <a:xfrm>
              <a:off x="-1226" y="6458150"/>
              <a:ext cx="12204000" cy="398845"/>
            </a:xfrm>
            <a:prstGeom prst="rect">
              <a:avLst/>
            </a:prstGeom>
            <a:gradFill>
              <a:gsLst>
                <a:gs pos="0">
                  <a:srgbClr val="051A3D"/>
                </a:gs>
                <a:gs pos="100000">
                  <a:srgbClr val="0156B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86595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199" y="2997842"/>
            <a:ext cx="4501055" cy="511597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30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4" y="399850"/>
            <a:ext cx="4317356" cy="60472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886937" y="1061537"/>
            <a:ext cx="5022448" cy="5026748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606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750707" y="5017627"/>
            <a:ext cx="2158678" cy="868101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1773380"/>
            <a:ext cx="10532963" cy="726753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r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r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08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71039" y="3772564"/>
            <a:ext cx="2680503" cy="278949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539431" y="998497"/>
            <a:ext cx="1036995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63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539431" y="998497"/>
            <a:ext cx="10369954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71039" y="3772564"/>
            <a:ext cx="2680503" cy="278949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62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86937" y="399850"/>
            <a:ext cx="5022448" cy="491402"/>
          </a:xfrm>
        </p:spPr>
        <p:txBody>
          <a:bodyPr>
            <a:normAutofit/>
          </a:bodyPr>
          <a:lstStyle>
            <a:lvl1pPr algn="r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71039" y="998497"/>
            <a:ext cx="11638346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298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726753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2325729"/>
            <a:ext cx="11191756" cy="385515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730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17629" y="998497"/>
            <a:ext cx="11191756" cy="333043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1200" b="1">
                <a:solidFill>
                  <a:schemeClr val="accent3"/>
                </a:solidFill>
              </a:defRPr>
            </a:lvl2pPr>
            <a:lvl3pPr marL="914400" indent="0" algn="l">
              <a:buNone/>
              <a:defRPr sz="900" b="1">
                <a:solidFill>
                  <a:schemeClr val="accent3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9" y="4676171"/>
            <a:ext cx="11191756" cy="150470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900"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90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3476-6E7C-48E8-A68B-13B0EF3C801B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C869-ECA7-49CB-AE6D-F12514901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4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68" r:id="rId5"/>
    <p:sldLayoutId id="2147483652" r:id="rId6"/>
    <p:sldLayoutId id="2147483653" r:id="rId7"/>
    <p:sldLayoutId id="2147483657" r:id="rId8"/>
    <p:sldLayoutId id="2147483659" r:id="rId9"/>
    <p:sldLayoutId id="2147483660" r:id="rId10"/>
    <p:sldLayoutId id="2147483661" r:id="rId11"/>
    <p:sldLayoutId id="2147483654" r:id="rId12"/>
    <p:sldLayoutId id="2147483656" r:id="rId13"/>
    <p:sldLayoutId id="2147483662" r:id="rId14"/>
    <p:sldLayoutId id="2147483663" r:id="rId15"/>
    <p:sldLayoutId id="2147483664" r:id="rId16"/>
    <p:sldLayoutId id="2147483665" r:id="rId17"/>
    <p:sldLayoutId id="2147483655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5" r:id="rId25"/>
    <p:sldLayoutId id="2147483676" r:id="rId26"/>
    <p:sldLayoutId id="2147483677" r:id="rId27"/>
    <p:sldLayoutId id="214748367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490ABC-1966-4B95-858D-4EC3DBEFDB4E}"/>
              </a:ext>
            </a:extLst>
          </p:cNvPr>
          <p:cNvSpPr txBox="1"/>
          <p:nvPr/>
        </p:nvSpPr>
        <p:spPr>
          <a:xfrm>
            <a:off x="498765" y="2164306"/>
            <a:ext cx="5838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prstClr val="white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ИНИЦИАТИВЫ ЦИФРОВОЙ ТРАНСФОРМАЦИИ СТРОИТЕЛЬНОЙ ОТРАСЛИ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55BC6-EEE9-44C5-86EA-079287500613}"/>
              </a:ext>
            </a:extLst>
          </p:cNvPr>
          <p:cNvSpPr txBox="1"/>
          <p:nvPr/>
        </p:nvSpPr>
        <p:spPr>
          <a:xfrm>
            <a:off x="498763" y="5075050"/>
            <a:ext cx="228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МЕТЁЛКИН П.В.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B2FC7-8AF4-48D9-B46E-0887AB5443B0}"/>
              </a:ext>
            </a:extLst>
          </p:cNvPr>
          <p:cNvSpPr txBox="1"/>
          <p:nvPr/>
        </p:nvSpPr>
        <p:spPr>
          <a:xfrm>
            <a:off x="10446327" y="599901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08.11.2021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30EB2-0C41-4466-99DF-B3DF005E7C8E}"/>
              </a:ext>
            </a:extLst>
          </p:cNvPr>
          <p:cNvSpPr txBox="1"/>
          <p:nvPr/>
        </p:nvSpPr>
        <p:spPr>
          <a:xfrm>
            <a:off x="10531286" y="562968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6987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962C58-E3B8-46D9-A65B-6AAE2171C515}"/>
              </a:ext>
            </a:extLst>
          </p:cNvPr>
          <p:cNvGrpSpPr/>
          <p:nvPr/>
        </p:nvGrpSpPr>
        <p:grpSpPr>
          <a:xfrm>
            <a:off x="-10759" y="1118988"/>
            <a:ext cx="11804737" cy="990589"/>
            <a:chOff x="-10759" y="914467"/>
            <a:chExt cx="11804737" cy="969197"/>
          </a:xfrm>
        </p:grpSpPr>
        <p:sp>
          <p:nvSpPr>
            <p:cNvPr id="16" name="Прямоугольник 137">
              <a:extLst>
                <a:ext uri="{FF2B5EF4-FFF2-40B4-BE49-F238E27FC236}">
                  <a16:creationId xmlns:a16="http://schemas.microsoft.com/office/drawing/2014/main" id="{9098A589-338E-4CB8-BBF9-FE9A4E5933ED}"/>
                </a:ext>
              </a:extLst>
            </p:cNvPr>
            <p:cNvSpPr/>
            <p:nvPr/>
          </p:nvSpPr>
          <p:spPr>
            <a:xfrm>
              <a:off x="-10759" y="914467"/>
              <a:ext cx="11804737" cy="969197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39879">
                  <a:moveTo>
                    <a:pt x="0" y="0"/>
                  </a:moveTo>
                  <a:lnTo>
                    <a:pt x="11747296" y="0"/>
                  </a:lnTo>
                  <a:lnTo>
                    <a:pt x="11595662" y="539879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ACFC"/>
                </a:gs>
                <a:gs pos="100000">
                  <a:srgbClr val="0156B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" name="Прямоугольник 137">
              <a:extLst>
                <a:ext uri="{FF2B5EF4-FFF2-40B4-BE49-F238E27FC236}">
                  <a16:creationId xmlns:a16="http://schemas.microsoft.com/office/drawing/2014/main" id="{8B76E02C-E831-4A72-A4F9-2C46A6C5C3D3}"/>
                </a:ext>
              </a:extLst>
            </p:cNvPr>
            <p:cNvSpPr/>
            <p:nvPr/>
          </p:nvSpPr>
          <p:spPr>
            <a:xfrm>
              <a:off x="-10758" y="1015854"/>
              <a:ext cx="11658600" cy="867810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  <a:gd name="connsiteX0" fmla="*/ 0 w 11747296"/>
                <a:gd name="connsiteY0" fmla="*/ 0 h 543890"/>
                <a:gd name="connsiteX1" fmla="*/ 11747296 w 11747296"/>
                <a:gd name="connsiteY1" fmla="*/ 0 h 543890"/>
                <a:gd name="connsiteX2" fmla="*/ 11627991 w 11747296"/>
                <a:gd name="connsiteY2" fmla="*/ 543890 h 543890"/>
                <a:gd name="connsiteX3" fmla="*/ 0 w 11747296"/>
                <a:gd name="connsiteY3" fmla="*/ 535284 h 543890"/>
                <a:gd name="connsiteX4" fmla="*/ 0 w 11747296"/>
                <a:gd name="connsiteY4" fmla="*/ 0 h 543890"/>
                <a:gd name="connsiteX0" fmla="*/ 0 w 11747296"/>
                <a:gd name="connsiteY0" fmla="*/ 0 h 547900"/>
                <a:gd name="connsiteX1" fmla="*/ 11747296 w 11747296"/>
                <a:gd name="connsiteY1" fmla="*/ 0 h 547900"/>
                <a:gd name="connsiteX2" fmla="*/ 11615869 w 11747296"/>
                <a:gd name="connsiteY2" fmla="*/ 547900 h 547900"/>
                <a:gd name="connsiteX3" fmla="*/ 0 w 11747296"/>
                <a:gd name="connsiteY3" fmla="*/ 535284 h 547900"/>
                <a:gd name="connsiteX4" fmla="*/ 0 w 11747296"/>
                <a:gd name="connsiteY4" fmla="*/ 0 h 5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47900">
                  <a:moveTo>
                    <a:pt x="0" y="0"/>
                  </a:moveTo>
                  <a:lnTo>
                    <a:pt x="11747296" y="0"/>
                  </a:lnTo>
                  <a:lnTo>
                    <a:pt x="11615869" y="547900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53A8C"/>
                </a:gs>
                <a:gs pos="100000">
                  <a:srgbClr val="05183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354F8CE-D0E8-412C-99CA-881A316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8" y="522146"/>
            <a:ext cx="11076349" cy="49140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НОВЫЙ УМНЫЙ ДОМ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(ФОРМИРОВАНИЕ ПЛАТФОРМЫ ЦИФРОВОГО ЖКХ НА БАЗЕ МОДЕРНИЗИРОВАННОЙ ГИС ЖКХ)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ACB88-E58E-45DD-B494-EDAA91747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365" y="1415019"/>
            <a:ext cx="10139424" cy="72675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9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595211A-10B6-4DDE-9580-E53A33A509C3}"/>
              </a:ext>
            </a:extLst>
          </p:cNvPr>
          <p:cNvSpPr txBox="1"/>
          <p:nvPr/>
        </p:nvSpPr>
        <p:spPr>
          <a:xfrm>
            <a:off x="2445498" y="1389560"/>
            <a:ext cx="8364292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ПОВЫШЕНИЕ ДОСТУПНОСТИ И КАЧЕСТВА ОКАЗАНИЯ ЖИЛИЩНО-КОММУНАЛЬНЫХ УСЛУГ ЗА СЧЕТ ВНЕДРЕНИЯ ЦИФРОВЫХ СЕРВИСОВ</a:t>
            </a:r>
          </a:p>
        </p:txBody>
      </p:sp>
      <p:sp>
        <p:nvSpPr>
          <p:cNvPr id="2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0806B928-FA95-4314-990E-BF995B059BDA}"/>
              </a:ext>
            </a:extLst>
          </p:cNvPr>
          <p:cNvSpPr txBox="1"/>
          <p:nvPr/>
        </p:nvSpPr>
        <p:spPr>
          <a:xfrm>
            <a:off x="1287857" y="2569600"/>
            <a:ext cx="2188279" cy="7553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ДО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 ГОДА</a:t>
            </a:r>
          </a:p>
        </p:txBody>
      </p:sp>
      <p:sp>
        <p:nvSpPr>
          <p:cNvPr id="2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2D2A01F2-BFC3-46CE-80D0-2775816C8019}"/>
              </a:ext>
            </a:extLst>
          </p:cNvPr>
          <p:cNvSpPr txBox="1"/>
          <p:nvPr/>
        </p:nvSpPr>
        <p:spPr>
          <a:xfrm>
            <a:off x="5218087" y="2652608"/>
            <a:ext cx="6575891" cy="7861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РЕКОМЕНДОВАННЫЙ ФЕДЕРАЛЬНЫЙ ПРОЕКТ, НЕ ОБЕСПЕЧЕННЫЙ ФЕД. ФИНАНСИРОВАНИЕМ (НЕ ПЛАНИРУЕТСЯ ДОВЕДЕНИЕ ФЕД. СОФИНАНСИРОВАНИЯ ДО РЕГИОНОВ И ОМСУ)</a:t>
            </a: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739908AD-7DF6-49A8-B232-84C182B57779}"/>
              </a:ext>
            </a:extLst>
          </p:cNvPr>
          <p:cNvSpPr>
            <a:spLocks noEditPoints="1"/>
          </p:cNvSpPr>
          <p:nvPr/>
        </p:nvSpPr>
        <p:spPr bwMode="auto">
          <a:xfrm>
            <a:off x="820909" y="2865926"/>
            <a:ext cx="357992" cy="359490"/>
          </a:xfrm>
          <a:custGeom>
            <a:avLst/>
            <a:gdLst>
              <a:gd name="T0" fmla="*/ 1597 w 1912"/>
              <a:gd name="T1" fmla="*/ 247 h 1920"/>
              <a:gd name="T2" fmla="*/ 1486 w 1912"/>
              <a:gd name="T3" fmla="*/ 160 h 1920"/>
              <a:gd name="T4" fmla="*/ 1364 w 1912"/>
              <a:gd name="T5" fmla="*/ 91 h 1920"/>
              <a:gd name="T6" fmla="*/ 1234 w 1912"/>
              <a:gd name="T7" fmla="*/ 40 h 1920"/>
              <a:gd name="T8" fmla="*/ 1098 w 1912"/>
              <a:gd name="T9" fmla="*/ 10 h 1920"/>
              <a:gd name="T10" fmla="*/ 956 w 1912"/>
              <a:gd name="T11" fmla="*/ 0 h 1920"/>
              <a:gd name="T12" fmla="*/ 861 w 1912"/>
              <a:gd name="T13" fmla="*/ 4 h 1920"/>
              <a:gd name="T14" fmla="*/ 722 w 1912"/>
              <a:gd name="T15" fmla="*/ 29 h 1920"/>
              <a:gd name="T16" fmla="*/ 590 w 1912"/>
              <a:gd name="T17" fmla="*/ 72 h 1920"/>
              <a:gd name="T18" fmla="*/ 465 w 1912"/>
              <a:gd name="T19" fmla="*/ 135 h 1920"/>
              <a:gd name="T20" fmla="*/ 350 w 1912"/>
              <a:gd name="T21" fmla="*/ 217 h 1920"/>
              <a:gd name="T22" fmla="*/ 279 w 1912"/>
              <a:gd name="T23" fmla="*/ 280 h 1920"/>
              <a:gd name="T24" fmla="*/ 187 w 1912"/>
              <a:gd name="T25" fmla="*/ 389 h 1920"/>
              <a:gd name="T26" fmla="*/ 112 w 1912"/>
              <a:gd name="T27" fmla="*/ 508 h 1920"/>
              <a:gd name="T28" fmla="*/ 55 w 1912"/>
              <a:gd name="T29" fmla="*/ 635 h 1920"/>
              <a:gd name="T30" fmla="*/ 18 w 1912"/>
              <a:gd name="T31" fmla="*/ 771 h 1920"/>
              <a:gd name="T32" fmla="*/ 1 w 1912"/>
              <a:gd name="T33" fmla="*/ 911 h 1920"/>
              <a:gd name="T34" fmla="*/ 1 w 1912"/>
              <a:gd name="T35" fmla="*/ 1008 h 1920"/>
              <a:gd name="T36" fmla="*/ 18 w 1912"/>
              <a:gd name="T37" fmla="*/ 1148 h 1920"/>
              <a:gd name="T38" fmla="*/ 55 w 1912"/>
              <a:gd name="T39" fmla="*/ 1284 h 1920"/>
              <a:gd name="T40" fmla="*/ 112 w 1912"/>
              <a:gd name="T41" fmla="*/ 1411 h 1920"/>
              <a:gd name="T42" fmla="*/ 187 w 1912"/>
              <a:gd name="T43" fmla="*/ 1530 h 1920"/>
              <a:gd name="T44" fmla="*/ 279 w 1912"/>
              <a:gd name="T45" fmla="*/ 1639 h 1920"/>
              <a:gd name="T46" fmla="*/ 350 w 1912"/>
              <a:gd name="T47" fmla="*/ 1702 h 1920"/>
              <a:gd name="T48" fmla="*/ 465 w 1912"/>
              <a:gd name="T49" fmla="*/ 1784 h 1920"/>
              <a:gd name="T50" fmla="*/ 590 w 1912"/>
              <a:gd name="T51" fmla="*/ 1847 h 1920"/>
              <a:gd name="T52" fmla="*/ 722 w 1912"/>
              <a:gd name="T53" fmla="*/ 1890 h 1920"/>
              <a:gd name="T54" fmla="*/ 861 w 1912"/>
              <a:gd name="T55" fmla="*/ 1915 h 1920"/>
              <a:gd name="T56" fmla="*/ 956 w 1912"/>
              <a:gd name="T57" fmla="*/ 1920 h 1920"/>
              <a:gd name="T58" fmla="*/ 1098 w 1912"/>
              <a:gd name="T59" fmla="*/ 1909 h 1920"/>
              <a:gd name="T60" fmla="*/ 1234 w 1912"/>
              <a:gd name="T61" fmla="*/ 1879 h 1920"/>
              <a:gd name="T62" fmla="*/ 1364 w 1912"/>
              <a:gd name="T63" fmla="*/ 1828 h 1920"/>
              <a:gd name="T64" fmla="*/ 1486 w 1912"/>
              <a:gd name="T65" fmla="*/ 1759 h 1920"/>
              <a:gd name="T66" fmla="*/ 1597 w 1912"/>
              <a:gd name="T67" fmla="*/ 1672 h 1920"/>
              <a:gd name="T68" fmla="*/ 1665 w 1912"/>
              <a:gd name="T69" fmla="*/ 1604 h 1920"/>
              <a:gd name="T70" fmla="*/ 1751 w 1912"/>
              <a:gd name="T71" fmla="*/ 1492 h 1920"/>
              <a:gd name="T72" fmla="*/ 1820 w 1912"/>
              <a:gd name="T73" fmla="*/ 1370 h 1920"/>
              <a:gd name="T74" fmla="*/ 1871 w 1912"/>
              <a:gd name="T75" fmla="*/ 1239 h 1920"/>
              <a:gd name="T76" fmla="*/ 1901 w 1912"/>
              <a:gd name="T77" fmla="*/ 1102 h 1920"/>
              <a:gd name="T78" fmla="*/ 1912 w 1912"/>
              <a:gd name="T79" fmla="*/ 960 h 1920"/>
              <a:gd name="T80" fmla="*/ 1907 w 1912"/>
              <a:gd name="T81" fmla="*/ 864 h 1920"/>
              <a:gd name="T82" fmla="*/ 1883 w 1912"/>
              <a:gd name="T83" fmla="*/ 725 h 1920"/>
              <a:gd name="T84" fmla="*/ 1839 w 1912"/>
              <a:gd name="T85" fmla="*/ 592 h 1920"/>
              <a:gd name="T86" fmla="*/ 1777 w 1912"/>
              <a:gd name="T87" fmla="*/ 467 h 1920"/>
              <a:gd name="T88" fmla="*/ 1695 w 1912"/>
              <a:gd name="T89" fmla="*/ 352 h 1920"/>
              <a:gd name="T90" fmla="*/ 1632 w 1912"/>
              <a:gd name="T91" fmla="*/ 280 h 1920"/>
              <a:gd name="T92" fmla="*/ 1019 w 1912"/>
              <a:gd name="T93" fmla="*/ 297 h 1920"/>
              <a:gd name="T94" fmla="*/ 302 w 1912"/>
              <a:gd name="T95" fmla="*/ 1024 h 1920"/>
              <a:gd name="T96" fmla="*/ 302 w 1912"/>
              <a:gd name="T97" fmla="*/ 896 h 1920"/>
              <a:gd name="T98" fmla="*/ 893 w 1912"/>
              <a:gd name="T99" fmla="*/ 1792 h 1920"/>
              <a:gd name="T100" fmla="*/ 1019 w 1912"/>
              <a:gd name="T101" fmla="*/ 1792 h 1920"/>
              <a:gd name="T102" fmla="*/ 874 w 1912"/>
              <a:gd name="T103" fmla="*/ 413 h 1920"/>
              <a:gd name="T104" fmla="*/ 1493 w 1912"/>
              <a:gd name="T105" fmla="*/ 1436 h 1920"/>
              <a:gd name="T106" fmla="*/ 1614 w 1912"/>
              <a:gd name="T107" fmla="*/ 896 h 1920"/>
              <a:gd name="T108" fmla="*/ 1614 w 1912"/>
              <a:gd name="T109" fmla="*/ 1024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2" h="1920">
                <a:moveTo>
                  <a:pt x="1632" y="280"/>
                </a:moveTo>
                <a:lnTo>
                  <a:pt x="1632" y="280"/>
                </a:lnTo>
                <a:lnTo>
                  <a:pt x="1597" y="247"/>
                </a:lnTo>
                <a:lnTo>
                  <a:pt x="1561" y="217"/>
                </a:lnTo>
                <a:lnTo>
                  <a:pt x="1524" y="187"/>
                </a:lnTo>
                <a:lnTo>
                  <a:pt x="1486" y="160"/>
                </a:lnTo>
                <a:lnTo>
                  <a:pt x="1447" y="135"/>
                </a:lnTo>
                <a:lnTo>
                  <a:pt x="1405" y="112"/>
                </a:lnTo>
                <a:lnTo>
                  <a:pt x="1364" y="91"/>
                </a:lnTo>
                <a:lnTo>
                  <a:pt x="1322" y="72"/>
                </a:lnTo>
                <a:lnTo>
                  <a:pt x="1279" y="55"/>
                </a:lnTo>
                <a:lnTo>
                  <a:pt x="1234" y="40"/>
                </a:lnTo>
                <a:lnTo>
                  <a:pt x="1190" y="29"/>
                </a:lnTo>
                <a:lnTo>
                  <a:pt x="1143" y="18"/>
                </a:lnTo>
                <a:lnTo>
                  <a:pt x="1098" y="10"/>
                </a:lnTo>
                <a:lnTo>
                  <a:pt x="1050" y="4"/>
                </a:lnTo>
                <a:lnTo>
                  <a:pt x="1004" y="1"/>
                </a:lnTo>
                <a:lnTo>
                  <a:pt x="956" y="0"/>
                </a:lnTo>
                <a:lnTo>
                  <a:pt x="956" y="0"/>
                </a:lnTo>
                <a:lnTo>
                  <a:pt x="908" y="1"/>
                </a:lnTo>
                <a:lnTo>
                  <a:pt x="861" y="4"/>
                </a:lnTo>
                <a:lnTo>
                  <a:pt x="814" y="10"/>
                </a:lnTo>
                <a:lnTo>
                  <a:pt x="768" y="18"/>
                </a:lnTo>
                <a:lnTo>
                  <a:pt x="722" y="29"/>
                </a:lnTo>
                <a:lnTo>
                  <a:pt x="677" y="40"/>
                </a:lnTo>
                <a:lnTo>
                  <a:pt x="633" y="55"/>
                </a:lnTo>
                <a:lnTo>
                  <a:pt x="590" y="72"/>
                </a:lnTo>
                <a:lnTo>
                  <a:pt x="547" y="91"/>
                </a:lnTo>
                <a:lnTo>
                  <a:pt x="505" y="112"/>
                </a:lnTo>
                <a:lnTo>
                  <a:pt x="465" y="135"/>
                </a:lnTo>
                <a:lnTo>
                  <a:pt x="425" y="160"/>
                </a:lnTo>
                <a:lnTo>
                  <a:pt x="387" y="187"/>
                </a:lnTo>
                <a:lnTo>
                  <a:pt x="350" y="217"/>
                </a:lnTo>
                <a:lnTo>
                  <a:pt x="314" y="247"/>
                </a:lnTo>
                <a:lnTo>
                  <a:pt x="279" y="280"/>
                </a:lnTo>
                <a:lnTo>
                  <a:pt x="279" y="280"/>
                </a:lnTo>
                <a:lnTo>
                  <a:pt x="246" y="315"/>
                </a:lnTo>
                <a:lnTo>
                  <a:pt x="216" y="352"/>
                </a:lnTo>
                <a:lnTo>
                  <a:pt x="187" y="389"/>
                </a:lnTo>
                <a:lnTo>
                  <a:pt x="160" y="427"/>
                </a:lnTo>
                <a:lnTo>
                  <a:pt x="134" y="467"/>
                </a:lnTo>
                <a:lnTo>
                  <a:pt x="112" y="508"/>
                </a:lnTo>
                <a:lnTo>
                  <a:pt x="91" y="549"/>
                </a:lnTo>
                <a:lnTo>
                  <a:pt x="72" y="592"/>
                </a:lnTo>
                <a:lnTo>
                  <a:pt x="55" y="635"/>
                </a:lnTo>
                <a:lnTo>
                  <a:pt x="40" y="680"/>
                </a:lnTo>
                <a:lnTo>
                  <a:pt x="29" y="725"/>
                </a:lnTo>
                <a:lnTo>
                  <a:pt x="18" y="771"/>
                </a:lnTo>
                <a:lnTo>
                  <a:pt x="10" y="817"/>
                </a:lnTo>
                <a:lnTo>
                  <a:pt x="4" y="864"/>
                </a:lnTo>
                <a:lnTo>
                  <a:pt x="1" y="911"/>
                </a:lnTo>
                <a:lnTo>
                  <a:pt x="0" y="960"/>
                </a:lnTo>
                <a:lnTo>
                  <a:pt x="0" y="960"/>
                </a:lnTo>
                <a:lnTo>
                  <a:pt x="1" y="1008"/>
                </a:lnTo>
                <a:lnTo>
                  <a:pt x="4" y="1055"/>
                </a:lnTo>
                <a:lnTo>
                  <a:pt x="10" y="1102"/>
                </a:lnTo>
                <a:lnTo>
                  <a:pt x="18" y="1148"/>
                </a:lnTo>
                <a:lnTo>
                  <a:pt x="29" y="1194"/>
                </a:lnTo>
                <a:lnTo>
                  <a:pt x="40" y="1239"/>
                </a:lnTo>
                <a:lnTo>
                  <a:pt x="55" y="1284"/>
                </a:lnTo>
                <a:lnTo>
                  <a:pt x="72" y="1327"/>
                </a:lnTo>
                <a:lnTo>
                  <a:pt x="91" y="1370"/>
                </a:lnTo>
                <a:lnTo>
                  <a:pt x="112" y="1411"/>
                </a:lnTo>
                <a:lnTo>
                  <a:pt x="134" y="1452"/>
                </a:lnTo>
                <a:lnTo>
                  <a:pt x="160" y="1492"/>
                </a:lnTo>
                <a:lnTo>
                  <a:pt x="187" y="1530"/>
                </a:lnTo>
                <a:lnTo>
                  <a:pt x="216" y="1567"/>
                </a:lnTo>
                <a:lnTo>
                  <a:pt x="246" y="1604"/>
                </a:lnTo>
                <a:lnTo>
                  <a:pt x="279" y="1639"/>
                </a:lnTo>
                <a:lnTo>
                  <a:pt x="279" y="1639"/>
                </a:lnTo>
                <a:lnTo>
                  <a:pt x="314" y="1672"/>
                </a:lnTo>
                <a:lnTo>
                  <a:pt x="350" y="1702"/>
                </a:lnTo>
                <a:lnTo>
                  <a:pt x="387" y="1732"/>
                </a:lnTo>
                <a:lnTo>
                  <a:pt x="425" y="1759"/>
                </a:lnTo>
                <a:lnTo>
                  <a:pt x="465" y="1784"/>
                </a:lnTo>
                <a:lnTo>
                  <a:pt x="505" y="1807"/>
                </a:lnTo>
                <a:lnTo>
                  <a:pt x="547" y="1828"/>
                </a:lnTo>
                <a:lnTo>
                  <a:pt x="590" y="1847"/>
                </a:lnTo>
                <a:lnTo>
                  <a:pt x="633" y="1864"/>
                </a:lnTo>
                <a:lnTo>
                  <a:pt x="677" y="1879"/>
                </a:lnTo>
                <a:lnTo>
                  <a:pt x="722" y="1890"/>
                </a:lnTo>
                <a:lnTo>
                  <a:pt x="768" y="1901"/>
                </a:lnTo>
                <a:lnTo>
                  <a:pt x="814" y="1909"/>
                </a:lnTo>
                <a:lnTo>
                  <a:pt x="861" y="1915"/>
                </a:lnTo>
                <a:lnTo>
                  <a:pt x="908" y="1918"/>
                </a:lnTo>
                <a:lnTo>
                  <a:pt x="956" y="1920"/>
                </a:lnTo>
                <a:lnTo>
                  <a:pt x="956" y="1920"/>
                </a:lnTo>
                <a:lnTo>
                  <a:pt x="1004" y="1918"/>
                </a:lnTo>
                <a:lnTo>
                  <a:pt x="1050" y="1915"/>
                </a:lnTo>
                <a:lnTo>
                  <a:pt x="1098" y="1909"/>
                </a:lnTo>
                <a:lnTo>
                  <a:pt x="1143" y="1901"/>
                </a:lnTo>
                <a:lnTo>
                  <a:pt x="1190" y="1890"/>
                </a:lnTo>
                <a:lnTo>
                  <a:pt x="1234" y="1879"/>
                </a:lnTo>
                <a:lnTo>
                  <a:pt x="1279" y="1864"/>
                </a:lnTo>
                <a:lnTo>
                  <a:pt x="1322" y="1847"/>
                </a:lnTo>
                <a:lnTo>
                  <a:pt x="1364" y="1828"/>
                </a:lnTo>
                <a:lnTo>
                  <a:pt x="1405" y="1807"/>
                </a:lnTo>
                <a:lnTo>
                  <a:pt x="1447" y="1784"/>
                </a:lnTo>
                <a:lnTo>
                  <a:pt x="1486" y="1759"/>
                </a:lnTo>
                <a:lnTo>
                  <a:pt x="1524" y="1732"/>
                </a:lnTo>
                <a:lnTo>
                  <a:pt x="1561" y="1702"/>
                </a:lnTo>
                <a:lnTo>
                  <a:pt x="1597" y="1672"/>
                </a:lnTo>
                <a:lnTo>
                  <a:pt x="1632" y="1639"/>
                </a:lnTo>
                <a:lnTo>
                  <a:pt x="1632" y="1639"/>
                </a:lnTo>
                <a:lnTo>
                  <a:pt x="1665" y="1604"/>
                </a:lnTo>
                <a:lnTo>
                  <a:pt x="1695" y="1567"/>
                </a:lnTo>
                <a:lnTo>
                  <a:pt x="1725" y="1530"/>
                </a:lnTo>
                <a:lnTo>
                  <a:pt x="1751" y="1492"/>
                </a:lnTo>
                <a:lnTo>
                  <a:pt x="1777" y="1452"/>
                </a:lnTo>
                <a:lnTo>
                  <a:pt x="1800" y="1411"/>
                </a:lnTo>
                <a:lnTo>
                  <a:pt x="1820" y="1370"/>
                </a:lnTo>
                <a:lnTo>
                  <a:pt x="1839" y="1327"/>
                </a:lnTo>
                <a:lnTo>
                  <a:pt x="1856" y="1284"/>
                </a:lnTo>
                <a:lnTo>
                  <a:pt x="1871" y="1239"/>
                </a:lnTo>
                <a:lnTo>
                  <a:pt x="1883" y="1194"/>
                </a:lnTo>
                <a:lnTo>
                  <a:pt x="1893" y="1148"/>
                </a:lnTo>
                <a:lnTo>
                  <a:pt x="1901" y="1102"/>
                </a:lnTo>
                <a:lnTo>
                  <a:pt x="1907" y="1055"/>
                </a:lnTo>
                <a:lnTo>
                  <a:pt x="1911" y="1008"/>
                </a:lnTo>
                <a:lnTo>
                  <a:pt x="1912" y="960"/>
                </a:lnTo>
                <a:lnTo>
                  <a:pt x="1912" y="960"/>
                </a:lnTo>
                <a:lnTo>
                  <a:pt x="1911" y="911"/>
                </a:lnTo>
                <a:lnTo>
                  <a:pt x="1907" y="864"/>
                </a:lnTo>
                <a:lnTo>
                  <a:pt x="1901" y="817"/>
                </a:lnTo>
                <a:lnTo>
                  <a:pt x="1893" y="771"/>
                </a:lnTo>
                <a:lnTo>
                  <a:pt x="1883" y="725"/>
                </a:lnTo>
                <a:lnTo>
                  <a:pt x="1871" y="680"/>
                </a:lnTo>
                <a:lnTo>
                  <a:pt x="1856" y="635"/>
                </a:lnTo>
                <a:lnTo>
                  <a:pt x="1839" y="592"/>
                </a:lnTo>
                <a:lnTo>
                  <a:pt x="1820" y="549"/>
                </a:lnTo>
                <a:lnTo>
                  <a:pt x="1800" y="508"/>
                </a:lnTo>
                <a:lnTo>
                  <a:pt x="1777" y="467"/>
                </a:lnTo>
                <a:lnTo>
                  <a:pt x="1751" y="427"/>
                </a:lnTo>
                <a:lnTo>
                  <a:pt x="1725" y="389"/>
                </a:lnTo>
                <a:lnTo>
                  <a:pt x="1695" y="352"/>
                </a:lnTo>
                <a:lnTo>
                  <a:pt x="1665" y="315"/>
                </a:lnTo>
                <a:lnTo>
                  <a:pt x="1632" y="280"/>
                </a:lnTo>
                <a:lnTo>
                  <a:pt x="1632" y="280"/>
                </a:lnTo>
                <a:close/>
                <a:moveTo>
                  <a:pt x="893" y="127"/>
                </a:moveTo>
                <a:lnTo>
                  <a:pt x="1019" y="127"/>
                </a:lnTo>
                <a:lnTo>
                  <a:pt x="1019" y="297"/>
                </a:lnTo>
                <a:lnTo>
                  <a:pt x="893" y="297"/>
                </a:lnTo>
                <a:lnTo>
                  <a:pt x="893" y="127"/>
                </a:lnTo>
                <a:close/>
                <a:moveTo>
                  <a:pt x="302" y="1024"/>
                </a:moveTo>
                <a:lnTo>
                  <a:pt x="125" y="1024"/>
                </a:lnTo>
                <a:lnTo>
                  <a:pt x="125" y="896"/>
                </a:lnTo>
                <a:lnTo>
                  <a:pt x="302" y="896"/>
                </a:lnTo>
                <a:lnTo>
                  <a:pt x="302" y="1024"/>
                </a:lnTo>
                <a:close/>
                <a:moveTo>
                  <a:pt x="1019" y="1792"/>
                </a:moveTo>
                <a:lnTo>
                  <a:pt x="893" y="1792"/>
                </a:lnTo>
                <a:lnTo>
                  <a:pt x="893" y="1622"/>
                </a:lnTo>
                <a:lnTo>
                  <a:pt x="1019" y="1622"/>
                </a:lnTo>
                <a:lnTo>
                  <a:pt x="1019" y="1792"/>
                </a:lnTo>
                <a:close/>
                <a:moveTo>
                  <a:pt x="1365" y="1553"/>
                </a:moveTo>
                <a:lnTo>
                  <a:pt x="874" y="1021"/>
                </a:lnTo>
                <a:lnTo>
                  <a:pt x="874" y="413"/>
                </a:lnTo>
                <a:lnTo>
                  <a:pt x="1038" y="413"/>
                </a:lnTo>
                <a:lnTo>
                  <a:pt x="1038" y="941"/>
                </a:lnTo>
                <a:lnTo>
                  <a:pt x="1493" y="1436"/>
                </a:lnTo>
                <a:lnTo>
                  <a:pt x="1365" y="1553"/>
                </a:lnTo>
                <a:close/>
                <a:moveTo>
                  <a:pt x="1614" y="1024"/>
                </a:moveTo>
                <a:lnTo>
                  <a:pt x="1614" y="896"/>
                </a:lnTo>
                <a:lnTo>
                  <a:pt x="1783" y="896"/>
                </a:lnTo>
                <a:lnTo>
                  <a:pt x="1783" y="1024"/>
                </a:lnTo>
                <a:lnTo>
                  <a:pt x="1614" y="1024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43">
            <a:extLst>
              <a:ext uri="{FF2B5EF4-FFF2-40B4-BE49-F238E27FC236}">
                <a16:creationId xmlns:a16="http://schemas.microsoft.com/office/drawing/2014/main" id="{CB75ECCC-637C-4211-9B8C-C2017BC77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4978" y="2919671"/>
            <a:ext cx="324153" cy="252000"/>
            <a:chOff x="3900" y="3904"/>
            <a:chExt cx="301" cy="234"/>
          </a:xfrm>
          <a:solidFill>
            <a:srgbClr val="053E95"/>
          </a:solidFill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AEB1D6F-40CE-48A6-8806-08ECA438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4058"/>
              <a:ext cx="299" cy="80"/>
            </a:xfrm>
            <a:custGeom>
              <a:avLst/>
              <a:gdLst>
                <a:gd name="T0" fmla="*/ 1790 w 1791"/>
                <a:gd name="T1" fmla="*/ 0 h 482"/>
                <a:gd name="T2" fmla="*/ 1746 w 1791"/>
                <a:gd name="T3" fmla="*/ 22 h 482"/>
                <a:gd name="T4" fmla="*/ 1653 w 1791"/>
                <a:gd name="T5" fmla="*/ 59 h 482"/>
                <a:gd name="T6" fmla="*/ 1605 w 1791"/>
                <a:gd name="T7" fmla="*/ 75 h 482"/>
                <a:gd name="T8" fmla="*/ 1529 w 1791"/>
                <a:gd name="T9" fmla="*/ 96 h 482"/>
                <a:gd name="T10" fmla="*/ 1448 w 1791"/>
                <a:gd name="T11" fmla="*/ 115 h 482"/>
                <a:gd name="T12" fmla="*/ 1360 w 1791"/>
                <a:gd name="T13" fmla="*/ 130 h 482"/>
                <a:gd name="T14" fmla="*/ 1271 w 1791"/>
                <a:gd name="T15" fmla="*/ 144 h 482"/>
                <a:gd name="T16" fmla="*/ 1177 w 1791"/>
                <a:gd name="T17" fmla="*/ 154 h 482"/>
                <a:gd name="T18" fmla="*/ 1079 w 1791"/>
                <a:gd name="T19" fmla="*/ 161 h 482"/>
                <a:gd name="T20" fmla="*/ 980 w 1791"/>
                <a:gd name="T21" fmla="*/ 166 h 482"/>
                <a:gd name="T22" fmla="*/ 879 w 1791"/>
                <a:gd name="T23" fmla="*/ 168 h 482"/>
                <a:gd name="T24" fmla="*/ 789 w 1791"/>
                <a:gd name="T25" fmla="*/ 167 h 482"/>
                <a:gd name="T26" fmla="*/ 613 w 1791"/>
                <a:gd name="T27" fmla="*/ 157 h 482"/>
                <a:gd name="T28" fmla="*/ 445 w 1791"/>
                <a:gd name="T29" fmla="*/ 137 h 482"/>
                <a:gd name="T30" fmla="*/ 327 w 1791"/>
                <a:gd name="T31" fmla="*/ 117 h 482"/>
                <a:gd name="T32" fmla="*/ 253 w 1791"/>
                <a:gd name="T33" fmla="*/ 101 h 482"/>
                <a:gd name="T34" fmla="*/ 218 w 1791"/>
                <a:gd name="T35" fmla="*/ 92 h 482"/>
                <a:gd name="T36" fmla="*/ 163 w 1791"/>
                <a:gd name="T37" fmla="*/ 76 h 482"/>
                <a:gd name="T38" fmla="*/ 107 w 1791"/>
                <a:gd name="T39" fmla="*/ 58 h 482"/>
                <a:gd name="T40" fmla="*/ 53 w 1791"/>
                <a:gd name="T41" fmla="*/ 36 h 482"/>
                <a:gd name="T42" fmla="*/ 0 w 1791"/>
                <a:gd name="T43" fmla="*/ 11 h 482"/>
                <a:gd name="T44" fmla="*/ 4 w 1791"/>
                <a:gd name="T45" fmla="*/ 267 h 482"/>
                <a:gd name="T46" fmla="*/ 4 w 1791"/>
                <a:gd name="T47" fmla="*/ 269 h 482"/>
                <a:gd name="T48" fmla="*/ 6 w 1791"/>
                <a:gd name="T49" fmla="*/ 276 h 482"/>
                <a:gd name="T50" fmla="*/ 13 w 1791"/>
                <a:gd name="T51" fmla="*/ 287 h 482"/>
                <a:gd name="T52" fmla="*/ 26 w 1791"/>
                <a:gd name="T53" fmla="*/ 301 h 482"/>
                <a:gd name="T54" fmla="*/ 46 w 1791"/>
                <a:gd name="T55" fmla="*/ 318 h 482"/>
                <a:gd name="T56" fmla="*/ 76 w 1791"/>
                <a:gd name="T57" fmla="*/ 336 h 482"/>
                <a:gd name="T58" fmla="*/ 115 w 1791"/>
                <a:gd name="T59" fmla="*/ 356 h 482"/>
                <a:gd name="T60" fmla="*/ 165 w 1791"/>
                <a:gd name="T61" fmla="*/ 377 h 482"/>
                <a:gd name="T62" fmla="*/ 228 w 1791"/>
                <a:gd name="T63" fmla="*/ 398 h 482"/>
                <a:gd name="T64" fmla="*/ 262 w 1791"/>
                <a:gd name="T65" fmla="*/ 408 h 482"/>
                <a:gd name="T66" fmla="*/ 334 w 1791"/>
                <a:gd name="T67" fmla="*/ 426 h 482"/>
                <a:gd name="T68" fmla="*/ 410 w 1791"/>
                <a:gd name="T69" fmla="*/ 441 h 482"/>
                <a:gd name="T70" fmla="*/ 490 w 1791"/>
                <a:gd name="T71" fmla="*/ 455 h 482"/>
                <a:gd name="T72" fmla="*/ 575 w 1791"/>
                <a:gd name="T73" fmla="*/ 465 h 482"/>
                <a:gd name="T74" fmla="*/ 664 w 1791"/>
                <a:gd name="T75" fmla="*/ 473 h 482"/>
                <a:gd name="T76" fmla="*/ 755 w 1791"/>
                <a:gd name="T77" fmla="*/ 479 h 482"/>
                <a:gd name="T78" fmla="*/ 848 w 1791"/>
                <a:gd name="T79" fmla="*/ 482 h 482"/>
                <a:gd name="T80" fmla="*/ 896 w 1791"/>
                <a:gd name="T81" fmla="*/ 482 h 482"/>
                <a:gd name="T82" fmla="*/ 990 w 1791"/>
                <a:gd name="T83" fmla="*/ 481 h 482"/>
                <a:gd name="T84" fmla="*/ 1083 w 1791"/>
                <a:gd name="T85" fmla="*/ 476 h 482"/>
                <a:gd name="T86" fmla="*/ 1172 w 1791"/>
                <a:gd name="T87" fmla="*/ 470 h 482"/>
                <a:gd name="T88" fmla="*/ 1258 w 1791"/>
                <a:gd name="T89" fmla="*/ 459 h 482"/>
                <a:gd name="T90" fmla="*/ 1342 w 1791"/>
                <a:gd name="T91" fmla="*/ 447 h 482"/>
                <a:gd name="T92" fmla="*/ 1422 w 1791"/>
                <a:gd name="T93" fmla="*/ 432 h 482"/>
                <a:gd name="T94" fmla="*/ 1495 w 1791"/>
                <a:gd name="T95" fmla="*/ 415 h 482"/>
                <a:gd name="T96" fmla="*/ 1565 w 1791"/>
                <a:gd name="T97" fmla="*/ 396 h 482"/>
                <a:gd name="T98" fmla="*/ 1598 w 1791"/>
                <a:gd name="T99" fmla="*/ 384 h 482"/>
                <a:gd name="T100" fmla="*/ 1655 w 1791"/>
                <a:gd name="T101" fmla="*/ 363 h 482"/>
                <a:gd name="T102" fmla="*/ 1699 w 1791"/>
                <a:gd name="T103" fmla="*/ 341 h 482"/>
                <a:gd name="T104" fmla="*/ 1734 w 1791"/>
                <a:gd name="T105" fmla="*/ 322 h 482"/>
                <a:gd name="T106" fmla="*/ 1759 w 1791"/>
                <a:gd name="T107" fmla="*/ 304 h 482"/>
                <a:gd name="T108" fmla="*/ 1776 w 1791"/>
                <a:gd name="T109" fmla="*/ 288 h 482"/>
                <a:gd name="T110" fmla="*/ 1786 w 1791"/>
                <a:gd name="T111" fmla="*/ 276 h 482"/>
                <a:gd name="T112" fmla="*/ 1791 w 1791"/>
                <a:gd name="T113" fmla="*/ 268 h 482"/>
                <a:gd name="T114" fmla="*/ 1790 w 1791"/>
                <a:gd name="T115" fmla="*/ 2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1" h="482">
                  <a:moveTo>
                    <a:pt x="1790" y="264"/>
                  </a:moveTo>
                  <a:lnTo>
                    <a:pt x="1790" y="0"/>
                  </a:lnTo>
                  <a:lnTo>
                    <a:pt x="1790" y="0"/>
                  </a:lnTo>
                  <a:lnTo>
                    <a:pt x="1746" y="22"/>
                  </a:lnTo>
                  <a:lnTo>
                    <a:pt x="1700" y="42"/>
                  </a:lnTo>
                  <a:lnTo>
                    <a:pt x="1653" y="59"/>
                  </a:lnTo>
                  <a:lnTo>
                    <a:pt x="1605" y="75"/>
                  </a:lnTo>
                  <a:lnTo>
                    <a:pt x="1605" y="75"/>
                  </a:lnTo>
                  <a:lnTo>
                    <a:pt x="1568" y="86"/>
                  </a:lnTo>
                  <a:lnTo>
                    <a:pt x="1529" y="96"/>
                  </a:lnTo>
                  <a:lnTo>
                    <a:pt x="1488" y="105"/>
                  </a:lnTo>
                  <a:lnTo>
                    <a:pt x="1448" y="115"/>
                  </a:lnTo>
                  <a:lnTo>
                    <a:pt x="1405" y="124"/>
                  </a:lnTo>
                  <a:lnTo>
                    <a:pt x="1360" y="130"/>
                  </a:lnTo>
                  <a:lnTo>
                    <a:pt x="1316" y="137"/>
                  </a:lnTo>
                  <a:lnTo>
                    <a:pt x="1271" y="144"/>
                  </a:lnTo>
                  <a:lnTo>
                    <a:pt x="1223" y="150"/>
                  </a:lnTo>
                  <a:lnTo>
                    <a:pt x="1177" y="154"/>
                  </a:lnTo>
                  <a:lnTo>
                    <a:pt x="1128" y="159"/>
                  </a:lnTo>
                  <a:lnTo>
                    <a:pt x="1079" y="161"/>
                  </a:lnTo>
                  <a:lnTo>
                    <a:pt x="1031" y="164"/>
                  </a:lnTo>
                  <a:lnTo>
                    <a:pt x="980" y="166"/>
                  </a:lnTo>
                  <a:lnTo>
                    <a:pt x="930" y="167"/>
                  </a:lnTo>
                  <a:lnTo>
                    <a:pt x="879" y="168"/>
                  </a:lnTo>
                  <a:lnTo>
                    <a:pt x="879" y="168"/>
                  </a:lnTo>
                  <a:lnTo>
                    <a:pt x="789" y="167"/>
                  </a:lnTo>
                  <a:lnTo>
                    <a:pt x="700" y="162"/>
                  </a:lnTo>
                  <a:lnTo>
                    <a:pt x="613" y="157"/>
                  </a:lnTo>
                  <a:lnTo>
                    <a:pt x="528" y="147"/>
                  </a:lnTo>
                  <a:lnTo>
                    <a:pt x="445" y="137"/>
                  </a:lnTo>
                  <a:lnTo>
                    <a:pt x="366" y="124"/>
                  </a:lnTo>
                  <a:lnTo>
                    <a:pt x="327" y="117"/>
                  </a:lnTo>
                  <a:lnTo>
                    <a:pt x="290" y="109"/>
                  </a:lnTo>
                  <a:lnTo>
                    <a:pt x="253" y="101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190" y="84"/>
                  </a:lnTo>
                  <a:lnTo>
                    <a:pt x="163" y="76"/>
                  </a:lnTo>
                  <a:lnTo>
                    <a:pt x="134" y="67"/>
                  </a:lnTo>
                  <a:lnTo>
                    <a:pt x="107" y="58"/>
                  </a:lnTo>
                  <a:lnTo>
                    <a:pt x="80" y="48"/>
                  </a:lnTo>
                  <a:lnTo>
                    <a:pt x="53" y="36"/>
                  </a:lnTo>
                  <a:lnTo>
                    <a:pt x="26" y="24"/>
                  </a:lnTo>
                  <a:lnTo>
                    <a:pt x="0" y="11"/>
                  </a:lnTo>
                  <a:lnTo>
                    <a:pt x="4" y="267"/>
                  </a:lnTo>
                  <a:lnTo>
                    <a:pt x="4" y="267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9" y="281"/>
                  </a:lnTo>
                  <a:lnTo>
                    <a:pt x="13" y="287"/>
                  </a:lnTo>
                  <a:lnTo>
                    <a:pt x="19" y="294"/>
                  </a:lnTo>
                  <a:lnTo>
                    <a:pt x="26" y="301"/>
                  </a:lnTo>
                  <a:lnTo>
                    <a:pt x="35" y="308"/>
                  </a:lnTo>
                  <a:lnTo>
                    <a:pt x="46" y="318"/>
                  </a:lnTo>
                  <a:lnTo>
                    <a:pt x="60" y="327"/>
                  </a:lnTo>
                  <a:lnTo>
                    <a:pt x="76" y="336"/>
                  </a:lnTo>
                  <a:lnTo>
                    <a:pt x="94" y="346"/>
                  </a:lnTo>
                  <a:lnTo>
                    <a:pt x="115" y="356"/>
                  </a:lnTo>
                  <a:lnTo>
                    <a:pt x="139" y="366"/>
                  </a:lnTo>
                  <a:lnTo>
                    <a:pt x="165" y="377"/>
                  </a:lnTo>
                  <a:lnTo>
                    <a:pt x="196" y="388"/>
                  </a:lnTo>
                  <a:lnTo>
                    <a:pt x="228" y="398"/>
                  </a:lnTo>
                  <a:lnTo>
                    <a:pt x="228" y="398"/>
                  </a:lnTo>
                  <a:lnTo>
                    <a:pt x="262" y="408"/>
                  </a:lnTo>
                  <a:lnTo>
                    <a:pt x="296" y="417"/>
                  </a:lnTo>
                  <a:lnTo>
                    <a:pt x="334" y="426"/>
                  </a:lnTo>
                  <a:lnTo>
                    <a:pt x="371" y="434"/>
                  </a:lnTo>
                  <a:lnTo>
                    <a:pt x="410" y="441"/>
                  </a:lnTo>
                  <a:lnTo>
                    <a:pt x="449" y="448"/>
                  </a:lnTo>
                  <a:lnTo>
                    <a:pt x="490" y="455"/>
                  </a:lnTo>
                  <a:lnTo>
                    <a:pt x="532" y="460"/>
                  </a:lnTo>
                  <a:lnTo>
                    <a:pt x="575" y="465"/>
                  </a:lnTo>
                  <a:lnTo>
                    <a:pt x="619" y="470"/>
                  </a:lnTo>
                  <a:lnTo>
                    <a:pt x="664" y="473"/>
                  </a:lnTo>
                  <a:lnTo>
                    <a:pt x="709" y="476"/>
                  </a:lnTo>
                  <a:lnTo>
                    <a:pt x="755" y="479"/>
                  </a:lnTo>
                  <a:lnTo>
                    <a:pt x="802" y="481"/>
                  </a:lnTo>
                  <a:lnTo>
                    <a:pt x="848" y="482"/>
                  </a:lnTo>
                  <a:lnTo>
                    <a:pt x="896" y="482"/>
                  </a:lnTo>
                  <a:lnTo>
                    <a:pt x="896" y="482"/>
                  </a:lnTo>
                  <a:lnTo>
                    <a:pt x="943" y="482"/>
                  </a:lnTo>
                  <a:lnTo>
                    <a:pt x="990" y="481"/>
                  </a:lnTo>
                  <a:lnTo>
                    <a:pt x="1036" y="479"/>
                  </a:lnTo>
                  <a:lnTo>
                    <a:pt x="1083" y="476"/>
                  </a:lnTo>
                  <a:lnTo>
                    <a:pt x="1127" y="473"/>
                  </a:lnTo>
                  <a:lnTo>
                    <a:pt x="1172" y="470"/>
                  </a:lnTo>
                  <a:lnTo>
                    <a:pt x="1215" y="465"/>
                  </a:lnTo>
                  <a:lnTo>
                    <a:pt x="1258" y="459"/>
                  </a:lnTo>
                  <a:lnTo>
                    <a:pt x="1300" y="454"/>
                  </a:lnTo>
                  <a:lnTo>
                    <a:pt x="1342" y="447"/>
                  </a:lnTo>
                  <a:lnTo>
                    <a:pt x="1382" y="440"/>
                  </a:lnTo>
                  <a:lnTo>
                    <a:pt x="1422" y="432"/>
                  </a:lnTo>
                  <a:lnTo>
                    <a:pt x="1459" y="424"/>
                  </a:lnTo>
                  <a:lnTo>
                    <a:pt x="1495" y="415"/>
                  </a:lnTo>
                  <a:lnTo>
                    <a:pt x="1531" y="406"/>
                  </a:lnTo>
                  <a:lnTo>
                    <a:pt x="1565" y="396"/>
                  </a:lnTo>
                  <a:lnTo>
                    <a:pt x="1565" y="396"/>
                  </a:lnTo>
                  <a:lnTo>
                    <a:pt x="1598" y="384"/>
                  </a:lnTo>
                  <a:lnTo>
                    <a:pt x="1628" y="374"/>
                  </a:lnTo>
                  <a:lnTo>
                    <a:pt x="1655" y="363"/>
                  </a:lnTo>
                  <a:lnTo>
                    <a:pt x="1679" y="353"/>
                  </a:lnTo>
                  <a:lnTo>
                    <a:pt x="1699" y="341"/>
                  </a:lnTo>
                  <a:lnTo>
                    <a:pt x="1718" y="332"/>
                  </a:lnTo>
                  <a:lnTo>
                    <a:pt x="1734" y="322"/>
                  </a:lnTo>
                  <a:lnTo>
                    <a:pt x="1748" y="313"/>
                  </a:lnTo>
                  <a:lnTo>
                    <a:pt x="1759" y="304"/>
                  </a:lnTo>
                  <a:lnTo>
                    <a:pt x="1768" y="296"/>
                  </a:lnTo>
                  <a:lnTo>
                    <a:pt x="1776" y="288"/>
                  </a:lnTo>
                  <a:lnTo>
                    <a:pt x="1782" y="282"/>
                  </a:lnTo>
                  <a:lnTo>
                    <a:pt x="1786" y="276"/>
                  </a:lnTo>
                  <a:lnTo>
                    <a:pt x="1789" y="271"/>
                  </a:lnTo>
                  <a:lnTo>
                    <a:pt x="1791" y="268"/>
                  </a:lnTo>
                  <a:lnTo>
                    <a:pt x="1791" y="264"/>
                  </a:lnTo>
                  <a:lnTo>
                    <a:pt x="1790" y="264"/>
                  </a:lnTo>
                  <a:lnTo>
                    <a:pt x="179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3C9DC95-9A69-44F4-A152-302A510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3977"/>
              <a:ext cx="300" cy="79"/>
            </a:xfrm>
            <a:custGeom>
              <a:avLst/>
              <a:gdLst>
                <a:gd name="T0" fmla="*/ 1607 w 1800"/>
                <a:gd name="T1" fmla="*/ 75 h 478"/>
                <a:gd name="T2" fmla="*/ 1531 w 1800"/>
                <a:gd name="T3" fmla="*/ 96 h 478"/>
                <a:gd name="T4" fmla="*/ 1450 w 1800"/>
                <a:gd name="T5" fmla="*/ 114 h 478"/>
                <a:gd name="T6" fmla="*/ 1364 w 1800"/>
                <a:gd name="T7" fmla="*/ 130 h 478"/>
                <a:gd name="T8" fmla="*/ 1274 w 1800"/>
                <a:gd name="T9" fmla="*/ 142 h 478"/>
                <a:gd name="T10" fmla="*/ 1181 w 1800"/>
                <a:gd name="T11" fmla="*/ 152 h 478"/>
                <a:gd name="T12" fmla="*/ 1086 w 1800"/>
                <a:gd name="T13" fmla="*/ 159 h 478"/>
                <a:gd name="T14" fmla="*/ 989 w 1800"/>
                <a:gd name="T15" fmla="*/ 164 h 478"/>
                <a:gd name="T16" fmla="*/ 889 w 1800"/>
                <a:gd name="T17" fmla="*/ 165 h 478"/>
                <a:gd name="T18" fmla="*/ 840 w 1800"/>
                <a:gd name="T19" fmla="*/ 165 h 478"/>
                <a:gd name="T20" fmla="*/ 744 w 1800"/>
                <a:gd name="T21" fmla="*/ 162 h 478"/>
                <a:gd name="T22" fmla="*/ 650 w 1800"/>
                <a:gd name="T23" fmla="*/ 157 h 478"/>
                <a:gd name="T24" fmla="*/ 559 w 1800"/>
                <a:gd name="T25" fmla="*/ 148 h 478"/>
                <a:gd name="T26" fmla="*/ 471 w 1800"/>
                <a:gd name="T27" fmla="*/ 138 h 478"/>
                <a:gd name="T28" fmla="*/ 386 w 1800"/>
                <a:gd name="T29" fmla="*/ 124 h 478"/>
                <a:gd name="T30" fmla="*/ 304 w 1800"/>
                <a:gd name="T31" fmla="*/ 108 h 478"/>
                <a:gd name="T32" fmla="*/ 227 w 1800"/>
                <a:gd name="T33" fmla="*/ 90 h 478"/>
                <a:gd name="T34" fmla="*/ 191 w 1800"/>
                <a:gd name="T35" fmla="*/ 80 h 478"/>
                <a:gd name="T36" fmla="*/ 94 w 1800"/>
                <a:gd name="T37" fmla="*/ 47 h 478"/>
                <a:gd name="T38" fmla="*/ 0 w 1800"/>
                <a:gd name="T39" fmla="*/ 6 h 478"/>
                <a:gd name="T40" fmla="*/ 4 w 1800"/>
                <a:gd name="T41" fmla="*/ 282 h 478"/>
                <a:gd name="T42" fmla="*/ 11 w 1800"/>
                <a:gd name="T43" fmla="*/ 291 h 478"/>
                <a:gd name="T44" fmla="*/ 30 w 1800"/>
                <a:gd name="T45" fmla="*/ 307 h 478"/>
                <a:gd name="T46" fmla="*/ 55 w 1800"/>
                <a:gd name="T47" fmla="*/ 324 h 478"/>
                <a:gd name="T48" fmla="*/ 103 w 1800"/>
                <a:gd name="T49" fmla="*/ 349 h 478"/>
                <a:gd name="T50" fmla="*/ 185 w 1800"/>
                <a:gd name="T51" fmla="*/ 382 h 478"/>
                <a:gd name="T52" fmla="*/ 289 w 1800"/>
                <a:gd name="T53" fmla="*/ 412 h 478"/>
                <a:gd name="T54" fmla="*/ 412 w 1800"/>
                <a:gd name="T55" fmla="*/ 438 h 478"/>
                <a:gd name="T56" fmla="*/ 554 w 1800"/>
                <a:gd name="T57" fmla="*/ 459 h 478"/>
                <a:gd name="T58" fmla="*/ 712 w 1800"/>
                <a:gd name="T59" fmla="*/ 472 h 478"/>
                <a:gd name="T60" fmla="*/ 888 w 1800"/>
                <a:gd name="T61" fmla="*/ 478 h 478"/>
                <a:gd name="T62" fmla="*/ 936 w 1800"/>
                <a:gd name="T63" fmla="*/ 477 h 478"/>
                <a:gd name="T64" fmla="*/ 1030 w 1800"/>
                <a:gd name="T65" fmla="*/ 475 h 478"/>
                <a:gd name="T66" fmla="*/ 1120 w 1800"/>
                <a:gd name="T67" fmla="*/ 469 h 478"/>
                <a:gd name="T68" fmla="*/ 1210 w 1800"/>
                <a:gd name="T69" fmla="*/ 461 h 478"/>
                <a:gd name="T70" fmla="*/ 1296 w 1800"/>
                <a:gd name="T71" fmla="*/ 451 h 478"/>
                <a:gd name="T72" fmla="*/ 1377 w 1800"/>
                <a:gd name="T73" fmla="*/ 437 h 478"/>
                <a:gd name="T74" fmla="*/ 1456 w 1800"/>
                <a:gd name="T75" fmla="*/ 421 h 478"/>
                <a:gd name="T76" fmla="*/ 1528 w 1800"/>
                <a:gd name="T77" fmla="*/ 403 h 478"/>
                <a:gd name="T78" fmla="*/ 1562 w 1800"/>
                <a:gd name="T79" fmla="*/ 393 h 478"/>
                <a:gd name="T80" fmla="*/ 1627 w 1800"/>
                <a:gd name="T81" fmla="*/ 371 h 478"/>
                <a:gd name="T82" fmla="*/ 1679 w 1800"/>
                <a:gd name="T83" fmla="*/ 350 h 478"/>
                <a:gd name="T84" fmla="*/ 1720 w 1800"/>
                <a:gd name="T85" fmla="*/ 329 h 478"/>
                <a:gd name="T86" fmla="*/ 1749 w 1800"/>
                <a:gd name="T87" fmla="*/ 311 h 478"/>
                <a:gd name="T88" fmla="*/ 1771 w 1800"/>
                <a:gd name="T89" fmla="*/ 294 h 478"/>
                <a:gd name="T90" fmla="*/ 1784 w 1800"/>
                <a:gd name="T91" fmla="*/ 281 h 478"/>
                <a:gd name="T92" fmla="*/ 1792 w 1800"/>
                <a:gd name="T93" fmla="*/ 269 h 478"/>
                <a:gd name="T94" fmla="*/ 1793 w 1800"/>
                <a:gd name="T95" fmla="*/ 262 h 478"/>
                <a:gd name="T96" fmla="*/ 1794 w 1800"/>
                <a:gd name="T97" fmla="*/ 256 h 478"/>
                <a:gd name="T98" fmla="*/ 1798 w 1800"/>
                <a:gd name="T99" fmla="*/ 241 h 478"/>
                <a:gd name="T100" fmla="*/ 1800 w 1800"/>
                <a:gd name="T101" fmla="*/ 234 h 478"/>
                <a:gd name="T102" fmla="*/ 1800 w 1800"/>
                <a:gd name="T103" fmla="*/ 0 h 478"/>
                <a:gd name="T104" fmla="*/ 1706 w 1800"/>
                <a:gd name="T105" fmla="*/ 42 h 478"/>
                <a:gd name="T106" fmla="*/ 1657 w 1800"/>
                <a:gd name="T107" fmla="*/ 61 h 478"/>
                <a:gd name="T108" fmla="*/ 1607 w 1800"/>
                <a:gd name="T109" fmla="*/ 7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0" h="478">
                  <a:moveTo>
                    <a:pt x="1607" y="75"/>
                  </a:moveTo>
                  <a:lnTo>
                    <a:pt x="1607" y="75"/>
                  </a:lnTo>
                  <a:lnTo>
                    <a:pt x="1570" y="86"/>
                  </a:lnTo>
                  <a:lnTo>
                    <a:pt x="1531" y="96"/>
                  </a:lnTo>
                  <a:lnTo>
                    <a:pt x="1491" y="105"/>
                  </a:lnTo>
                  <a:lnTo>
                    <a:pt x="1450" y="114"/>
                  </a:lnTo>
                  <a:lnTo>
                    <a:pt x="1408" y="122"/>
                  </a:lnTo>
                  <a:lnTo>
                    <a:pt x="1364" y="130"/>
                  </a:lnTo>
                  <a:lnTo>
                    <a:pt x="1320" y="137"/>
                  </a:lnTo>
                  <a:lnTo>
                    <a:pt x="1274" y="142"/>
                  </a:lnTo>
                  <a:lnTo>
                    <a:pt x="1229" y="148"/>
                  </a:lnTo>
                  <a:lnTo>
                    <a:pt x="1181" y="152"/>
                  </a:lnTo>
                  <a:lnTo>
                    <a:pt x="1135" y="156"/>
                  </a:lnTo>
                  <a:lnTo>
                    <a:pt x="1086" y="159"/>
                  </a:lnTo>
                  <a:lnTo>
                    <a:pt x="1037" y="162"/>
                  </a:lnTo>
                  <a:lnTo>
                    <a:pt x="989" y="164"/>
                  </a:lnTo>
                  <a:lnTo>
                    <a:pt x="939" y="165"/>
                  </a:lnTo>
                  <a:lnTo>
                    <a:pt x="889" y="165"/>
                  </a:lnTo>
                  <a:lnTo>
                    <a:pt x="889" y="165"/>
                  </a:lnTo>
                  <a:lnTo>
                    <a:pt x="840" y="165"/>
                  </a:lnTo>
                  <a:lnTo>
                    <a:pt x="792" y="164"/>
                  </a:lnTo>
                  <a:lnTo>
                    <a:pt x="744" y="162"/>
                  </a:lnTo>
                  <a:lnTo>
                    <a:pt x="698" y="159"/>
                  </a:lnTo>
                  <a:lnTo>
                    <a:pt x="650" y="157"/>
                  </a:lnTo>
                  <a:lnTo>
                    <a:pt x="605" y="152"/>
                  </a:lnTo>
                  <a:lnTo>
                    <a:pt x="559" y="148"/>
                  </a:lnTo>
                  <a:lnTo>
                    <a:pt x="514" y="143"/>
                  </a:lnTo>
                  <a:lnTo>
                    <a:pt x="471" y="138"/>
                  </a:lnTo>
                  <a:lnTo>
                    <a:pt x="428" y="131"/>
                  </a:lnTo>
                  <a:lnTo>
                    <a:pt x="386" y="124"/>
                  </a:lnTo>
                  <a:lnTo>
                    <a:pt x="344" y="116"/>
                  </a:lnTo>
                  <a:lnTo>
                    <a:pt x="304" y="108"/>
                  </a:lnTo>
                  <a:lnTo>
                    <a:pt x="266" y="99"/>
                  </a:lnTo>
                  <a:lnTo>
                    <a:pt x="227" y="9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42" y="65"/>
                  </a:lnTo>
                  <a:lnTo>
                    <a:pt x="94" y="47"/>
                  </a:lnTo>
                  <a:lnTo>
                    <a:pt x="46" y="28"/>
                  </a:lnTo>
                  <a:lnTo>
                    <a:pt x="0" y="6"/>
                  </a:lnTo>
                  <a:lnTo>
                    <a:pt x="3" y="208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11" y="291"/>
                  </a:lnTo>
                  <a:lnTo>
                    <a:pt x="20" y="299"/>
                  </a:lnTo>
                  <a:lnTo>
                    <a:pt x="30" y="307"/>
                  </a:lnTo>
                  <a:lnTo>
                    <a:pt x="42" y="315"/>
                  </a:lnTo>
                  <a:lnTo>
                    <a:pt x="55" y="324"/>
                  </a:lnTo>
                  <a:lnTo>
                    <a:pt x="70" y="332"/>
                  </a:lnTo>
                  <a:lnTo>
                    <a:pt x="103" y="349"/>
                  </a:lnTo>
                  <a:lnTo>
                    <a:pt x="141" y="366"/>
                  </a:lnTo>
                  <a:lnTo>
                    <a:pt x="185" y="382"/>
                  </a:lnTo>
                  <a:lnTo>
                    <a:pt x="234" y="397"/>
                  </a:lnTo>
                  <a:lnTo>
                    <a:pt x="289" y="412"/>
                  </a:lnTo>
                  <a:lnTo>
                    <a:pt x="349" y="426"/>
                  </a:lnTo>
                  <a:lnTo>
                    <a:pt x="412" y="438"/>
                  </a:lnTo>
                  <a:lnTo>
                    <a:pt x="481" y="450"/>
                  </a:lnTo>
                  <a:lnTo>
                    <a:pt x="554" y="459"/>
                  </a:lnTo>
                  <a:lnTo>
                    <a:pt x="631" y="467"/>
                  </a:lnTo>
                  <a:lnTo>
                    <a:pt x="712" y="472"/>
                  </a:lnTo>
                  <a:lnTo>
                    <a:pt x="798" y="477"/>
                  </a:lnTo>
                  <a:lnTo>
                    <a:pt x="888" y="478"/>
                  </a:lnTo>
                  <a:lnTo>
                    <a:pt x="888" y="478"/>
                  </a:lnTo>
                  <a:lnTo>
                    <a:pt x="936" y="477"/>
                  </a:lnTo>
                  <a:lnTo>
                    <a:pt x="982" y="477"/>
                  </a:lnTo>
                  <a:lnTo>
                    <a:pt x="1030" y="475"/>
                  </a:lnTo>
                  <a:lnTo>
                    <a:pt x="1075" y="472"/>
                  </a:lnTo>
                  <a:lnTo>
                    <a:pt x="1120" y="469"/>
                  </a:lnTo>
                  <a:lnTo>
                    <a:pt x="1166" y="465"/>
                  </a:lnTo>
                  <a:lnTo>
                    <a:pt x="1210" y="461"/>
                  </a:lnTo>
                  <a:lnTo>
                    <a:pt x="1253" y="456"/>
                  </a:lnTo>
                  <a:lnTo>
                    <a:pt x="1296" y="451"/>
                  </a:lnTo>
                  <a:lnTo>
                    <a:pt x="1337" y="444"/>
                  </a:lnTo>
                  <a:lnTo>
                    <a:pt x="1377" y="437"/>
                  </a:lnTo>
                  <a:lnTo>
                    <a:pt x="1417" y="429"/>
                  </a:lnTo>
                  <a:lnTo>
                    <a:pt x="1456" y="421"/>
                  </a:lnTo>
                  <a:lnTo>
                    <a:pt x="1492" y="412"/>
                  </a:lnTo>
                  <a:lnTo>
                    <a:pt x="1528" y="403"/>
                  </a:lnTo>
                  <a:lnTo>
                    <a:pt x="1562" y="393"/>
                  </a:lnTo>
                  <a:lnTo>
                    <a:pt x="1562" y="393"/>
                  </a:lnTo>
                  <a:lnTo>
                    <a:pt x="1596" y="383"/>
                  </a:lnTo>
                  <a:lnTo>
                    <a:pt x="1627" y="371"/>
                  </a:lnTo>
                  <a:lnTo>
                    <a:pt x="1654" y="361"/>
                  </a:lnTo>
                  <a:lnTo>
                    <a:pt x="1679" y="350"/>
                  </a:lnTo>
                  <a:lnTo>
                    <a:pt x="1700" y="340"/>
                  </a:lnTo>
                  <a:lnTo>
                    <a:pt x="1720" y="329"/>
                  </a:lnTo>
                  <a:lnTo>
                    <a:pt x="1735" y="320"/>
                  </a:lnTo>
                  <a:lnTo>
                    <a:pt x="1749" y="311"/>
                  </a:lnTo>
                  <a:lnTo>
                    <a:pt x="1761" y="302"/>
                  </a:lnTo>
                  <a:lnTo>
                    <a:pt x="1771" y="294"/>
                  </a:lnTo>
                  <a:lnTo>
                    <a:pt x="1778" y="287"/>
                  </a:lnTo>
                  <a:lnTo>
                    <a:pt x="1784" y="281"/>
                  </a:lnTo>
                  <a:lnTo>
                    <a:pt x="1789" y="275"/>
                  </a:lnTo>
                  <a:lnTo>
                    <a:pt x="1792" y="269"/>
                  </a:lnTo>
                  <a:lnTo>
                    <a:pt x="1793" y="266"/>
                  </a:lnTo>
                  <a:lnTo>
                    <a:pt x="1793" y="262"/>
                  </a:lnTo>
                  <a:lnTo>
                    <a:pt x="1793" y="262"/>
                  </a:lnTo>
                  <a:lnTo>
                    <a:pt x="1794" y="256"/>
                  </a:lnTo>
                  <a:lnTo>
                    <a:pt x="1797" y="248"/>
                  </a:lnTo>
                  <a:lnTo>
                    <a:pt x="1798" y="241"/>
                  </a:lnTo>
                  <a:lnTo>
                    <a:pt x="1799" y="234"/>
                  </a:lnTo>
                  <a:lnTo>
                    <a:pt x="1800" y="234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754" y="23"/>
                  </a:lnTo>
                  <a:lnTo>
                    <a:pt x="1706" y="42"/>
                  </a:lnTo>
                  <a:lnTo>
                    <a:pt x="1681" y="53"/>
                  </a:lnTo>
                  <a:lnTo>
                    <a:pt x="1657" y="61"/>
                  </a:lnTo>
                  <a:lnTo>
                    <a:pt x="1632" y="69"/>
                  </a:lnTo>
                  <a:lnTo>
                    <a:pt x="1607" y="75"/>
                  </a:lnTo>
                  <a:lnTo>
                    <a:pt x="160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28A5D9C4-A746-4D36-85E2-873ACB8F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904"/>
              <a:ext cx="301" cy="71"/>
            </a:xfrm>
            <a:custGeom>
              <a:avLst/>
              <a:gdLst>
                <a:gd name="T0" fmla="*/ 1537 w 1804"/>
                <a:gd name="T1" fmla="*/ 74 h 426"/>
                <a:gd name="T2" fmla="*/ 1425 w 1804"/>
                <a:gd name="T3" fmla="*/ 48 h 426"/>
                <a:gd name="T4" fmla="*/ 1303 w 1804"/>
                <a:gd name="T5" fmla="*/ 27 h 426"/>
                <a:gd name="T6" fmla="*/ 1173 w 1804"/>
                <a:gd name="T7" fmla="*/ 11 h 426"/>
                <a:gd name="T8" fmla="*/ 1036 w 1804"/>
                <a:gd name="T9" fmla="*/ 3 h 426"/>
                <a:gd name="T10" fmla="*/ 880 w 1804"/>
                <a:gd name="T11" fmla="*/ 0 h 426"/>
                <a:gd name="T12" fmla="*/ 707 w 1804"/>
                <a:gd name="T13" fmla="*/ 5 h 426"/>
                <a:gd name="T14" fmla="*/ 465 w 1804"/>
                <a:gd name="T15" fmla="*/ 29 h 426"/>
                <a:gd name="T16" fmla="*/ 353 w 1804"/>
                <a:gd name="T17" fmla="*/ 50 h 426"/>
                <a:gd name="T18" fmla="*/ 253 w 1804"/>
                <a:gd name="T19" fmla="*/ 75 h 426"/>
                <a:gd name="T20" fmla="*/ 190 w 1804"/>
                <a:gd name="T21" fmla="*/ 94 h 426"/>
                <a:gd name="T22" fmla="*/ 116 w 1804"/>
                <a:gd name="T23" fmla="*/ 124 h 426"/>
                <a:gd name="T24" fmla="*/ 61 w 1804"/>
                <a:gd name="T25" fmla="*/ 151 h 426"/>
                <a:gd name="T26" fmla="*/ 26 w 1804"/>
                <a:gd name="T27" fmla="*/ 177 h 426"/>
                <a:gd name="T28" fmla="*/ 6 w 1804"/>
                <a:gd name="T29" fmla="*/ 197 h 426"/>
                <a:gd name="T30" fmla="*/ 0 w 1804"/>
                <a:gd name="T31" fmla="*/ 208 h 426"/>
                <a:gd name="T32" fmla="*/ 1 w 1804"/>
                <a:gd name="T33" fmla="*/ 214 h 426"/>
                <a:gd name="T34" fmla="*/ 6 w 1804"/>
                <a:gd name="T35" fmla="*/ 223 h 426"/>
                <a:gd name="T36" fmla="*/ 23 w 1804"/>
                <a:gd name="T37" fmla="*/ 243 h 426"/>
                <a:gd name="T38" fmla="*/ 56 w 1804"/>
                <a:gd name="T39" fmla="*/ 268 h 426"/>
                <a:gd name="T40" fmla="*/ 108 w 1804"/>
                <a:gd name="T41" fmla="*/ 296 h 426"/>
                <a:gd name="T42" fmla="*/ 182 w 1804"/>
                <a:gd name="T43" fmla="*/ 328 h 426"/>
                <a:gd name="T44" fmla="*/ 247 w 1804"/>
                <a:gd name="T45" fmla="*/ 348 h 426"/>
                <a:gd name="T46" fmla="*/ 351 w 1804"/>
                <a:gd name="T47" fmla="*/ 374 h 426"/>
                <a:gd name="T48" fmla="*/ 466 w 1804"/>
                <a:gd name="T49" fmla="*/ 396 h 426"/>
                <a:gd name="T50" fmla="*/ 630 w 1804"/>
                <a:gd name="T51" fmla="*/ 415 h 426"/>
                <a:gd name="T52" fmla="*/ 896 w 1804"/>
                <a:gd name="T53" fmla="*/ 426 h 426"/>
                <a:gd name="T54" fmla="*/ 989 w 1804"/>
                <a:gd name="T55" fmla="*/ 425 h 426"/>
                <a:gd name="T56" fmla="*/ 1125 w 1804"/>
                <a:gd name="T57" fmla="*/ 418 h 426"/>
                <a:gd name="T58" fmla="*/ 1256 w 1804"/>
                <a:gd name="T59" fmla="*/ 406 h 426"/>
                <a:gd name="T60" fmla="*/ 1380 w 1804"/>
                <a:gd name="T61" fmla="*/ 387 h 426"/>
                <a:gd name="T62" fmla="*/ 1493 w 1804"/>
                <a:gd name="T63" fmla="*/ 363 h 426"/>
                <a:gd name="T64" fmla="*/ 1564 w 1804"/>
                <a:gd name="T65" fmla="*/ 344 h 426"/>
                <a:gd name="T66" fmla="*/ 1659 w 1804"/>
                <a:gd name="T67" fmla="*/ 312 h 426"/>
                <a:gd name="T68" fmla="*/ 1726 w 1804"/>
                <a:gd name="T69" fmla="*/ 280 h 426"/>
                <a:gd name="T70" fmla="*/ 1769 w 1804"/>
                <a:gd name="T71" fmla="*/ 253 h 426"/>
                <a:gd name="T72" fmla="*/ 1794 w 1804"/>
                <a:gd name="T73" fmla="*/ 230 h 426"/>
                <a:gd name="T74" fmla="*/ 1804 w 1804"/>
                <a:gd name="T75" fmla="*/ 215 h 426"/>
                <a:gd name="T76" fmla="*/ 1804 w 1804"/>
                <a:gd name="T77" fmla="*/ 211 h 426"/>
                <a:gd name="T78" fmla="*/ 1798 w 1804"/>
                <a:gd name="T79" fmla="*/ 200 h 426"/>
                <a:gd name="T80" fmla="*/ 1780 w 1804"/>
                <a:gd name="T81" fmla="*/ 180 h 426"/>
                <a:gd name="T82" fmla="*/ 1744 w 1804"/>
                <a:gd name="T83" fmla="*/ 154 h 426"/>
                <a:gd name="T84" fmla="*/ 1687 w 1804"/>
                <a:gd name="T85" fmla="*/ 125 h 426"/>
                <a:gd name="T86" fmla="*/ 1605 w 1804"/>
                <a:gd name="T87" fmla="*/ 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4" h="426">
                  <a:moveTo>
                    <a:pt x="1571" y="84"/>
                  </a:moveTo>
                  <a:lnTo>
                    <a:pt x="1571" y="84"/>
                  </a:lnTo>
                  <a:lnTo>
                    <a:pt x="1537" y="74"/>
                  </a:lnTo>
                  <a:lnTo>
                    <a:pt x="1501" y="65"/>
                  </a:lnTo>
                  <a:lnTo>
                    <a:pt x="1464" y="56"/>
                  </a:lnTo>
                  <a:lnTo>
                    <a:pt x="1425" y="48"/>
                  </a:lnTo>
                  <a:lnTo>
                    <a:pt x="1386" y="40"/>
                  </a:lnTo>
                  <a:lnTo>
                    <a:pt x="1345" y="33"/>
                  </a:lnTo>
                  <a:lnTo>
                    <a:pt x="1303" y="27"/>
                  </a:lnTo>
                  <a:lnTo>
                    <a:pt x="1260" y="22"/>
                  </a:lnTo>
                  <a:lnTo>
                    <a:pt x="1217" y="16"/>
                  </a:lnTo>
                  <a:lnTo>
                    <a:pt x="1173" y="11"/>
                  </a:lnTo>
                  <a:lnTo>
                    <a:pt x="1127" y="8"/>
                  </a:lnTo>
                  <a:lnTo>
                    <a:pt x="1082" y="6"/>
                  </a:lnTo>
                  <a:lnTo>
                    <a:pt x="1036" y="3"/>
                  </a:lnTo>
                  <a:lnTo>
                    <a:pt x="989" y="1"/>
                  </a:lnTo>
                  <a:lnTo>
                    <a:pt x="895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93" y="1"/>
                  </a:lnTo>
                  <a:lnTo>
                    <a:pt x="707" y="5"/>
                  </a:lnTo>
                  <a:lnTo>
                    <a:pt x="623" y="10"/>
                  </a:lnTo>
                  <a:lnTo>
                    <a:pt x="543" y="19"/>
                  </a:lnTo>
                  <a:lnTo>
                    <a:pt x="465" y="29"/>
                  </a:lnTo>
                  <a:lnTo>
                    <a:pt x="427" y="36"/>
                  </a:lnTo>
                  <a:lnTo>
                    <a:pt x="390" y="43"/>
                  </a:lnTo>
                  <a:lnTo>
                    <a:pt x="353" y="50"/>
                  </a:lnTo>
                  <a:lnTo>
                    <a:pt x="320" y="58"/>
                  </a:lnTo>
                  <a:lnTo>
                    <a:pt x="286" y="66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20" y="84"/>
                  </a:lnTo>
                  <a:lnTo>
                    <a:pt x="190" y="94"/>
                  </a:lnTo>
                  <a:lnTo>
                    <a:pt x="163" y="104"/>
                  </a:lnTo>
                  <a:lnTo>
                    <a:pt x="138" y="113"/>
                  </a:lnTo>
                  <a:lnTo>
                    <a:pt x="116" y="124"/>
                  </a:lnTo>
                  <a:lnTo>
                    <a:pt x="95" y="133"/>
                  </a:lnTo>
                  <a:lnTo>
                    <a:pt x="77" y="142"/>
                  </a:lnTo>
                  <a:lnTo>
                    <a:pt x="61" y="151"/>
                  </a:lnTo>
                  <a:lnTo>
                    <a:pt x="48" y="160"/>
                  </a:lnTo>
                  <a:lnTo>
                    <a:pt x="36" y="169"/>
                  </a:lnTo>
                  <a:lnTo>
                    <a:pt x="26" y="177"/>
                  </a:lnTo>
                  <a:lnTo>
                    <a:pt x="18" y="184"/>
                  </a:lnTo>
                  <a:lnTo>
                    <a:pt x="11" y="191"/>
                  </a:lnTo>
                  <a:lnTo>
                    <a:pt x="6" y="197"/>
                  </a:lnTo>
                  <a:lnTo>
                    <a:pt x="2" y="203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3" y="219"/>
                  </a:lnTo>
                  <a:lnTo>
                    <a:pt x="6" y="223"/>
                  </a:lnTo>
                  <a:lnTo>
                    <a:pt x="10" y="229"/>
                  </a:lnTo>
                  <a:lnTo>
                    <a:pt x="16" y="236"/>
                  </a:lnTo>
                  <a:lnTo>
                    <a:pt x="23" y="243"/>
                  </a:lnTo>
                  <a:lnTo>
                    <a:pt x="32" y="251"/>
                  </a:lnTo>
                  <a:lnTo>
                    <a:pt x="43" y="259"/>
                  </a:lnTo>
                  <a:lnTo>
                    <a:pt x="56" y="268"/>
                  </a:lnTo>
                  <a:lnTo>
                    <a:pt x="70" y="277"/>
                  </a:lnTo>
                  <a:lnTo>
                    <a:pt x="88" y="287"/>
                  </a:lnTo>
                  <a:lnTo>
                    <a:pt x="108" y="296"/>
                  </a:lnTo>
                  <a:lnTo>
                    <a:pt x="130" y="306"/>
                  </a:lnTo>
                  <a:lnTo>
                    <a:pt x="155" y="318"/>
                  </a:lnTo>
                  <a:lnTo>
                    <a:pt x="182" y="328"/>
                  </a:lnTo>
                  <a:lnTo>
                    <a:pt x="214" y="338"/>
                  </a:lnTo>
                  <a:lnTo>
                    <a:pt x="247" y="348"/>
                  </a:lnTo>
                  <a:lnTo>
                    <a:pt x="247" y="348"/>
                  </a:lnTo>
                  <a:lnTo>
                    <a:pt x="281" y="357"/>
                  </a:lnTo>
                  <a:lnTo>
                    <a:pt x="316" y="366"/>
                  </a:lnTo>
                  <a:lnTo>
                    <a:pt x="351" y="374"/>
                  </a:lnTo>
                  <a:lnTo>
                    <a:pt x="389" y="382"/>
                  </a:lnTo>
                  <a:lnTo>
                    <a:pt x="426" y="389"/>
                  </a:lnTo>
                  <a:lnTo>
                    <a:pt x="466" y="396"/>
                  </a:lnTo>
                  <a:lnTo>
                    <a:pt x="505" y="401"/>
                  </a:lnTo>
                  <a:lnTo>
                    <a:pt x="546" y="406"/>
                  </a:lnTo>
                  <a:lnTo>
                    <a:pt x="630" y="415"/>
                  </a:lnTo>
                  <a:lnTo>
                    <a:pt x="716" y="422"/>
                  </a:lnTo>
                  <a:lnTo>
                    <a:pt x="806" y="425"/>
                  </a:lnTo>
                  <a:lnTo>
                    <a:pt x="896" y="426"/>
                  </a:lnTo>
                  <a:lnTo>
                    <a:pt x="896" y="426"/>
                  </a:lnTo>
                  <a:lnTo>
                    <a:pt x="943" y="426"/>
                  </a:lnTo>
                  <a:lnTo>
                    <a:pt x="989" y="425"/>
                  </a:lnTo>
                  <a:lnTo>
                    <a:pt x="1034" y="424"/>
                  </a:lnTo>
                  <a:lnTo>
                    <a:pt x="1081" y="422"/>
                  </a:lnTo>
                  <a:lnTo>
                    <a:pt x="1125" y="418"/>
                  </a:lnTo>
                  <a:lnTo>
                    <a:pt x="1169" y="415"/>
                  </a:lnTo>
                  <a:lnTo>
                    <a:pt x="1213" y="411"/>
                  </a:lnTo>
                  <a:lnTo>
                    <a:pt x="1256" y="406"/>
                  </a:lnTo>
                  <a:lnTo>
                    <a:pt x="1298" y="400"/>
                  </a:lnTo>
                  <a:lnTo>
                    <a:pt x="1339" y="394"/>
                  </a:lnTo>
                  <a:lnTo>
                    <a:pt x="1380" y="387"/>
                  </a:lnTo>
                  <a:lnTo>
                    <a:pt x="1419" y="380"/>
                  </a:lnTo>
                  <a:lnTo>
                    <a:pt x="1457" y="372"/>
                  </a:lnTo>
                  <a:lnTo>
                    <a:pt x="1493" y="363"/>
                  </a:lnTo>
                  <a:lnTo>
                    <a:pt x="1530" y="354"/>
                  </a:lnTo>
                  <a:lnTo>
                    <a:pt x="1564" y="344"/>
                  </a:lnTo>
                  <a:lnTo>
                    <a:pt x="1564" y="344"/>
                  </a:lnTo>
                  <a:lnTo>
                    <a:pt x="1599" y="333"/>
                  </a:lnTo>
                  <a:lnTo>
                    <a:pt x="1630" y="322"/>
                  </a:lnTo>
                  <a:lnTo>
                    <a:pt x="1659" y="312"/>
                  </a:lnTo>
                  <a:lnTo>
                    <a:pt x="1684" y="301"/>
                  </a:lnTo>
                  <a:lnTo>
                    <a:pt x="1706" y="290"/>
                  </a:lnTo>
                  <a:lnTo>
                    <a:pt x="1726" y="280"/>
                  </a:lnTo>
                  <a:lnTo>
                    <a:pt x="1743" y="270"/>
                  </a:lnTo>
                  <a:lnTo>
                    <a:pt x="1757" y="261"/>
                  </a:lnTo>
                  <a:lnTo>
                    <a:pt x="1769" y="253"/>
                  </a:lnTo>
                  <a:lnTo>
                    <a:pt x="1779" y="244"/>
                  </a:lnTo>
                  <a:lnTo>
                    <a:pt x="1788" y="237"/>
                  </a:lnTo>
                  <a:lnTo>
                    <a:pt x="1794" y="230"/>
                  </a:lnTo>
                  <a:lnTo>
                    <a:pt x="1798" y="225"/>
                  </a:lnTo>
                  <a:lnTo>
                    <a:pt x="1801" y="219"/>
                  </a:lnTo>
                  <a:lnTo>
                    <a:pt x="1804" y="215"/>
                  </a:lnTo>
                  <a:lnTo>
                    <a:pt x="1804" y="212"/>
                  </a:lnTo>
                  <a:lnTo>
                    <a:pt x="1804" y="211"/>
                  </a:lnTo>
                  <a:lnTo>
                    <a:pt x="1804" y="211"/>
                  </a:lnTo>
                  <a:lnTo>
                    <a:pt x="1804" y="209"/>
                  </a:lnTo>
                  <a:lnTo>
                    <a:pt x="1801" y="204"/>
                  </a:lnTo>
                  <a:lnTo>
                    <a:pt x="1798" y="200"/>
                  </a:lnTo>
                  <a:lnTo>
                    <a:pt x="1794" y="194"/>
                  </a:lnTo>
                  <a:lnTo>
                    <a:pt x="1788" y="187"/>
                  </a:lnTo>
                  <a:lnTo>
                    <a:pt x="1780" y="180"/>
                  </a:lnTo>
                  <a:lnTo>
                    <a:pt x="1770" y="172"/>
                  </a:lnTo>
                  <a:lnTo>
                    <a:pt x="1758" y="163"/>
                  </a:lnTo>
                  <a:lnTo>
                    <a:pt x="1744" y="154"/>
                  </a:lnTo>
                  <a:lnTo>
                    <a:pt x="1728" y="145"/>
                  </a:lnTo>
                  <a:lnTo>
                    <a:pt x="1709" y="135"/>
                  </a:lnTo>
                  <a:lnTo>
                    <a:pt x="1687" y="125"/>
                  </a:lnTo>
                  <a:lnTo>
                    <a:pt x="1663" y="115"/>
                  </a:lnTo>
                  <a:lnTo>
                    <a:pt x="1636" y="104"/>
                  </a:lnTo>
                  <a:lnTo>
                    <a:pt x="1605" y="94"/>
                  </a:lnTo>
                  <a:lnTo>
                    <a:pt x="1571" y="84"/>
                  </a:lnTo>
                  <a:lnTo>
                    <a:pt x="157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Текст 4">
            <a:extLst>
              <a:ext uri="{FF2B5EF4-FFF2-40B4-BE49-F238E27FC236}">
                <a16:creationId xmlns:a16="http://schemas.microsoft.com/office/drawing/2014/main" id="{5E339EAD-484E-472F-B835-A543ECA055AF}"/>
              </a:ext>
            </a:extLst>
          </p:cNvPr>
          <p:cNvSpPr txBox="1">
            <a:spLocks/>
          </p:cNvSpPr>
          <p:nvPr/>
        </p:nvSpPr>
        <p:spPr>
          <a:xfrm>
            <a:off x="1223035" y="229624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РЕАЛИЗАЦИИ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EDC8502E-74FF-455C-9533-95FA9E111BB0}"/>
              </a:ext>
            </a:extLst>
          </p:cNvPr>
          <p:cNvSpPr txBox="1">
            <a:spLocks/>
          </p:cNvSpPr>
          <p:nvPr/>
        </p:nvSpPr>
        <p:spPr>
          <a:xfrm>
            <a:off x="5218087" y="229624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:a16="http://schemas.microsoft.com/office/drawing/2014/main" id="{360F3F5B-AE39-4C83-BD90-3E05DADB6B67}"/>
              </a:ext>
            </a:extLst>
          </p:cNvPr>
          <p:cNvSpPr txBox="1">
            <a:spLocks/>
          </p:cNvSpPr>
          <p:nvPr/>
        </p:nvSpPr>
        <p:spPr>
          <a:xfrm>
            <a:off x="717629" y="357615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РОЛЬ РЕГИОНА</a:t>
            </a:r>
          </a:p>
        </p:txBody>
      </p:sp>
      <p:sp>
        <p:nvSpPr>
          <p:cNvPr id="4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71CA05C9-270B-403E-8D00-C44F19069F5F}"/>
              </a:ext>
            </a:extLst>
          </p:cNvPr>
          <p:cNvSpPr txBox="1"/>
          <p:nvPr/>
        </p:nvSpPr>
        <p:spPr>
          <a:xfrm>
            <a:off x="755729" y="4600139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ИСПОЛНИТЕЛЬ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CB52FC9-0F40-4F63-805A-B188867985B4}"/>
              </a:ext>
            </a:extLst>
          </p:cNvPr>
          <p:cNvSpPr/>
          <p:nvPr/>
        </p:nvSpPr>
        <p:spPr>
          <a:xfrm>
            <a:off x="670365" y="4952444"/>
            <a:ext cx="11123612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АКТУАЛИЗАЦИЯ НПА ЛОКАЛЬНОГО УРОВНЯ;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ИНФОРМИРОВАНИЕ ЗАИНТЕРЕСОВАННЫХ СТОРОН;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ПОПУЛЯРИЗАЦИЯ У НАСЕЛЕНИЯ;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ОБЕСПЕЧЕНИЕ ИНТЕГРАЦИИ И ПОДДЕРЖКИ ЗАДЕЙСТВОВАННЫХ ИНФОРМАЦИОННЫХ СИСТЕМ И ОРГАНИЗАЦИЙ;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ПРЕДОСТАВЛЕНИЕ ПРОВЕРЕННЫХ И ВЕРИФИЦИРОВАННЫХ ДАННЫХ В ФЕДЕРАЛЬНУЮ СИСТЕМУ</a:t>
            </a: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3D563E1D-61FD-492B-86CB-E8902B5CECAF}"/>
              </a:ext>
            </a:extLst>
          </p:cNvPr>
          <p:cNvSpPr>
            <a:spLocks/>
          </p:cNvSpPr>
          <p:nvPr/>
        </p:nvSpPr>
        <p:spPr bwMode="auto">
          <a:xfrm>
            <a:off x="820613" y="5058373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30">
            <a:extLst>
              <a:ext uri="{FF2B5EF4-FFF2-40B4-BE49-F238E27FC236}">
                <a16:creationId xmlns:a16="http://schemas.microsoft.com/office/drawing/2014/main" id="{C2A4DABD-47A0-4CBD-A122-F4C62F55E17C}"/>
              </a:ext>
            </a:extLst>
          </p:cNvPr>
          <p:cNvSpPr>
            <a:spLocks/>
          </p:cNvSpPr>
          <p:nvPr/>
        </p:nvSpPr>
        <p:spPr bwMode="auto">
          <a:xfrm>
            <a:off x="820612" y="5369649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reeform 30">
            <a:extLst>
              <a:ext uri="{FF2B5EF4-FFF2-40B4-BE49-F238E27FC236}">
                <a16:creationId xmlns:a16="http://schemas.microsoft.com/office/drawing/2014/main" id="{B5418058-D0B5-411C-91B1-89E1FC735A7F}"/>
              </a:ext>
            </a:extLst>
          </p:cNvPr>
          <p:cNvSpPr>
            <a:spLocks/>
          </p:cNvSpPr>
          <p:nvPr/>
        </p:nvSpPr>
        <p:spPr bwMode="auto">
          <a:xfrm>
            <a:off x="820612" y="5668085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 30">
            <a:extLst>
              <a:ext uri="{FF2B5EF4-FFF2-40B4-BE49-F238E27FC236}">
                <a16:creationId xmlns:a16="http://schemas.microsoft.com/office/drawing/2014/main" id="{DBEE34F0-E6CC-44C6-A465-26B85C472A92}"/>
              </a:ext>
            </a:extLst>
          </p:cNvPr>
          <p:cNvSpPr>
            <a:spLocks/>
          </p:cNvSpPr>
          <p:nvPr/>
        </p:nvSpPr>
        <p:spPr bwMode="auto">
          <a:xfrm>
            <a:off x="820611" y="5979361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Номер слайда 98">
            <a:extLst>
              <a:ext uri="{FF2B5EF4-FFF2-40B4-BE49-F238E27FC236}">
                <a16:creationId xmlns:a16="http://schemas.microsoft.com/office/drawing/2014/main" id="{503B76E0-A3B7-448C-97AF-1F8C2FB2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38379FBA-4FBE-44D3-9C23-D9F9D5206F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9449" y="1505716"/>
            <a:ext cx="311959" cy="267727"/>
            <a:chOff x="136" y="704"/>
            <a:chExt cx="134" cy="115"/>
          </a:xfrm>
          <a:solidFill>
            <a:schemeClr val="bg1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440F7-9657-4928-ABA2-063E06FE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757"/>
              <a:ext cx="99" cy="9"/>
            </a:xfrm>
            <a:custGeom>
              <a:avLst/>
              <a:gdLst>
                <a:gd name="T0" fmla="*/ 99 w 99"/>
                <a:gd name="T1" fmla="*/ 4 h 9"/>
                <a:gd name="T2" fmla="*/ 99 w 99"/>
                <a:gd name="T3" fmla="*/ 4 h 9"/>
                <a:gd name="T4" fmla="*/ 97 w 99"/>
                <a:gd name="T5" fmla="*/ 8 h 9"/>
                <a:gd name="T6" fmla="*/ 93 w 99"/>
                <a:gd name="T7" fmla="*/ 9 h 9"/>
                <a:gd name="T8" fmla="*/ 93 w 99"/>
                <a:gd name="T9" fmla="*/ 9 h 9"/>
                <a:gd name="T10" fmla="*/ 93 w 99"/>
                <a:gd name="T11" fmla="*/ 9 h 9"/>
                <a:gd name="T12" fmla="*/ 0 w 99"/>
                <a:gd name="T13" fmla="*/ 9 h 9"/>
                <a:gd name="T14" fmla="*/ 0 w 99"/>
                <a:gd name="T15" fmla="*/ 0 h 9"/>
                <a:gd name="T16" fmla="*/ 93 w 99"/>
                <a:gd name="T17" fmla="*/ 0 h 9"/>
                <a:gd name="T18" fmla="*/ 93 w 99"/>
                <a:gd name="T19" fmla="*/ 0 h 9"/>
                <a:gd name="T20" fmla="*/ 93 w 99"/>
                <a:gd name="T21" fmla="*/ 0 h 9"/>
                <a:gd name="T22" fmla="*/ 93 w 99"/>
                <a:gd name="T23" fmla="*/ 0 h 9"/>
                <a:gd name="T24" fmla="*/ 97 w 99"/>
                <a:gd name="T25" fmla="*/ 1 h 9"/>
                <a:gd name="T26" fmla="*/ 99 w 99"/>
                <a:gd name="T27" fmla="*/ 4 h 9"/>
                <a:gd name="T28" fmla="*/ 99 w 99"/>
                <a:gd name="T2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">
                  <a:moveTo>
                    <a:pt x="99" y="4"/>
                  </a:moveTo>
                  <a:lnTo>
                    <a:pt x="99" y="4"/>
                  </a:lnTo>
                  <a:lnTo>
                    <a:pt x="97" y="8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B282FCE-0AE0-4D13-B3C7-6E772B21E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779"/>
              <a:ext cx="72" cy="31"/>
            </a:xfrm>
            <a:custGeom>
              <a:avLst/>
              <a:gdLst>
                <a:gd name="T0" fmla="*/ 72 w 72"/>
                <a:gd name="T1" fmla="*/ 27 h 31"/>
                <a:gd name="T2" fmla="*/ 72 w 72"/>
                <a:gd name="T3" fmla="*/ 27 h 31"/>
                <a:gd name="T4" fmla="*/ 71 w 72"/>
                <a:gd name="T5" fmla="*/ 30 h 31"/>
                <a:gd name="T6" fmla="*/ 68 w 72"/>
                <a:gd name="T7" fmla="*/ 31 h 31"/>
                <a:gd name="T8" fmla="*/ 68 w 72"/>
                <a:gd name="T9" fmla="*/ 31 h 31"/>
                <a:gd name="T10" fmla="*/ 66 w 72"/>
                <a:gd name="T11" fmla="*/ 31 h 31"/>
                <a:gd name="T12" fmla="*/ 49 w 72"/>
                <a:gd name="T13" fmla="*/ 31 h 31"/>
                <a:gd name="T14" fmla="*/ 49 w 72"/>
                <a:gd name="T15" fmla="*/ 31 h 31"/>
                <a:gd name="T16" fmla="*/ 47 w 72"/>
                <a:gd name="T17" fmla="*/ 31 h 31"/>
                <a:gd name="T18" fmla="*/ 45 w 72"/>
                <a:gd name="T19" fmla="*/ 30 h 31"/>
                <a:gd name="T20" fmla="*/ 31 w 72"/>
                <a:gd name="T21" fmla="*/ 12 h 31"/>
                <a:gd name="T22" fmla="*/ 0 w 72"/>
                <a:gd name="T23" fmla="*/ 12 h 31"/>
                <a:gd name="T24" fmla="*/ 0 w 72"/>
                <a:gd name="T25" fmla="*/ 0 h 31"/>
                <a:gd name="T26" fmla="*/ 34 w 72"/>
                <a:gd name="T27" fmla="*/ 0 h 31"/>
                <a:gd name="T28" fmla="*/ 34 w 72"/>
                <a:gd name="T29" fmla="*/ 0 h 31"/>
                <a:gd name="T30" fmla="*/ 35 w 72"/>
                <a:gd name="T31" fmla="*/ 0 h 31"/>
                <a:gd name="T32" fmla="*/ 38 w 72"/>
                <a:gd name="T33" fmla="*/ 3 h 31"/>
                <a:gd name="T34" fmla="*/ 52 w 72"/>
                <a:gd name="T35" fmla="*/ 22 h 31"/>
                <a:gd name="T36" fmla="*/ 66 w 72"/>
                <a:gd name="T37" fmla="*/ 22 h 31"/>
                <a:gd name="T38" fmla="*/ 66 w 72"/>
                <a:gd name="T39" fmla="*/ 22 h 31"/>
                <a:gd name="T40" fmla="*/ 68 w 72"/>
                <a:gd name="T41" fmla="*/ 22 h 31"/>
                <a:gd name="T42" fmla="*/ 68 w 72"/>
                <a:gd name="T43" fmla="*/ 22 h 31"/>
                <a:gd name="T44" fmla="*/ 71 w 72"/>
                <a:gd name="T45" fmla="*/ 23 h 31"/>
                <a:gd name="T46" fmla="*/ 72 w 72"/>
                <a:gd name="T47" fmla="*/ 27 h 31"/>
                <a:gd name="T48" fmla="*/ 72 w 72"/>
                <a:gd name="T4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31">
                  <a:moveTo>
                    <a:pt x="72" y="27"/>
                  </a:moveTo>
                  <a:lnTo>
                    <a:pt x="72" y="27"/>
                  </a:lnTo>
                  <a:lnTo>
                    <a:pt x="71" y="30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0"/>
                  </a:lnTo>
                  <a:lnTo>
                    <a:pt x="31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8" y="3"/>
                  </a:lnTo>
                  <a:lnTo>
                    <a:pt x="52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1" y="23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CF6EADF-7D21-4F63-A6DA-E4B2DD34F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711"/>
              <a:ext cx="72" cy="33"/>
            </a:xfrm>
            <a:custGeom>
              <a:avLst/>
              <a:gdLst>
                <a:gd name="T0" fmla="*/ 72 w 72"/>
                <a:gd name="T1" fmla="*/ 6 h 33"/>
                <a:gd name="T2" fmla="*/ 72 w 72"/>
                <a:gd name="T3" fmla="*/ 6 h 33"/>
                <a:gd name="T4" fmla="*/ 71 w 72"/>
                <a:gd name="T5" fmla="*/ 10 h 33"/>
                <a:gd name="T6" fmla="*/ 68 w 72"/>
                <a:gd name="T7" fmla="*/ 11 h 33"/>
                <a:gd name="T8" fmla="*/ 68 w 72"/>
                <a:gd name="T9" fmla="*/ 11 h 33"/>
                <a:gd name="T10" fmla="*/ 66 w 72"/>
                <a:gd name="T11" fmla="*/ 11 h 33"/>
                <a:gd name="T12" fmla="*/ 52 w 72"/>
                <a:gd name="T13" fmla="*/ 11 h 33"/>
                <a:gd name="T14" fmla="*/ 38 w 72"/>
                <a:gd name="T15" fmla="*/ 30 h 33"/>
                <a:gd name="T16" fmla="*/ 38 w 72"/>
                <a:gd name="T17" fmla="*/ 30 h 33"/>
                <a:gd name="T18" fmla="*/ 35 w 72"/>
                <a:gd name="T19" fmla="*/ 31 h 33"/>
                <a:gd name="T20" fmla="*/ 34 w 72"/>
                <a:gd name="T21" fmla="*/ 33 h 33"/>
                <a:gd name="T22" fmla="*/ 0 w 72"/>
                <a:gd name="T23" fmla="*/ 33 h 33"/>
                <a:gd name="T24" fmla="*/ 0 w 72"/>
                <a:gd name="T25" fmla="*/ 21 h 33"/>
                <a:gd name="T26" fmla="*/ 31 w 72"/>
                <a:gd name="T27" fmla="*/ 21 h 33"/>
                <a:gd name="T28" fmla="*/ 45 w 72"/>
                <a:gd name="T29" fmla="*/ 3 h 33"/>
                <a:gd name="T30" fmla="*/ 45 w 72"/>
                <a:gd name="T31" fmla="*/ 3 h 33"/>
                <a:gd name="T32" fmla="*/ 47 w 72"/>
                <a:gd name="T33" fmla="*/ 2 h 33"/>
                <a:gd name="T34" fmla="*/ 49 w 72"/>
                <a:gd name="T35" fmla="*/ 0 h 33"/>
                <a:gd name="T36" fmla="*/ 66 w 72"/>
                <a:gd name="T37" fmla="*/ 0 h 33"/>
                <a:gd name="T38" fmla="*/ 66 w 72"/>
                <a:gd name="T39" fmla="*/ 0 h 33"/>
                <a:gd name="T40" fmla="*/ 68 w 72"/>
                <a:gd name="T41" fmla="*/ 2 h 33"/>
                <a:gd name="T42" fmla="*/ 68 w 72"/>
                <a:gd name="T43" fmla="*/ 2 h 33"/>
                <a:gd name="T44" fmla="*/ 71 w 72"/>
                <a:gd name="T45" fmla="*/ 3 h 33"/>
                <a:gd name="T46" fmla="*/ 72 w 72"/>
                <a:gd name="T47" fmla="*/ 6 h 33"/>
                <a:gd name="T48" fmla="*/ 72 w 72"/>
                <a:gd name="T4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33">
                  <a:moveTo>
                    <a:pt x="72" y="6"/>
                  </a:moveTo>
                  <a:lnTo>
                    <a:pt x="72" y="6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6" y="11"/>
                  </a:lnTo>
                  <a:lnTo>
                    <a:pt x="52" y="1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5" y="31"/>
                  </a:lnTo>
                  <a:lnTo>
                    <a:pt x="34" y="33"/>
                  </a:lnTo>
                  <a:lnTo>
                    <a:pt x="0" y="33"/>
                  </a:lnTo>
                  <a:lnTo>
                    <a:pt x="0" y="21"/>
                  </a:lnTo>
                  <a:lnTo>
                    <a:pt x="31" y="21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1" y="3"/>
                  </a:lnTo>
                  <a:lnTo>
                    <a:pt x="72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DA1C83F2-03EA-4DE9-BF0D-82A72F3E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757"/>
              <a:ext cx="99" cy="9"/>
            </a:xfrm>
            <a:custGeom>
              <a:avLst/>
              <a:gdLst>
                <a:gd name="T0" fmla="*/ 99 w 99"/>
                <a:gd name="T1" fmla="*/ 4 h 9"/>
                <a:gd name="T2" fmla="*/ 99 w 99"/>
                <a:gd name="T3" fmla="*/ 4 h 9"/>
                <a:gd name="T4" fmla="*/ 97 w 99"/>
                <a:gd name="T5" fmla="*/ 8 h 9"/>
                <a:gd name="T6" fmla="*/ 93 w 99"/>
                <a:gd name="T7" fmla="*/ 9 h 9"/>
                <a:gd name="T8" fmla="*/ 93 w 99"/>
                <a:gd name="T9" fmla="*/ 9 h 9"/>
                <a:gd name="T10" fmla="*/ 93 w 99"/>
                <a:gd name="T11" fmla="*/ 9 h 9"/>
                <a:gd name="T12" fmla="*/ 0 w 99"/>
                <a:gd name="T13" fmla="*/ 9 h 9"/>
                <a:gd name="T14" fmla="*/ 0 w 99"/>
                <a:gd name="T15" fmla="*/ 0 h 9"/>
                <a:gd name="T16" fmla="*/ 93 w 99"/>
                <a:gd name="T17" fmla="*/ 0 h 9"/>
                <a:gd name="T18" fmla="*/ 93 w 99"/>
                <a:gd name="T19" fmla="*/ 0 h 9"/>
                <a:gd name="T20" fmla="*/ 93 w 99"/>
                <a:gd name="T21" fmla="*/ 0 h 9"/>
                <a:gd name="T22" fmla="*/ 93 w 99"/>
                <a:gd name="T23" fmla="*/ 0 h 9"/>
                <a:gd name="T24" fmla="*/ 97 w 99"/>
                <a:gd name="T25" fmla="*/ 1 h 9"/>
                <a:gd name="T26" fmla="*/ 99 w 99"/>
                <a:gd name="T27" fmla="*/ 4 h 9"/>
                <a:gd name="T28" fmla="*/ 99 w 99"/>
                <a:gd name="T2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">
                  <a:moveTo>
                    <a:pt x="99" y="4"/>
                  </a:moveTo>
                  <a:lnTo>
                    <a:pt x="99" y="4"/>
                  </a:lnTo>
                  <a:lnTo>
                    <a:pt x="97" y="8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30C7FEA1-E951-44A4-845D-BB756AD0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779"/>
              <a:ext cx="72" cy="31"/>
            </a:xfrm>
            <a:custGeom>
              <a:avLst/>
              <a:gdLst>
                <a:gd name="T0" fmla="*/ 72 w 72"/>
                <a:gd name="T1" fmla="*/ 27 h 31"/>
                <a:gd name="T2" fmla="*/ 72 w 72"/>
                <a:gd name="T3" fmla="*/ 27 h 31"/>
                <a:gd name="T4" fmla="*/ 71 w 72"/>
                <a:gd name="T5" fmla="*/ 30 h 31"/>
                <a:gd name="T6" fmla="*/ 68 w 72"/>
                <a:gd name="T7" fmla="*/ 31 h 31"/>
                <a:gd name="T8" fmla="*/ 68 w 72"/>
                <a:gd name="T9" fmla="*/ 31 h 31"/>
                <a:gd name="T10" fmla="*/ 66 w 72"/>
                <a:gd name="T11" fmla="*/ 31 h 31"/>
                <a:gd name="T12" fmla="*/ 49 w 72"/>
                <a:gd name="T13" fmla="*/ 31 h 31"/>
                <a:gd name="T14" fmla="*/ 49 w 72"/>
                <a:gd name="T15" fmla="*/ 31 h 31"/>
                <a:gd name="T16" fmla="*/ 47 w 72"/>
                <a:gd name="T17" fmla="*/ 31 h 31"/>
                <a:gd name="T18" fmla="*/ 45 w 72"/>
                <a:gd name="T19" fmla="*/ 30 h 31"/>
                <a:gd name="T20" fmla="*/ 31 w 72"/>
                <a:gd name="T21" fmla="*/ 12 h 31"/>
                <a:gd name="T22" fmla="*/ 0 w 72"/>
                <a:gd name="T23" fmla="*/ 12 h 31"/>
                <a:gd name="T24" fmla="*/ 0 w 72"/>
                <a:gd name="T25" fmla="*/ 0 h 31"/>
                <a:gd name="T26" fmla="*/ 34 w 72"/>
                <a:gd name="T27" fmla="*/ 0 h 31"/>
                <a:gd name="T28" fmla="*/ 34 w 72"/>
                <a:gd name="T29" fmla="*/ 0 h 31"/>
                <a:gd name="T30" fmla="*/ 35 w 72"/>
                <a:gd name="T31" fmla="*/ 0 h 31"/>
                <a:gd name="T32" fmla="*/ 38 w 72"/>
                <a:gd name="T33" fmla="*/ 3 h 31"/>
                <a:gd name="T34" fmla="*/ 52 w 72"/>
                <a:gd name="T35" fmla="*/ 22 h 31"/>
                <a:gd name="T36" fmla="*/ 66 w 72"/>
                <a:gd name="T37" fmla="*/ 22 h 31"/>
                <a:gd name="T38" fmla="*/ 66 w 72"/>
                <a:gd name="T39" fmla="*/ 22 h 31"/>
                <a:gd name="T40" fmla="*/ 68 w 72"/>
                <a:gd name="T41" fmla="*/ 22 h 31"/>
                <a:gd name="T42" fmla="*/ 68 w 72"/>
                <a:gd name="T43" fmla="*/ 22 h 31"/>
                <a:gd name="T44" fmla="*/ 71 w 72"/>
                <a:gd name="T45" fmla="*/ 23 h 31"/>
                <a:gd name="T46" fmla="*/ 72 w 72"/>
                <a:gd name="T47" fmla="*/ 27 h 31"/>
                <a:gd name="T48" fmla="*/ 72 w 72"/>
                <a:gd name="T4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31">
                  <a:moveTo>
                    <a:pt x="72" y="27"/>
                  </a:moveTo>
                  <a:lnTo>
                    <a:pt x="72" y="27"/>
                  </a:lnTo>
                  <a:lnTo>
                    <a:pt x="71" y="30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0"/>
                  </a:lnTo>
                  <a:lnTo>
                    <a:pt x="31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8" y="3"/>
                  </a:lnTo>
                  <a:lnTo>
                    <a:pt x="52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1" y="23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2456814-3FDA-46A9-993A-659393A0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711"/>
              <a:ext cx="72" cy="33"/>
            </a:xfrm>
            <a:custGeom>
              <a:avLst/>
              <a:gdLst>
                <a:gd name="T0" fmla="*/ 72 w 72"/>
                <a:gd name="T1" fmla="*/ 6 h 33"/>
                <a:gd name="T2" fmla="*/ 72 w 72"/>
                <a:gd name="T3" fmla="*/ 6 h 33"/>
                <a:gd name="T4" fmla="*/ 71 w 72"/>
                <a:gd name="T5" fmla="*/ 10 h 33"/>
                <a:gd name="T6" fmla="*/ 68 w 72"/>
                <a:gd name="T7" fmla="*/ 11 h 33"/>
                <a:gd name="T8" fmla="*/ 68 w 72"/>
                <a:gd name="T9" fmla="*/ 11 h 33"/>
                <a:gd name="T10" fmla="*/ 66 w 72"/>
                <a:gd name="T11" fmla="*/ 11 h 33"/>
                <a:gd name="T12" fmla="*/ 52 w 72"/>
                <a:gd name="T13" fmla="*/ 11 h 33"/>
                <a:gd name="T14" fmla="*/ 38 w 72"/>
                <a:gd name="T15" fmla="*/ 30 h 33"/>
                <a:gd name="T16" fmla="*/ 38 w 72"/>
                <a:gd name="T17" fmla="*/ 30 h 33"/>
                <a:gd name="T18" fmla="*/ 35 w 72"/>
                <a:gd name="T19" fmla="*/ 31 h 33"/>
                <a:gd name="T20" fmla="*/ 34 w 72"/>
                <a:gd name="T21" fmla="*/ 33 h 33"/>
                <a:gd name="T22" fmla="*/ 0 w 72"/>
                <a:gd name="T23" fmla="*/ 33 h 33"/>
                <a:gd name="T24" fmla="*/ 0 w 72"/>
                <a:gd name="T25" fmla="*/ 21 h 33"/>
                <a:gd name="T26" fmla="*/ 31 w 72"/>
                <a:gd name="T27" fmla="*/ 21 h 33"/>
                <a:gd name="T28" fmla="*/ 45 w 72"/>
                <a:gd name="T29" fmla="*/ 3 h 33"/>
                <a:gd name="T30" fmla="*/ 45 w 72"/>
                <a:gd name="T31" fmla="*/ 3 h 33"/>
                <a:gd name="T32" fmla="*/ 47 w 72"/>
                <a:gd name="T33" fmla="*/ 2 h 33"/>
                <a:gd name="T34" fmla="*/ 49 w 72"/>
                <a:gd name="T35" fmla="*/ 0 h 33"/>
                <a:gd name="T36" fmla="*/ 66 w 72"/>
                <a:gd name="T37" fmla="*/ 0 h 33"/>
                <a:gd name="T38" fmla="*/ 66 w 72"/>
                <a:gd name="T39" fmla="*/ 0 h 33"/>
                <a:gd name="T40" fmla="*/ 68 w 72"/>
                <a:gd name="T41" fmla="*/ 2 h 33"/>
                <a:gd name="T42" fmla="*/ 68 w 72"/>
                <a:gd name="T43" fmla="*/ 2 h 33"/>
                <a:gd name="T44" fmla="*/ 71 w 72"/>
                <a:gd name="T45" fmla="*/ 3 h 33"/>
                <a:gd name="T46" fmla="*/ 72 w 72"/>
                <a:gd name="T47" fmla="*/ 6 h 33"/>
                <a:gd name="T48" fmla="*/ 72 w 72"/>
                <a:gd name="T4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33">
                  <a:moveTo>
                    <a:pt x="72" y="6"/>
                  </a:moveTo>
                  <a:lnTo>
                    <a:pt x="72" y="6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6" y="11"/>
                  </a:lnTo>
                  <a:lnTo>
                    <a:pt x="52" y="1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5" y="31"/>
                  </a:lnTo>
                  <a:lnTo>
                    <a:pt x="34" y="33"/>
                  </a:lnTo>
                  <a:lnTo>
                    <a:pt x="0" y="33"/>
                  </a:lnTo>
                  <a:lnTo>
                    <a:pt x="0" y="21"/>
                  </a:lnTo>
                  <a:lnTo>
                    <a:pt x="31" y="21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1" y="3"/>
                  </a:lnTo>
                  <a:lnTo>
                    <a:pt x="72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B71D0290-C779-4436-AA23-CFE22897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741"/>
              <a:ext cx="41" cy="41"/>
            </a:xfrm>
            <a:custGeom>
              <a:avLst/>
              <a:gdLst>
                <a:gd name="T0" fmla="*/ 41 w 41"/>
                <a:gd name="T1" fmla="*/ 20 h 41"/>
                <a:gd name="T2" fmla="*/ 41 w 41"/>
                <a:gd name="T3" fmla="*/ 20 h 41"/>
                <a:gd name="T4" fmla="*/ 40 w 41"/>
                <a:gd name="T5" fmla="*/ 28 h 41"/>
                <a:gd name="T6" fmla="*/ 35 w 41"/>
                <a:gd name="T7" fmla="*/ 35 h 41"/>
                <a:gd name="T8" fmla="*/ 28 w 41"/>
                <a:gd name="T9" fmla="*/ 40 h 41"/>
                <a:gd name="T10" fmla="*/ 21 w 41"/>
                <a:gd name="T11" fmla="*/ 41 h 41"/>
                <a:gd name="T12" fmla="*/ 21 w 41"/>
                <a:gd name="T13" fmla="*/ 41 h 41"/>
                <a:gd name="T14" fmla="*/ 13 w 41"/>
                <a:gd name="T15" fmla="*/ 40 h 41"/>
                <a:gd name="T16" fmla="*/ 6 w 41"/>
                <a:gd name="T17" fmla="*/ 35 h 41"/>
                <a:gd name="T18" fmla="*/ 2 w 41"/>
                <a:gd name="T19" fmla="*/ 28 h 41"/>
                <a:gd name="T20" fmla="*/ 0 w 41"/>
                <a:gd name="T21" fmla="*/ 20 h 41"/>
                <a:gd name="T22" fmla="*/ 0 w 41"/>
                <a:gd name="T23" fmla="*/ 20 h 41"/>
                <a:gd name="T24" fmla="*/ 2 w 41"/>
                <a:gd name="T25" fmla="*/ 13 h 41"/>
                <a:gd name="T26" fmla="*/ 6 w 41"/>
                <a:gd name="T27" fmla="*/ 6 h 41"/>
                <a:gd name="T28" fmla="*/ 13 w 41"/>
                <a:gd name="T29" fmla="*/ 1 h 41"/>
                <a:gd name="T30" fmla="*/ 21 w 41"/>
                <a:gd name="T31" fmla="*/ 0 h 41"/>
                <a:gd name="T32" fmla="*/ 21 w 41"/>
                <a:gd name="T33" fmla="*/ 0 h 41"/>
                <a:gd name="T34" fmla="*/ 28 w 41"/>
                <a:gd name="T35" fmla="*/ 1 h 41"/>
                <a:gd name="T36" fmla="*/ 35 w 41"/>
                <a:gd name="T37" fmla="*/ 6 h 41"/>
                <a:gd name="T38" fmla="*/ 40 w 41"/>
                <a:gd name="T39" fmla="*/ 13 h 41"/>
                <a:gd name="T40" fmla="*/ 41 w 41"/>
                <a:gd name="T41" fmla="*/ 20 h 41"/>
                <a:gd name="T42" fmla="*/ 41 w 41"/>
                <a:gd name="T4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lnTo>
                    <a:pt x="41" y="20"/>
                  </a:lnTo>
                  <a:lnTo>
                    <a:pt x="40" y="28"/>
                  </a:lnTo>
                  <a:lnTo>
                    <a:pt x="35" y="35"/>
                  </a:lnTo>
                  <a:lnTo>
                    <a:pt x="28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3" y="40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5" y="6"/>
                  </a:lnTo>
                  <a:lnTo>
                    <a:pt x="40" y="13"/>
                  </a:lnTo>
                  <a:lnTo>
                    <a:pt x="41" y="20"/>
                  </a:lnTo>
                  <a:lnTo>
                    <a:pt x="4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59DF9F3D-3296-4734-94DF-809DF9BA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792"/>
              <a:ext cx="27" cy="27"/>
            </a:xfrm>
            <a:custGeom>
              <a:avLst/>
              <a:gdLst>
                <a:gd name="T0" fmla="*/ 27 w 27"/>
                <a:gd name="T1" fmla="*/ 14 h 27"/>
                <a:gd name="T2" fmla="*/ 27 w 27"/>
                <a:gd name="T3" fmla="*/ 14 h 27"/>
                <a:gd name="T4" fmla="*/ 26 w 27"/>
                <a:gd name="T5" fmla="*/ 18 h 27"/>
                <a:gd name="T6" fmla="*/ 23 w 27"/>
                <a:gd name="T7" fmla="*/ 23 h 27"/>
                <a:gd name="T8" fmla="*/ 19 w 27"/>
                <a:gd name="T9" fmla="*/ 26 h 27"/>
                <a:gd name="T10" fmla="*/ 13 w 27"/>
                <a:gd name="T11" fmla="*/ 27 h 27"/>
                <a:gd name="T12" fmla="*/ 13 w 27"/>
                <a:gd name="T13" fmla="*/ 27 h 27"/>
                <a:gd name="T14" fmla="*/ 9 w 27"/>
                <a:gd name="T15" fmla="*/ 26 h 27"/>
                <a:gd name="T16" fmla="*/ 5 w 27"/>
                <a:gd name="T17" fmla="*/ 23 h 27"/>
                <a:gd name="T18" fmla="*/ 2 w 27"/>
                <a:gd name="T19" fmla="*/ 18 h 27"/>
                <a:gd name="T20" fmla="*/ 0 w 27"/>
                <a:gd name="T21" fmla="*/ 14 h 27"/>
                <a:gd name="T22" fmla="*/ 0 w 27"/>
                <a:gd name="T23" fmla="*/ 14 h 27"/>
                <a:gd name="T24" fmla="*/ 2 w 27"/>
                <a:gd name="T25" fmla="*/ 9 h 27"/>
                <a:gd name="T26" fmla="*/ 5 w 27"/>
                <a:gd name="T27" fmla="*/ 4 h 27"/>
                <a:gd name="T28" fmla="*/ 9 w 27"/>
                <a:gd name="T29" fmla="*/ 1 h 27"/>
                <a:gd name="T30" fmla="*/ 13 w 27"/>
                <a:gd name="T31" fmla="*/ 0 h 27"/>
                <a:gd name="T32" fmla="*/ 13 w 27"/>
                <a:gd name="T33" fmla="*/ 0 h 27"/>
                <a:gd name="T34" fmla="*/ 19 w 27"/>
                <a:gd name="T35" fmla="*/ 1 h 27"/>
                <a:gd name="T36" fmla="*/ 23 w 27"/>
                <a:gd name="T37" fmla="*/ 4 h 27"/>
                <a:gd name="T38" fmla="*/ 26 w 27"/>
                <a:gd name="T39" fmla="*/ 9 h 27"/>
                <a:gd name="T40" fmla="*/ 27 w 27"/>
                <a:gd name="T41" fmla="*/ 14 h 27"/>
                <a:gd name="T42" fmla="*/ 27 w 27"/>
                <a:gd name="T4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lnTo>
                    <a:pt x="27" y="14"/>
                  </a:lnTo>
                  <a:lnTo>
                    <a:pt x="26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7" y="14"/>
                  </a:lnTo>
                  <a:lnTo>
                    <a:pt x="2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A23C508F-A51C-4D70-9CE9-F1160BBC5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704"/>
              <a:ext cx="27" cy="27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6 w 27"/>
                <a:gd name="T5" fmla="*/ 18 h 27"/>
                <a:gd name="T6" fmla="*/ 23 w 27"/>
                <a:gd name="T7" fmla="*/ 23 h 27"/>
                <a:gd name="T8" fmla="*/ 19 w 27"/>
                <a:gd name="T9" fmla="*/ 26 h 27"/>
                <a:gd name="T10" fmla="*/ 13 w 27"/>
                <a:gd name="T11" fmla="*/ 27 h 27"/>
                <a:gd name="T12" fmla="*/ 13 w 27"/>
                <a:gd name="T13" fmla="*/ 27 h 27"/>
                <a:gd name="T14" fmla="*/ 9 w 27"/>
                <a:gd name="T15" fmla="*/ 26 h 27"/>
                <a:gd name="T16" fmla="*/ 5 w 27"/>
                <a:gd name="T17" fmla="*/ 23 h 27"/>
                <a:gd name="T18" fmla="*/ 2 w 27"/>
                <a:gd name="T19" fmla="*/ 18 h 27"/>
                <a:gd name="T20" fmla="*/ 0 w 27"/>
                <a:gd name="T21" fmla="*/ 13 h 27"/>
                <a:gd name="T22" fmla="*/ 0 w 27"/>
                <a:gd name="T23" fmla="*/ 13 h 27"/>
                <a:gd name="T24" fmla="*/ 2 w 27"/>
                <a:gd name="T25" fmla="*/ 9 h 27"/>
                <a:gd name="T26" fmla="*/ 5 w 27"/>
                <a:gd name="T27" fmla="*/ 3 h 27"/>
                <a:gd name="T28" fmla="*/ 9 w 27"/>
                <a:gd name="T29" fmla="*/ 0 h 27"/>
                <a:gd name="T30" fmla="*/ 13 w 27"/>
                <a:gd name="T31" fmla="*/ 0 h 27"/>
                <a:gd name="T32" fmla="*/ 13 w 27"/>
                <a:gd name="T33" fmla="*/ 0 h 27"/>
                <a:gd name="T34" fmla="*/ 19 w 27"/>
                <a:gd name="T35" fmla="*/ 0 h 27"/>
                <a:gd name="T36" fmla="*/ 23 w 27"/>
                <a:gd name="T37" fmla="*/ 3 h 27"/>
                <a:gd name="T38" fmla="*/ 26 w 27"/>
                <a:gd name="T39" fmla="*/ 9 h 27"/>
                <a:gd name="T40" fmla="*/ 27 w 27"/>
                <a:gd name="T41" fmla="*/ 13 h 27"/>
                <a:gd name="T42" fmla="*/ 27 w 27"/>
                <a:gd name="T4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6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204F1E2-2633-4FEC-B0CE-20A66FA125D4}"/>
              </a:ext>
            </a:extLst>
          </p:cNvPr>
          <p:cNvSpPr txBox="1"/>
          <p:nvPr/>
        </p:nvSpPr>
        <p:spPr>
          <a:xfrm>
            <a:off x="755729" y="3887433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УЧАСТНИК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7B1B54A-7632-4428-A23C-90125525DCA9}"/>
              </a:ext>
            </a:extLst>
          </p:cNvPr>
          <p:cNvSpPr/>
          <p:nvPr/>
        </p:nvSpPr>
        <p:spPr>
          <a:xfrm>
            <a:off x="693996" y="4195288"/>
            <a:ext cx="1112361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ПОЛЬЗОВАТЕЛЬ РАЗРАБОТАННОГО ПРОДУКТА</a:t>
            </a:r>
          </a:p>
        </p:txBody>
      </p:sp>
      <p:sp>
        <p:nvSpPr>
          <p:cNvPr id="58" name="Freeform 30">
            <a:extLst>
              <a:ext uri="{FF2B5EF4-FFF2-40B4-BE49-F238E27FC236}">
                <a16:creationId xmlns:a16="http://schemas.microsoft.com/office/drawing/2014/main" id="{508EC6C1-3AB0-446B-A0B6-4D8B0924B083}"/>
              </a:ext>
            </a:extLst>
          </p:cNvPr>
          <p:cNvSpPr>
            <a:spLocks/>
          </p:cNvSpPr>
          <p:nvPr/>
        </p:nvSpPr>
        <p:spPr bwMode="auto">
          <a:xfrm>
            <a:off x="820610" y="6290637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Freeform 30">
            <a:extLst>
              <a:ext uri="{FF2B5EF4-FFF2-40B4-BE49-F238E27FC236}">
                <a16:creationId xmlns:a16="http://schemas.microsoft.com/office/drawing/2014/main" id="{66377A54-DDB5-4601-ACDC-1C418C4D1A6C}"/>
              </a:ext>
            </a:extLst>
          </p:cNvPr>
          <p:cNvSpPr>
            <a:spLocks/>
          </p:cNvSpPr>
          <p:nvPr/>
        </p:nvSpPr>
        <p:spPr bwMode="auto">
          <a:xfrm>
            <a:off x="820609" y="4292711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3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98">
            <a:extLst>
              <a:ext uri="{FF2B5EF4-FFF2-40B4-BE49-F238E27FC236}">
                <a16:creationId xmlns:a16="http://schemas.microsoft.com/office/drawing/2014/main" id="{6679F95E-E45B-4F69-9453-ECEB2E6C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6" name="01. тезис / название">
            <a:extLst>
              <a:ext uri="{FF2B5EF4-FFF2-40B4-BE49-F238E27FC236}">
                <a16:creationId xmlns:a16="http://schemas.microsoft.com/office/drawing/2014/main" id="{963F19DB-7F4B-4A3F-8B0C-B51A7A6980B1}"/>
              </a:ext>
            </a:extLst>
          </p:cNvPr>
          <p:cNvSpPr txBox="1"/>
          <p:nvPr/>
        </p:nvSpPr>
        <p:spPr>
          <a:xfrm>
            <a:off x="200014" y="1193291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2021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7D119B7-EA4C-4D4D-BB26-6383F0461156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717629" y="1731154"/>
            <a:ext cx="0" cy="3980554"/>
          </a:xfrm>
          <a:prstGeom prst="line">
            <a:avLst/>
          </a:prstGeom>
          <a:noFill/>
          <a:ln w="12700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D3C7D1CC-F17A-43FC-AA10-36624B4AF7C4}"/>
              </a:ext>
            </a:extLst>
          </p:cNvPr>
          <p:cNvSpPr txBox="1"/>
          <p:nvPr/>
        </p:nvSpPr>
        <p:spPr>
          <a:xfrm>
            <a:off x="1163847" y="1200223"/>
            <a:ext cx="10673537" cy="20480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 пользователей* Госуслуг уведомляются о плановых отключениях горячей воды на портале ГИС ЖКХ и через мобильное приложение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госуслуги.Дом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(экосистема «Новый Умный дом») 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пользователей* Госуслуг могут подать заявку на перепланировку онлайн через экосистему «Новый Умный дом»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Граждане имеют возможность подать и отслеживать свою заявку онлайн через экосистему «Новый Умный дом»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Граждане имеют возможность проведения собраний собственников жилья онлайн через экосистему «Новый Умный дом»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Возможность онлайн оплаты жилищно-коммунальных услуг через экосистему «Новый Умный дом»</a:t>
            </a:r>
          </a:p>
        </p:txBody>
      </p:sp>
      <p:sp>
        <p:nvSpPr>
          <p:cNvPr id="42" name="01. тезис / название">
            <a:extLst>
              <a:ext uri="{FF2B5EF4-FFF2-40B4-BE49-F238E27FC236}">
                <a16:creationId xmlns:a16="http://schemas.microsoft.com/office/drawing/2014/main" id="{829C7899-6E26-460F-B50C-52A2D6EF9E51}"/>
              </a:ext>
            </a:extLst>
          </p:cNvPr>
          <p:cNvSpPr txBox="1"/>
          <p:nvPr/>
        </p:nvSpPr>
        <p:spPr>
          <a:xfrm>
            <a:off x="200014" y="3714435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2024</a:t>
            </a:r>
          </a:p>
        </p:txBody>
      </p:sp>
      <p:sp>
        <p:nvSpPr>
          <p:cNvPr id="4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94D08795-3533-466C-A22E-52C70D4D5128}"/>
              </a:ext>
            </a:extLst>
          </p:cNvPr>
          <p:cNvSpPr txBox="1"/>
          <p:nvPr/>
        </p:nvSpPr>
        <p:spPr>
          <a:xfrm>
            <a:off x="1158249" y="3757994"/>
            <a:ext cx="10828129" cy="14632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70% обращений граждан по проблемам ЖКХ обрабатывается через экосистему «Новый Умный дом»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многоквартирных домов, внесенных в систему технического учета жилфонда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40% общих собраний собственников – онлайн через экосистему «Новый Умный дом»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30% оплаты жилищно-коммунальных услуг – онлайн через экосистему «Новый Умный дом»</a:t>
            </a:r>
          </a:p>
        </p:txBody>
      </p:sp>
      <p:sp>
        <p:nvSpPr>
          <p:cNvPr id="49" name="01. тезис / название">
            <a:extLst>
              <a:ext uri="{FF2B5EF4-FFF2-40B4-BE49-F238E27FC236}">
                <a16:creationId xmlns:a16="http://schemas.microsoft.com/office/drawing/2014/main" id="{7A90677F-E955-48E4-9BCF-09A365985C2D}"/>
              </a:ext>
            </a:extLst>
          </p:cNvPr>
          <p:cNvSpPr txBox="1"/>
          <p:nvPr/>
        </p:nvSpPr>
        <p:spPr>
          <a:xfrm>
            <a:off x="200014" y="5711708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</a:p>
        </p:txBody>
      </p:sp>
      <p:sp>
        <p:nvSpPr>
          <p:cNvPr id="50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BE2A9437-AAC1-4C97-9D61-47A3CC99D742}"/>
              </a:ext>
            </a:extLst>
          </p:cNvPr>
          <p:cNvSpPr txBox="1"/>
          <p:nvPr/>
        </p:nvSpPr>
        <p:spPr>
          <a:xfrm>
            <a:off x="1163846" y="5730990"/>
            <a:ext cx="9934214" cy="724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80% общих собраний собственников – онлайн через экосистему «Новый Умный дом»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80% оплате жилищно-коммунальных услуг – онлайн через экосистему «Новый Умный дом»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3F8861-AA84-44E5-ABF5-5E21E0945AB5}"/>
              </a:ext>
            </a:extLst>
          </p:cNvPr>
          <p:cNvSpPr>
            <a:spLocks noChangeAspect="1"/>
          </p:cNvSpPr>
          <p:nvPr/>
        </p:nvSpPr>
        <p:spPr>
          <a:xfrm>
            <a:off x="681629" y="1659492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603CB89-38ED-4813-9ABF-1618C1436506}"/>
              </a:ext>
            </a:extLst>
          </p:cNvPr>
          <p:cNvSpPr>
            <a:spLocks noChangeAspect="1"/>
          </p:cNvSpPr>
          <p:nvPr/>
        </p:nvSpPr>
        <p:spPr>
          <a:xfrm>
            <a:off x="681629" y="4162022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C37F64EB-8408-4C6B-B125-C80886492ED6}"/>
              </a:ext>
            </a:extLst>
          </p:cNvPr>
          <p:cNvSpPr>
            <a:spLocks noChangeAspect="1"/>
          </p:cNvSpPr>
          <p:nvPr/>
        </p:nvSpPr>
        <p:spPr>
          <a:xfrm>
            <a:off x="681629" y="5672726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63883CD-1652-4539-9E28-0324F7F53A3F}"/>
              </a:ext>
            </a:extLst>
          </p:cNvPr>
          <p:cNvSpPr>
            <a:spLocks noChangeAspect="1"/>
          </p:cNvSpPr>
          <p:nvPr/>
        </p:nvSpPr>
        <p:spPr>
          <a:xfrm>
            <a:off x="681629" y="365676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5CE0C9EA-48E1-4FC1-A2E0-14942B0A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8" y="522146"/>
            <a:ext cx="11076349" cy="49140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НОВЫЙ УМНЫЙ ДОМ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(ФОРМИРОВАНИЕ ПЛАТФОРМЫ ЦИФРОВОГО ЖКХ НА БАЗЕ МОДЕРНИЗИРОВАННОЙ ГИС ЖКХ)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CAE993BD-16B8-40B2-AE5D-FD1D56C0798D}"/>
              </a:ext>
            </a:extLst>
          </p:cNvPr>
          <p:cNvSpPr txBox="1"/>
          <p:nvPr/>
        </p:nvSpPr>
        <p:spPr>
          <a:xfrm>
            <a:off x="1158249" y="3240752"/>
            <a:ext cx="7845192" cy="3090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r>
              <a:rPr lang="ru-RU" sz="1050" i="1" dirty="0">
                <a:solidFill>
                  <a:srgbClr val="05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(*Только для собственников недвижимости в МКД)</a:t>
            </a:r>
          </a:p>
        </p:txBody>
      </p:sp>
    </p:spTree>
    <p:extLst>
      <p:ext uri="{BB962C8B-B14F-4D97-AF65-F5344CB8AC3E}">
        <p14:creationId xmlns:p14="http://schemas.microsoft.com/office/powerpoint/2010/main" val="28877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962C58-E3B8-46D9-A65B-6AAE2171C515}"/>
              </a:ext>
            </a:extLst>
          </p:cNvPr>
          <p:cNvGrpSpPr/>
          <p:nvPr/>
        </p:nvGrpSpPr>
        <p:grpSpPr>
          <a:xfrm>
            <a:off x="-10759" y="1118988"/>
            <a:ext cx="11804737" cy="990589"/>
            <a:chOff x="-10759" y="914467"/>
            <a:chExt cx="11804737" cy="969197"/>
          </a:xfrm>
        </p:grpSpPr>
        <p:sp>
          <p:nvSpPr>
            <p:cNvPr id="16" name="Прямоугольник 137">
              <a:extLst>
                <a:ext uri="{FF2B5EF4-FFF2-40B4-BE49-F238E27FC236}">
                  <a16:creationId xmlns:a16="http://schemas.microsoft.com/office/drawing/2014/main" id="{9098A589-338E-4CB8-BBF9-FE9A4E5933ED}"/>
                </a:ext>
              </a:extLst>
            </p:cNvPr>
            <p:cNvSpPr/>
            <p:nvPr/>
          </p:nvSpPr>
          <p:spPr>
            <a:xfrm>
              <a:off x="-10759" y="914467"/>
              <a:ext cx="11804737" cy="969197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39879">
                  <a:moveTo>
                    <a:pt x="0" y="0"/>
                  </a:moveTo>
                  <a:lnTo>
                    <a:pt x="11747296" y="0"/>
                  </a:lnTo>
                  <a:lnTo>
                    <a:pt x="11595662" y="539879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ACFC"/>
                </a:gs>
                <a:gs pos="100000">
                  <a:srgbClr val="0156B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" name="Прямоугольник 137">
              <a:extLst>
                <a:ext uri="{FF2B5EF4-FFF2-40B4-BE49-F238E27FC236}">
                  <a16:creationId xmlns:a16="http://schemas.microsoft.com/office/drawing/2014/main" id="{8B76E02C-E831-4A72-A4F9-2C46A6C5C3D3}"/>
                </a:ext>
              </a:extLst>
            </p:cNvPr>
            <p:cNvSpPr/>
            <p:nvPr/>
          </p:nvSpPr>
          <p:spPr>
            <a:xfrm>
              <a:off x="-10758" y="1015854"/>
              <a:ext cx="11658600" cy="867810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  <a:gd name="connsiteX0" fmla="*/ 0 w 11747296"/>
                <a:gd name="connsiteY0" fmla="*/ 0 h 543890"/>
                <a:gd name="connsiteX1" fmla="*/ 11747296 w 11747296"/>
                <a:gd name="connsiteY1" fmla="*/ 0 h 543890"/>
                <a:gd name="connsiteX2" fmla="*/ 11627991 w 11747296"/>
                <a:gd name="connsiteY2" fmla="*/ 543890 h 543890"/>
                <a:gd name="connsiteX3" fmla="*/ 0 w 11747296"/>
                <a:gd name="connsiteY3" fmla="*/ 535284 h 543890"/>
                <a:gd name="connsiteX4" fmla="*/ 0 w 11747296"/>
                <a:gd name="connsiteY4" fmla="*/ 0 h 543890"/>
                <a:gd name="connsiteX0" fmla="*/ 0 w 11747296"/>
                <a:gd name="connsiteY0" fmla="*/ 0 h 547900"/>
                <a:gd name="connsiteX1" fmla="*/ 11747296 w 11747296"/>
                <a:gd name="connsiteY1" fmla="*/ 0 h 547900"/>
                <a:gd name="connsiteX2" fmla="*/ 11615869 w 11747296"/>
                <a:gd name="connsiteY2" fmla="*/ 547900 h 547900"/>
                <a:gd name="connsiteX3" fmla="*/ 0 w 11747296"/>
                <a:gd name="connsiteY3" fmla="*/ 535284 h 547900"/>
                <a:gd name="connsiteX4" fmla="*/ 0 w 11747296"/>
                <a:gd name="connsiteY4" fmla="*/ 0 h 5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47900">
                  <a:moveTo>
                    <a:pt x="0" y="0"/>
                  </a:moveTo>
                  <a:lnTo>
                    <a:pt x="11747296" y="0"/>
                  </a:lnTo>
                  <a:lnTo>
                    <a:pt x="11615869" y="547900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53A8C"/>
                </a:gs>
                <a:gs pos="100000">
                  <a:srgbClr val="05183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5" name="Текст 4">
            <a:extLst>
              <a:ext uri="{FF2B5EF4-FFF2-40B4-BE49-F238E27FC236}">
                <a16:creationId xmlns:a16="http://schemas.microsoft.com/office/drawing/2014/main" id="{581ACB88-E58E-45DD-B494-EDAA91747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365" y="1415019"/>
            <a:ext cx="10139424" cy="72675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9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595211A-10B6-4DDE-9580-E53A33A509C3}"/>
              </a:ext>
            </a:extLst>
          </p:cNvPr>
          <p:cNvSpPr txBox="1"/>
          <p:nvPr/>
        </p:nvSpPr>
        <p:spPr>
          <a:xfrm>
            <a:off x="2445498" y="1389560"/>
            <a:ext cx="8364292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ПОВЫШЕНИЕ УРОВНЯ ВОВЛЕЧЕННОСТИ И ОБЩЕСТВЕННОГО КОНТРОЛЯ ПО ВОПРОСАМ БЛАГОУСТРОЙСТВА И РАЗВИТИЯ ТЕРРИТОРИЙ</a:t>
            </a:r>
          </a:p>
        </p:txBody>
      </p:sp>
      <p:sp>
        <p:nvSpPr>
          <p:cNvPr id="2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0806B928-FA95-4314-990E-BF995B059BDA}"/>
              </a:ext>
            </a:extLst>
          </p:cNvPr>
          <p:cNvSpPr txBox="1"/>
          <p:nvPr/>
        </p:nvSpPr>
        <p:spPr>
          <a:xfrm>
            <a:off x="1287857" y="2668456"/>
            <a:ext cx="2188279" cy="7553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ДО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 ГОДА</a:t>
            </a:r>
          </a:p>
        </p:txBody>
      </p:sp>
      <p:sp>
        <p:nvSpPr>
          <p:cNvPr id="2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2D2A01F2-BFC3-46CE-80D0-2775816C8019}"/>
              </a:ext>
            </a:extLst>
          </p:cNvPr>
          <p:cNvSpPr txBox="1"/>
          <p:nvPr/>
        </p:nvSpPr>
        <p:spPr>
          <a:xfrm>
            <a:off x="5218087" y="2751464"/>
            <a:ext cx="6575891" cy="7861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РЕКОМЕНДОВАННЫЙ ФЕДЕРАЛЬНЫЙ ПРОЕКТ, НЕ ОБЕСПЕЧЕННЫЙ ФЕД. ФИНАНСИРОВАНИЕМ (НЕ ПЛАНИРУЕТСЯ ДОВЕДЕНИЕ ФЕД. СОФИНАНСИРОВАНИЯ ДО РЕГИОНОВ И ОМСУ)</a:t>
            </a: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739908AD-7DF6-49A8-B232-84C182B57779}"/>
              </a:ext>
            </a:extLst>
          </p:cNvPr>
          <p:cNvSpPr>
            <a:spLocks noEditPoints="1"/>
          </p:cNvSpPr>
          <p:nvPr/>
        </p:nvSpPr>
        <p:spPr bwMode="auto">
          <a:xfrm>
            <a:off x="820909" y="2964782"/>
            <a:ext cx="357992" cy="359490"/>
          </a:xfrm>
          <a:custGeom>
            <a:avLst/>
            <a:gdLst>
              <a:gd name="T0" fmla="*/ 1597 w 1912"/>
              <a:gd name="T1" fmla="*/ 247 h 1920"/>
              <a:gd name="T2" fmla="*/ 1486 w 1912"/>
              <a:gd name="T3" fmla="*/ 160 h 1920"/>
              <a:gd name="T4" fmla="*/ 1364 w 1912"/>
              <a:gd name="T5" fmla="*/ 91 h 1920"/>
              <a:gd name="T6" fmla="*/ 1234 w 1912"/>
              <a:gd name="T7" fmla="*/ 40 h 1920"/>
              <a:gd name="T8" fmla="*/ 1098 w 1912"/>
              <a:gd name="T9" fmla="*/ 10 h 1920"/>
              <a:gd name="T10" fmla="*/ 956 w 1912"/>
              <a:gd name="T11" fmla="*/ 0 h 1920"/>
              <a:gd name="T12" fmla="*/ 861 w 1912"/>
              <a:gd name="T13" fmla="*/ 4 h 1920"/>
              <a:gd name="T14" fmla="*/ 722 w 1912"/>
              <a:gd name="T15" fmla="*/ 29 h 1920"/>
              <a:gd name="T16" fmla="*/ 590 w 1912"/>
              <a:gd name="T17" fmla="*/ 72 h 1920"/>
              <a:gd name="T18" fmla="*/ 465 w 1912"/>
              <a:gd name="T19" fmla="*/ 135 h 1920"/>
              <a:gd name="T20" fmla="*/ 350 w 1912"/>
              <a:gd name="T21" fmla="*/ 217 h 1920"/>
              <a:gd name="T22" fmla="*/ 279 w 1912"/>
              <a:gd name="T23" fmla="*/ 280 h 1920"/>
              <a:gd name="T24" fmla="*/ 187 w 1912"/>
              <a:gd name="T25" fmla="*/ 389 h 1920"/>
              <a:gd name="T26" fmla="*/ 112 w 1912"/>
              <a:gd name="T27" fmla="*/ 508 h 1920"/>
              <a:gd name="T28" fmla="*/ 55 w 1912"/>
              <a:gd name="T29" fmla="*/ 635 h 1920"/>
              <a:gd name="T30" fmla="*/ 18 w 1912"/>
              <a:gd name="T31" fmla="*/ 771 h 1920"/>
              <a:gd name="T32" fmla="*/ 1 w 1912"/>
              <a:gd name="T33" fmla="*/ 911 h 1920"/>
              <a:gd name="T34" fmla="*/ 1 w 1912"/>
              <a:gd name="T35" fmla="*/ 1008 h 1920"/>
              <a:gd name="T36" fmla="*/ 18 w 1912"/>
              <a:gd name="T37" fmla="*/ 1148 h 1920"/>
              <a:gd name="T38" fmla="*/ 55 w 1912"/>
              <a:gd name="T39" fmla="*/ 1284 h 1920"/>
              <a:gd name="T40" fmla="*/ 112 w 1912"/>
              <a:gd name="T41" fmla="*/ 1411 h 1920"/>
              <a:gd name="T42" fmla="*/ 187 w 1912"/>
              <a:gd name="T43" fmla="*/ 1530 h 1920"/>
              <a:gd name="T44" fmla="*/ 279 w 1912"/>
              <a:gd name="T45" fmla="*/ 1639 h 1920"/>
              <a:gd name="T46" fmla="*/ 350 w 1912"/>
              <a:gd name="T47" fmla="*/ 1702 h 1920"/>
              <a:gd name="T48" fmla="*/ 465 w 1912"/>
              <a:gd name="T49" fmla="*/ 1784 h 1920"/>
              <a:gd name="T50" fmla="*/ 590 w 1912"/>
              <a:gd name="T51" fmla="*/ 1847 h 1920"/>
              <a:gd name="T52" fmla="*/ 722 w 1912"/>
              <a:gd name="T53" fmla="*/ 1890 h 1920"/>
              <a:gd name="T54" fmla="*/ 861 w 1912"/>
              <a:gd name="T55" fmla="*/ 1915 h 1920"/>
              <a:gd name="T56" fmla="*/ 956 w 1912"/>
              <a:gd name="T57" fmla="*/ 1920 h 1920"/>
              <a:gd name="T58" fmla="*/ 1098 w 1912"/>
              <a:gd name="T59" fmla="*/ 1909 h 1920"/>
              <a:gd name="T60" fmla="*/ 1234 w 1912"/>
              <a:gd name="T61" fmla="*/ 1879 h 1920"/>
              <a:gd name="T62" fmla="*/ 1364 w 1912"/>
              <a:gd name="T63" fmla="*/ 1828 h 1920"/>
              <a:gd name="T64" fmla="*/ 1486 w 1912"/>
              <a:gd name="T65" fmla="*/ 1759 h 1920"/>
              <a:gd name="T66" fmla="*/ 1597 w 1912"/>
              <a:gd name="T67" fmla="*/ 1672 h 1920"/>
              <a:gd name="T68" fmla="*/ 1665 w 1912"/>
              <a:gd name="T69" fmla="*/ 1604 h 1920"/>
              <a:gd name="T70" fmla="*/ 1751 w 1912"/>
              <a:gd name="T71" fmla="*/ 1492 h 1920"/>
              <a:gd name="T72" fmla="*/ 1820 w 1912"/>
              <a:gd name="T73" fmla="*/ 1370 h 1920"/>
              <a:gd name="T74" fmla="*/ 1871 w 1912"/>
              <a:gd name="T75" fmla="*/ 1239 h 1920"/>
              <a:gd name="T76" fmla="*/ 1901 w 1912"/>
              <a:gd name="T77" fmla="*/ 1102 h 1920"/>
              <a:gd name="T78" fmla="*/ 1912 w 1912"/>
              <a:gd name="T79" fmla="*/ 960 h 1920"/>
              <a:gd name="T80" fmla="*/ 1907 w 1912"/>
              <a:gd name="T81" fmla="*/ 864 h 1920"/>
              <a:gd name="T82" fmla="*/ 1883 w 1912"/>
              <a:gd name="T83" fmla="*/ 725 h 1920"/>
              <a:gd name="T84" fmla="*/ 1839 w 1912"/>
              <a:gd name="T85" fmla="*/ 592 h 1920"/>
              <a:gd name="T86" fmla="*/ 1777 w 1912"/>
              <a:gd name="T87" fmla="*/ 467 h 1920"/>
              <a:gd name="T88" fmla="*/ 1695 w 1912"/>
              <a:gd name="T89" fmla="*/ 352 h 1920"/>
              <a:gd name="T90" fmla="*/ 1632 w 1912"/>
              <a:gd name="T91" fmla="*/ 280 h 1920"/>
              <a:gd name="T92" fmla="*/ 1019 w 1912"/>
              <a:gd name="T93" fmla="*/ 297 h 1920"/>
              <a:gd name="T94" fmla="*/ 302 w 1912"/>
              <a:gd name="T95" fmla="*/ 1024 h 1920"/>
              <a:gd name="T96" fmla="*/ 302 w 1912"/>
              <a:gd name="T97" fmla="*/ 896 h 1920"/>
              <a:gd name="T98" fmla="*/ 893 w 1912"/>
              <a:gd name="T99" fmla="*/ 1792 h 1920"/>
              <a:gd name="T100" fmla="*/ 1019 w 1912"/>
              <a:gd name="T101" fmla="*/ 1792 h 1920"/>
              <a:gd name="T102" fmla="*/ 874 w 1912"/>
              <a:gd name="T103" fmla="*/ 413 h 1920"/>
              <a:gd name="T104" fmla="*/ 1493 w 1912"/>
              <a:gd name="T105" fmla="*/ 1436 h 1920"/>
              <a:gd name="T106" fmla="*/ 1614 w 1912"/>
              <a:gd name="T107" fmla="*/ 896 h 1920"/>
              <a:gd name="T108" fmla="*/ 1614 w 1912"/>
              <a:gd name="T109" fmla="*/ 1024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2" h="1920">
                <a:moveTo>
                  <a:pt x="1632" y="280"/>
                </a:moveTo>
                <a:lnTo>
                  <a:pt x="1632" y="280"/>
                </a:lnTo>
                <a:lnTo>
                  <a:pt x="1597" y="247"/>
                </a:lnTo>
                <a:lnTo>
                  <a:pt x="1561" y="217"/>
                </a:lnTo>
                <a:lnTo>
                  <a:pt x="1524" y="187"/>
                </a:lnTo>
                <a:lnTo>
                  <a:pt x="1486" y="160"/>
                </a:lnTo>
                <a:lnTo>
                  <a:pt x="1447" y="135"/>
                </a:lnTo>
                <a:lnTo>
                  <a:pt x="1405" y="112"/>
                </a:lnTo>
                <a:lnTo>
                  <a:pt x="1364" y="91"/>
                </a:lnTo>
                <a:lnTo>
                  <a:pt x="1322" y="72"/>
                </a:lnTo>
                <a:lnTo>
                  <a:pt x="1279" y="55"/>
                </a:lnTo>
                <a:lnTo>
                  <a:pt x="1234" y="40"/>
                </a:lnTo>
                <a:lnTo>
                  <a:pt x="1190" y="29"/>
                </a:lnTo>
                <a:lnTo>
                  <a:pt x="1143" y="18"/>
                </a:lnTo>
                <a:lnTo>
                  <a:pt x="1098" y="10"/>
                </a:lnTo>
                <a:lnTo>
                  <a:pt x="1050" y="4"/>
                </a:lnTo>
                <a:lnTo>
                  <a:pt x="1004" y="1"/>
                </a:lnTo>
                <a:lnTo>
                  <a:pt x="956" y="0"/>
                </a:lnTo>
                <a:lnTo>
                  <a:pt x="956" y="0"/>
                </a:lnTo>
                <a:lnTo>
                  <a:pt x="908" y="1"/>
                </a:lnTo>
                <a:lnTo>
                  <a:pt x="861" y="4"/>
                </a:lnTo>
                <a:lnTo>
                  <a:pt x="814" y="10"/>
                </a:lnTo>
                <a:lnTo>
                  <a:pt x="768" y="18"/>
                </a:lnTo>
                <a:lnTo>
                  <a:pt x="722" y="29"/>
                </a:lnTo>
                <a:lnTo>
                  <a:pt x="677" y="40"/>
                </a:lnTo>
                <a:lnTo>
                  <a:pt x="633" y="55"/>
                </a:lnTo>
                <a:lnTo>
                  <a:pt x="590" y="72"/>
                </a:lnTo>
                <a:lnTo>
                  <a:pt x="547" y="91"/>
                </a:lnTo>
                <a:lnTo>
                  <a:pt x="505" y="112"/>
                </a:lnTo>
                <a:lnTo>
                  <a:pt x="465" y="135"/>
                </a:lnTo>
                <a:lnTo>
                  <a:pt x="425" y="160"/>
                </a:lnTo>
                <a:lnTo>
                  <a:pt x="387" y="187"/>
                </a:lnTo>
                <a:lnTo>
                  <a:pt x="350" y="217"/>
                </a:lnTo>
                <a:lnTo>
                  <a:pt x="314" y="247"/>
                </a:lnTo>
                <a:lnTo>
                  <a:pt x="279" y="280"/>
                </a:lnTo>
                <a:lnTo>
                  <a:pt x="279" y="280"/>
                </a:lnTo>
                <a:lnTo>
                  <a:pt x="246" y="315"/>
                </a:lnTo>
                <a:lnTo>
                  <a:pt x="216" y="352"/>
                </a:lnTo>
                <a:lnTo>
                  <a:pt x="187" y="389"/>
                </a:lnTo>
                <a:lnTo>
                  <a:pt x="160" y="427"/>
                </a:lnTo>
                <a:lnTo>
                  <a:pt x="134" y="467"/>
                </a:lnTo>
                <a:lnTo>
                  <a:pt x="112" y="508"/>
                </a:lnTo>
                <a:lnTo>
                  <a:pt x="91" y="549"/>
                </a:lnTo>
                <a:lnTo>
                  <a:pt x="72" y="592"/>
                </a:lnTo>
                <a:lnTo>
                  <a:pt x="55" y="635"/>
                </a:lnTo>
                <a:lnTo>
                  <a:pt x="40" y="680"/>
                </a:lnTo>
                <a:lnTo>
                  <a:pt x="29" y="725"/>
                </a:lnTo>
                <a:lnTo>
                  <a:pt x="18" y="771"/>
                </a:lnTo>
                <a:lnTo>
                  <a:pt x="10" y="817"/>
                </a:lnTo>
                <a:lnTo>
                  <a:pt x="4" y="864"/>
                </a:lnTo>
                <a:lnTo>
                  <a:pt x="1" y="911"/>
                </a:lnTo>
                <a:lnTo>
                  <a:pt x="0" y="960"/>
                </a:lnTo>
                <a:lnTo>
                  <a:pt x="0" y="960"/>
                </a:lnTo>
                <a:lnTo>
                  <a:pt x="1" y="1008"/>
                </a:lnTo>
                <a:lnTo>
                  <a:pt x="4" y="1055"/>
                </a:lnTo>
                <a:lnTo>
                  <a:pt x="10" y="1102"/>
                </a:lnTo>
                <a:lnTo>
                  <a:pt x="18" y="1148"/>
                </a:lnTo>
                <a:lnTo>
                  <a:pt x="29" y="1194"/>
                </a:lnTo>
                <a:lnTo>
                  <a:pt x="40" y="1239"/>
                </a:lnTo>
                <a:lnTo>
                  <a:pt x="55" y="1284"/>
                </a:lnTo>
                <a:lnTo>
                  <a:pt x="72" y="1327"/>
                </a:lnTo>
                <a:lnTo>
                  <a:pt x="91" y="1370"/>
                </a:lnTo>
                <a:lnTo>
                  <a:pt x="112" y="1411"/>
                </a:lnTo>
                <a:lnTo>
                  <a:pt x="134" y="1452"/>
                </a:lnTo>
                <a:lnTo>
                  <a:pt x="160" y="1492"/>
                </a:lnTo>
                <a:lnTo>
                  <a:pt x="187" y="1530"/>
                </a:lnTo>
                <a:lnTo>
                  <a:pt x="216" y="1567"/>
                </a:lnTo>
                <a:lnTo>
                  <a:pt x="246" y="1604"/>
                </a:lnTo>
                <a:lnTo>
                  <a:pt x="279" y="1639"/>
                </a:lnTo>
                <a:lnTo>
                  <a:pt x="279" y="1639"/>
                </a:lnTo>
                <a:lnTo>
                  <a:pt x="314" y="1672"/>
                </a:lnTo>
                <a:lnTo>
                  <a:pt x="350" y="1702"/>
                </a:lnTo>
                <a:lnTo>
                  <a:pt x="387" y="1732"/>
                </a:lnTo>
                <a:lnTo>
                  <a:pt x="425" y="1759"/>
                </a:lnTo>
                <a:lnTo>
                  <a:pt x="465" y="1784"/>
                </a:lnTo>
                <a:lnTo>
                  <a:pt x="505" y="1807"/>
                </a:lnTo>
                <a:lnTo>
                  <a:pt x="547" y="1828"/>
                </a:lnTo>
                <a:lnTo>
                  <a:pt x="590" y="1847"/>
                </a:lnTo>
                <a:lnTo>
                  <a:pt x="633" y="1864"/>
                </a:lnTo>
                <a:lnTo>
                  <a:pt x="677" y="1879"/>
                </a:lnTo>
                <a:lnTo>
                  <a:pt x="722" y="1890"/>
                </a:lnTo>
                <a:lnTo>
                  <a:pt x="768" y="1901"/>
                </a:lnTo>
                <a:lnTo>
                  <a:pt x="814" y="1909"/>
                </a:lnTo>
                <a:lnTo>
                  <a:pt x="861" y="1915"/>
                </a:lnTo>
                <a:lnTo>
                  <a:pt x="908" y="1918"/>
                </a:lnTo>
                <a:lnTo>
                  <a:pt x="956" y="1920"/>
                </a:lnTo>
                <a:lnTo>
                  <a:pt x="956" y="1920"/>
                </a:lnTo>
                <a:lnTo>
                  <a:pt x="1004" y="1918"/>
                </a:lnTo>
                <a:lnTo>
                  <a:pt x="1050" y="1915"/>
                </a:lnTo>
                <a:lnTo>
                  <a:pt x="1098" y="1909"/>
                </a:lnTo>
                <a:lnTo>
                  <a:pt x="1143" y="1901"/>
                </a:lnTo>
                <a:lnTo>
                  <a:pt x="1190" y="1890"/>
                </a:lnTo>
                <a:lnTo>
                  <a:pt x="1234" y="1879"/>
                </a:lnTo>
                <a:lnTo>
                  <a:pt x="1279" y="1864"/>
                </a:lnTo>
                <a:lnTo>
                  <a:pt x="1322" y="1847"/>
                </a:lnTo>
                <a:lnTo>
                  <a:pt x="1364" y="1828"/>
                </a:lnTo>
                <a:lnTo>
                  <a:pt x="1405" y="1807"/>
                </a:lnTo>
                <a:lnTo>
                  <a:pt x="1447" y="1784"/>
                </a:lnTo>
                <a:lnTo>
                  <a:pt x="1486" y="1759"/>
                </a:lnTo>
                <a:lnTo>
                  <a:pt x="1524" y="1732"/>
                </a:lnTo>
                <a:lnTo>
                  <a:pt x="1561" y="1702"/>
                </a:lnTo>
                <a:lnTo>
                  <a:pt x="1597" y="1672"/>
                </a:lnTo>
                <a:lnTo>
                  <a:pt x="1632" y="1639"/>
                </a:lnTo>
                <a:lnTo>
                  <a:pt x="1632" y="1639"/>
                </a:lnTo>
                <a:lnTo>
                  <a:pt x="1665" y="1604"/>
                </a:lnTo>
                <a:lnTo>
                  <a:pt x="1695" y="1567"/>
                </a:lnTo>
                <a:lnTo>
                  <a:pt x="1725" y="1530"/>
                </a:lnTo>
                <a:lnTo>
                  <a:pt x="1751" y="1492"/>
                </a:lnTo>
                <a:lnTo>
                  <a:pt x="1777" y="1452"/>
                </a:lnTo>
                <a:lnTo>
                  <a:pt x="1800" y="1411"/>
                </a:lnTo>
                <a:lnTo>
                  <a:pt x="1820" y="1370"/>
                </a:lnTo>
                <a:lnTo>
                  <a:pt x="1839" y="1327"/>
                </a:lnTo>
                <a:lnTo>
                  <a:pt x="1856" y="1284"/>
                </a:lnTo>
                <a:lnTo>
                  <a:pt x="1871" y="1239"/>
                </a:lnTo>
                <a:lnTo>
                  <a:pt x="1883" y="1194"/>
                </a:lnTo>
                <a:lnTo>
                  <a:pt x="1893" y="1148"/>
                </a:lnTo>
                <a:lnTo>
                  <a:pt x="1901" y="1102"/>
                </a:lnTo>
                <a:lnTo>
                  <a:pt x="1907" y="1055"/>
                </a:lnTo>
                <a:lnTo>
                  <a:pt x="1911" y="1008"/>
                </a:lnTo>
                <a:lnTo>
                  <a:pt x="1912" y="960"/>
                </a:lnTo>
                <a:lnTo>
                  <a:pt x="1912" y="960"/>
                </a:lnTo>
                <a:lnTo>
                  <a:pt x="1911" y="911"/>
                </a:lnTo>
                <a:lnTo>
                  <a:pt x="1907" y="864"/>
                </a:lnTo>
                <a:lnTo>
                  <a:pt x="1901" y="817"/>
                </a:lnTo>
                <a:lnTo>
                  <a:pt x="1893" y="771"/>
                </a:lnTo>
                <a:lnTo>
                  <a:pt x="1883" y="725"/>
                </a:lnTo>
                <a:lnTo>
                  <a:pt x="1871" y="680"/>
                </a:lnTo>
                <a:lnTo>
                  <a:pt x="1856" y="635"/>
                </a:lnTo>
                <a:lnTo>
                  <a:pt x="1839" y="592"/>
                </a:lnTo>
                <a:lnTo>
                  <a:pt x="1820" y="549"/>
                </a:lnTo>
                <a:lnTo>
                  <a:pt x="1800" y="508"/>
                </a:lnTo>
                <a:lnTo>
                  <a:pt x="1777" y="467"/>
                </a:lnTo>
                <a:lnTo>
                  <a:pt x="1751" y="427"/>
                </a:lnTo>
                <a:lnTo>
                  <a:pt x="1725" y="389"/>
                </a:lnTo>
                <a:lnTo>
                  <a:pt x="1695" y="352"/>
                </a:lnTo>
                <a:lnTo>
                  <a:pt x="1665" y="315"/>
                </a:lnTo>
                <a:lnTo>
                  <a:pt x="1632" y="280"/>
                </a:lnTo>
                <a:lnTo>
                  <a:pt x="1632" y="280"/>
                </a:lnTo>
                <a:close/>
                <a:moveTo>
                  <a:pt x="893" y="127"/>
                </a:moveTo>
                <a:lnTo>
                  <a:pt x="1019" y="127"/>
                </a:lnTo>
                <a:lnTo>
                  <a:pt x="1019" y="297"/>
                </a:lnTo>
                <a:lnTo>
                  <a:pt x="893" y="297"/>
                </a:lnTo>
                <a:lnTo>
                  <a:pt x="893" y="127"/>
                </a:lnTo>
                <a:close/>
                <a:moveTo>
                  <a:pt x="302" y="1024"/>
                </a:moveTo>
                <a:lnTo>
                  <a:pt x="125" y="1024"/>
                </a:lnTo>
                <a:lnTo>
                  <a:pt x="125" y="896"/>
                </a:lnTo>
                <a:lnTo>
                  <a:pt x="302" y="896"/>
                </a:lnTo>
                <a:lnTo>
                  <a:pt x="302" y="1024"/>
                </a:lnTo>
                <a:close/>
                <a:moveTo>
                  <a:pt x="1019" y="1792"/>
                </a:moveTo>
                <a:lnTo>
                  <a:pt x="893" y="1792"/>
                </a:lnTo>
                <a:lnTo>
                  <a:pt x="893" y="1622"/>
                </a:lnTo>
                <a:lnTo>
                  <a:pt x="1019" y="1622"/>
                </a:lnTo>
                <a:lnTo>
                  <a:pt x="1019" y="1792"/>
                </a:lnTo>
                <a:close/>
                <a:moveTo>
                  <a:pt x="1365" y="1553"/>
                </a:moveTo>
                <a:lnTo>
                  <a:pt x="874" y="1021"/>
                </a:lnTo>
                <a:lnTo>
                  <a:pt x="874" y="413"/>
                </a:lnTo>
                <a:lnTo>
                  <a:pt x="1038" y="413"/>
                </a:lnTo>
                <a:lnTo>
                  <a:pt x="1038" y="941"/>
                </a:lnTo>
                <a:lnTo>
                  <a:pt x="1493" y="1436"/>
                </a:lnTo>
                <a:lnTo>
                  <a:pt x="1365" y="1553"/>
                </a:lnTo>
                <a:close/>
                <a:moveTo>
                  <a:pt x="1614" y="1024"/>
                </a:moveTo>
                <a:lnTo>
                  <a:pt x="1614" y="896"/>
                </a:lnTo>
                <a:lnTo>
                  <a:pt x="1783" y="896"/>
                </a:lnTo>
                <a:lnTo>
                  <a:pt x="1783" y="1024"/>
                </a:lnTo>
                <a:lnTo>
                  <a:pt x="1614" y="1024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43">
            <a:extLst>
              <a:ext uri="{FF2B5EF4-FFF2-40B4-BE49-F238E27FC236}">
                <a16:creationId xmlns:a16="http://schemas.microsoft.com/office/drawing/2014/main" id="{CB75ECCC-637C-4211-9B8C-C2017BC77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4978" y="3018527"/>
            <a:ext cx="324153" cy="252000"/>
            <a:chOff x="3900" y="3904"/>
            <a:chExt cx="301" cy="234"/>
          </a:xfrm>
          <a:solidFill>
            <a:srgbClr val="053E95"/>
          </a:solidFill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AEB1D6F-40CE-48A6-8806-08ECA438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4058"/>
              <a:ext cx="299" cy="80"/>
            </a:xfrm>
            <a:custGeom>
              <a:avLst/>
              <a:gdLst>
                <a:gd name="T0" fmla="*/ 1790 w 1791"/>
                <a:gd name="T1" fmla="*/ 0 h 482"/>
                <a:gd name="T2" fmla="*/ 1746 w 1791"/>
                <a:gd name="T3" fmla="*/ 22 h 482"/>
                <a:gd name="T4" fmla="*/ 1653 w 1791"/>
                <a:gd name="T5" fmla="*/ 59 h 482"/>
                <a:gd name="T6" fmla="*/ 1605 w 1791"/>
                <a:gd name="T7" fmla="*/ 75 h 482"/>
                <a:gd name="T8" fmla="*/ 1529 w 1791"/>
                <a:gd name="T9" fmla="*/ 96 h 482"/>
                <a:gd name="T10" fmla="*/ 1448 w 1791"/>
                <a:gd name="T11" fmla="*/ 115 h 482"/>
                <a:gd name="T12" fmla="*/ 1360 w 1791"/>
                <a:gd name="T13" fmla="*/ 130 h 482"/>
                <a:gd name="T14" fmla="*/ 1271 w 1791"/>
                <a:gd name="T15" fmla="*/ 144 h 482"/>
                <a:gd name="T16" fmla="*/ 1177 w 1791"/>
                <a:gd name="T17" fmla="*/ 154 h 482"/>
                <a:gd name="T18" fmla="*/ 1079 w 1791"/>
                <a:gd name="T19" fmla="*/ 161 h 482"/>
                <a:gd name="T20" fmla="*/ 980 w 1791"/>
                <a:gd name="T21" fmla="*/ 166 h 482"/>
                <a:gd name="T22" fmla="*/ 879 w 1791"/>
                <a:gd name="T23" fmla="*/ 168 h 482"/>
                <a:gd name="T24" fmla="*/ 789 w 1791"/>
                <a:gd name="T25" fmla="*/ 167 h 482"/>
                <a:gd name="T26" fmla="*/ 613 w 1791"/>
                <a:gd name="T27" fmla="*/ 157 h 482"/>
                <a:gd name="T28" fmla="*/ 445 w 1791"/>
                <a:gd name="T29" fmla="*/ 137 h 482"/>
                <a:gd name="T30" fmla="*/ 327 w 1791"/>
                <a:gd name="T31" fmla="*/ 117 h 482"/>
                <a:gd name="T32" fmla="*/ 253 w 1791"/>
                <a:gd name="T33" fmla="*/ 101 h 482"/>
                <a:gd name="T34" fmla="*/ 218 w 1791"/>
                <a:gd name="T35" fmla="*/ 92 h 482"/>
                <a:gd name="T36" fmla="*/ 163 w 1791"/>
                <a:gd name="T37" fmla="*/ 76 h 482"/>
                <a:gd name="T38" fmla="*/ 107 w 1791"/>
                <a:gd name="T39" fmla="*/ 58 h 482"/>
                <a:gd name="T40" fmla="*/ 53 w 1791"/>
                <a:gd name="T41" fmla="*/ 36 h 482"/>
                <a:gd name="T42" fmla="*/ 0 w 1791"/>
                <a:gd name="T43" fmla="*/ 11 h 482"/>
                <a:gd name="T44" fmla="*/ 4 w 1791"/>
                <a:gd name="T45" fmla="*/ 267 h 482"/>
                <a:gd name="T46" fmla="*/ 4 w 1791"/>
                <a:gd name="T47" fmla="*/ 269 h 482"/>
                <a:gd name="T48" fmla="*/ 6 w 1791"/>
                <a:gd name="T49" fmla="*/ 276 h 482"/>
                <a:gd name="T50" fmla="*/ 13 w 1791"/>
                <a:gd name="T51" fmla="*/ 287 h 482"/>
                <a:gd name="T52" fmla="*/ 26 w 1791"/>
                <a:gd name="T53" fmla="*/ 301 h 482"/>
                <a:gd name="T54" fmla="*/ 46 w 1791"/>
                <a:gd name="T55" fmla="*/ 318 h 482"/>
                <a:gd name="T56" fmla="*/ 76 w 1791"/>
                <a:gd name="T57" fmla="*/ 336 h 482"/>
                <a:gd name="T58" fmla="*/ 115 w 1791"/>
                <a:gd name="T59" fmla="*/ 356 h 482"/>
                <a:gd name="T60" fmla="*/ 165 w 1791"/>
                <a:gd name="T61" fmla="*/ 377 h 482"/>
                <a:gd name="T62" fmla="*/ 228 w 1791"/>
                <a:gd name="T63" fmla="*/ 398 h 482"/>
                <a:gd name="T64" fmla="*/ 262 w 1791"/>
                <a:gd name="T65" fmla="*/ 408 h 482"/>
                <a:gd name="T66" fmla="*/ 334 w 1791"/>
                <a:gd name="T67" fmla="*/ 426 h 482"/>
                <a:gd name="T68" fmla="*/ 410 w 1791"/>
                <a:gd name="T69" fmla="*/ 441 h 482"/>
                <a:gd name="T70" fmla="*/ 490 w 1791"/>
                <a:gd name="T71" fmla="*/ 455 h 482"/>
                <a:gd name="T72" fmla="*/ 575 w 1791"/>
                <a:gd name="T73" fmla="*/ 465 h 482"/>
                <a:gd name="T74" fmla="*/ 664 w 1791"/>
                <a:gd name="T75" fmla="*/ 473 h 482"/>
                <a:gd name="T76" fmla="*/ 755 w 1791"/>
                <a:gd name="T77" fmla="*/ 479 h 482"/>
                <a:gd name="T78" fmla="*/ 848 w 1791"/>
                <a:gd name="T79" fmla="*/ 482 h 482"/>
                <a:gd name="T80" fmla="*/ 896 w 1791"/>
                <a:gd name="T81" fmla="*/ 482 h 482"/>
                <a:gd name="T82" fmla="*/ 990 w 1791"/>
                <a:gd name="T83" fmla="*/ 481 h 482"/>
                <a:gd name="T84" fmla="*/ 1083 w 1791"/>
                <a:gd name="T85" fmla="*/ 476 h 482"/>
                <a:gd name="T86" fmla="*/ 1172 w 1791"/>
                <a:gd name="T87" fmla="*/ 470 h 482"/>
                <a:gd name="T88" fmla="*/ 1258 w 1791"/>
                <a:gd name="T89" fmla="*/ 459 h 482"/>
                <a:gd name="T90" fmla="*/ 1342 w 1791"/>
                <a:gd name="T91" fmla="*/ 447 h 482"/>
                <a:gd name="T92" fmla="*/ 1422 w 1791"/>
                <a:gd name="T93" fmla="*/ 432 h 482"/>
                <a:gd name="T94" fmla="*/ 1495 w 1791"/>
                <a:gd name="T95" fmla="*/ 415 h 482"/>
                <a:gd name="T96" fmla="*/ 1565 w 1791"/>
                <a:gd name="T97" fmla="*/ 396 h 482"/>
                <a:gd name="T98" fmla="*/ 1598 w 1791"/>
                <a:gd name="T99" fmla="*/ 384 h 482"/>
                <a:gd name="T100" fmla="*/ 1655 w 1791"/>
                <a:gd name="T101" fmla="*/ 363 h 482"/>
                <a:gd name="T102" fmla="*/ 1699 w 1791"/>
                <a:gd name="T103" fmla="*/ 341 h 482"/>
                <a:gd name="T104" fmla="*/ 1734 w 1791"/>
                <a:gd name="T105" fmla="*/ 322 h 482"/>
                <a:gd name="T106" fmla="*/ 1759 w 1791"/>
                <a:gd name="T107" fmla="*/ 304 h 482"/>
                <a:gd name="T108" fmla="*/ 1776 w 1791"/>
                <a:gd name="T109" fmla="*/ 288 h 482"/>
                <a:gd name="T110" fmla="*/ 1786 w 1791"/>
                <a:gd name="T111" fmla="*/ 276 h 482"/>
                <a:gd name="T112" fmla="*/ 1791 w 1791"/>
                <a:gd name="T113" fmla="*/ 268 h 482"/>
                <a:gd name="T114" fmla="*/ 1790 w 1791"/>
                <a:gd name="T115" fmla="*/ 2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1" h="482">
                  <a:moveTo>
                    <a:pt x="1790" y="264"/>
                  </a:moveTo>
                  <a:lnTo>
                    <a:pt x="1790" y="0"/>
                  </a:lnTo>
                  <a:lnTo>
                    <a:pt x="1790" y="0"/>
                  </a:lnTo>
                  <a:lnTo>
                    <a:pt x="1746" y="22"/>
                  </a:lnTo>
                  <a:lnTo>
                    <a:pt x="1700" y="42"/>
                  </a:lnTo>
                  <a:lnTo>
                    <a:pt x="1653" y="59"/>
                  </a:lnTo>
                  <a:lnTo>
                    <a:pt x="1605" y="75"/>
                  </a:lnTo>
                  <a:lnTo>
                    <a:pt x="1605" y="75"/>
                  </a:lnTo>
                  <a:lnTo>
                    <a:pt x="1568" y="86"/>
                  </a:lnTo>
                  <a:lnTo>
                    <a:pt x="1529" y="96"/>
                  </a:lnTo>
                  <a:lnTo>
                    <a:pt x="1488" y="105"/>
                  </a:lnTo>
                  <a:lnTo>
                    <a:pt x="1448" y="115"/>
                  </a:lnTo>
                  <a:lnTo>
                    <a:pt x="1405" y="124"/>
                  </a:lnTo>
                  <a:lnTo>
                    <a:pt x="1360" y="130"/>
                  </a:lnTo>
                  <a:lnTo>
                    <a:pt x="1316" y="137"/>
                  </a:lnTo>
                  <a:lnTo>
                    <a:pt x="1271" y="144"/>
                  </a:lnTo>
                  <a:lnTo>
                    <a:pt x="1223" y="150"/>
                  </a:lnTo>
                  <a:lnTo>
                    <a:pt x="1177" y="154"/>
                  </a:lnTo>
                  <a:lnTo>
                    <a:pt x="1128" y="159"/>
                  </a:lnTo>
                  <a:lnTo>
                    <a:pt x="1079" y="161"/>
                  </a:lnTo>
                  <a:lnTo>
                    <a:pt x="1031" y="164"/>
                  </a:lnTo>
                  <a:lnTo>
                    <a:pt x="980" y="166"/>
                  </a:lnTo>
                  <a:lnTo>
                    <a:pt x="930" y="167"/>
                  </a:lnTo>
                  <a:lnTo>
                    <a:pt x="879" y="168"/>
                  </a:lnTo>
                  <a:lnTo>
                    <a:pt x="879" y="168"/>
                  </a:lnTo>
                  <a:lnTo>
                    <a:pt x="789" y="167"/>
                  </a:lnTo>
                  <a:lnTo>
                    <a:pt x="700" y="162"/>
                  </a:lnTo>
                  <a:lnTo>
                    <a:pt x="613" y="157"/>
                  </a:lnTo>
                  <a:lnTo>
                    <a:pt x="528" y="147"/>
                  </a:lnTo>
                  <a:lnTo>
                    <a:pt x="445" y="137"/>
                  </a:lnTo>
                  <a:lnTo>
                    <a:pt x="366" y="124"/>
                  </a:lnTo>
                  <a:lnTo>
                    <a:pt x="327" y="117"/>
                  </a:lnTo>
                  <a:lnTo>
                    <a:pt x="290" y="109"/>
                  </a:lnTo>
                  <a:lnTo>
                    <a:pt x="253" y="101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190" y="84"/>
                  </a:lnTo>
                  <a:lnTo>
                    <a:pt x="163" y="76"/>
                  </a:lnTo>
                  <a:lnTo>
                    <a:pt x="134" y="67"/>
                  </a:lnTo>
                  <a:lnTo>
                    <a:pt x="107" y="58"/>
                  </a:lnTo>
                  <a:lnTo>
                    <a:pt x="80" y="48"/>
                  </a:lnTo>
                  <a:lnTo>
                    <a:pt x="53" y="36"/>
                  </a:lnTo>
                  <a:lnTo>
                    <a:pt x="26" y="24"/>
                  </a:lnTo>
                  <a:lnTo>
                    <a:pt x="0" y="11"/>
                  </a:lnTo>
                  <a:lnTo>
                    <a:pt x="4" y="267"/>
                  </a:lnTo>
                  <a:lnTo>
                    <a:pt x="4" y="267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9" y="281"/>
                  </a:lnTo>
                  <a:lnTo>
                    <a:pt x="13" y="287"/>
                  </a:lnTo>
                  <a:lnTo>
                    <a:pt x="19" y="294"/>
                  </a:lnTo>
                  <a:lnTo>
                    <a:pt x="26" y="301"/>
                  </a:lnTo>
                  <a:lnTo>
                    <a:pt x="35" y="308"/>
                  </a:lnTo>
                  <a:lnTo>
                    <a:pt x="46" y="318"/>
                  </a:lnTo>
                  <a:lnTo>
                    <a:pt x="60" y="327"/>
                  </a:lnTo>
                  <a:lnTo>
                    <a:pt x="76" y="336"/>
                  </a:lnTo>
                  <a:lnTo>
                    <a:pt x="94" y="346"/>
                  </a:lnTo>
                  <a:lnTo>
                    <a:pt x="115" y="356"/>
                  </a:lnTo>
                  <a:lnTo>
                    <a:pt x="139" y="366"/>
                  </a:lnTo>
                  <a:lnTo>
                    <a:pt x="165" y="377"/>
                  </a:lnTo>
                  <a:lnTo>
                    <a:pt x="196" y="388"/>
                  </a:lnTo>
                  <a:lnTo>
                    <a:pt x="228" y="398"/>
                  </a:lnTo>
                  <a:lnTo>
                    <a:pt x="228" y="398"/>
                  </a:lnTo>
                  <a:lnTo>
                    <a:pt x="262" y="408"/>
                  </a:lnTo>
                  <a:lnTo>
                    <a:pt x="296" y="417"/>
                  </a:lnTo>
                  <a:lnTo>
                    <a:pt x="334" y="426"/>
                  </a:lnTo>
                  <a:lnTo>
                    <a:pt x="371" y="434"/>
                  </a:lnTo>
                  <a:lnTo>
                    <a:pt x="410" y="441"/>
                  </a:lnTo>
                  <a:lnTo>
                    <a:pt x="449" y="448"/>
                  </a:lnTo>
                  <a:lnTo>
                    <a:pt x="490" y="455"/>
                  </a:lnTo>
                  <a:lnTo>
                    <a:pt x="532" y="460"/>
                  </a:lnTo>
                  <a:lnTo>
                    <a:pt x="575" y="465"/>
                  </a:lnTo>
                  <a:lnTo>
                    <a:pt x="619" y="470"/>
                  </a:lnTo>
                  <a:lnTo>
                    <a:pt x="664" y="473"/>
                  </a:lnTo>
                  <a:lnTo>
                    <a:pt x="709" y="476"/>
                  </a:lnTo>
                  <a:lnTo>
                    <a:pt x="755" y="479"/>
                  </a:lnTo>
                  <a:lnTo>
                    <a:pt x="802" y="481"/>
                  </a:lnTo>
                  <a:lnTo>
                    <a:pt x="848" y="482"/>
                  </a:lnTo>
                  <a:lnTo>
                    <a:pt x="896" y="482"/>
                  </a:lnTo>
                  <a:lnTo>
                    <a:pt x="896" y="482"/>
                  </a:lnTo>
                  <a:lnTo>
                    <a:pt x="943" y="482"/>
                  </a:lnTo>
                  <a:lnTo>
                    <a:pt x="990" y="481"/>
                  </a:lnTo>
                  <a:lnTo>
                    <a:pt x="1036" y="479"/>
                  </a:lnTo>
                  <a:lnTo>
                    <a:pt x="1083" y="476"/>
                  </a:lnTo>
                  <a:lnTo>
                    <a:pt x="1127" y="473"/>
                  </a:lnTo>
                  <a:lnTo>
                    <a:pt x="1172" y="470"/>
                  </a:lnTo>
                  <a:lnTo>
                    <a:pt x="1215" y="465"/>
                  </a:lnTo>
                  <a:lnTo>
                    <a:pt x="1258" y="459"/>
                  </a:lnTo>
                  <a:lnTo>
                    <a:pt x="1300" y="454"/>
                  </a:lnTo>
                  <a:lnTo>
                    <a:pt x="1342" y="447"/>
                  </a:lnTo>
                  <a:lnTo>
                    <a:pt x="1382" y="440"/>
                  </a:lnTo>
                  <a:lnTo>
                    <a:pt x="1422" y="432"/>
                  </a:lnTo>
                  <a:lnTo>
                    <a:pt x="1459" y="424"/>
                  </a:lnTo>
                  <a:lnTo>
                    <a:pt x="1495" y="415"/>
                  </a:lnTo>
                  <a:lnTo>
                    <a:pt x="1531" y="406"/>
                  </a:lnTo>
                  <a:lnTo>
                    <a:pt x="1565" y="396"/>
                  </a:lnTo>
                  <a:lnTo>
                    <a:pt x="1565" y="396"/>
                  </a:lnTo>
                  <a:lnTo>
                    <a:pt x="1598" y="384"/>
                  </a:lnTo>
                  <a:lnTo>
                    <a:pt x="1628" y="374"/>
                  </a:lnTo>
                  <a:lnTo>
                    <a:pt x="1655" y="363"/>
                  </a:lnTo>
                  <a:lnTo>
                    <a:pt x="1679" y="353"/>
                  </a:lnTo>
                  <a:lnTo>
                    <a:pt x="1699" y="341"/>
                  </a:lnTo>
                  <a:lnTo>
                    <a:pt x="1718" y="332"/>
                  </a:lnTo>
                  <a:lnTo>
                    <a:pt x="1734" y="322"/>
                  </a:lnTo>
                  <a:lnTo>
                    <a:pt x="1748" y="313"/>
                  </a:lnTo>
                  <a:lnTo>
                    <a:pt x="1759" y="304"/>
                  </a:lnTo>
                  <a:lnTo>
                    <a:pt x="1768" y="296"/>
                  </a:lnTo>
                  <a:lnTo>
                    <a:pt x="1776" y="288"/>
                  </a:lnTo>
                  <a:lnTo>
                    <a:pt x="1782" y="282"/>
                  </a:lnTo>
                  <a:lnTo>
                    <a:pt x="1786" y="276"/>
                  </a:lnTo>
                  <a:lnTo>
                    <a:pt x="1789" y="271"/>
                  </a:lnTo>
                  <a:lnTo>
                    <a:pt x="1791" y="268"/>
                  </a:lnTo>
                  <a:lnTo>
                    <a:pt x="1791" y="264"/>
                  </a:lnTo>
                  <a:lnTo>
                    <a:pt x="1790" y="264"/>
                  </a:lnTo>
                  <a:lnTo>
                    <a:pt x="179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3C9DC95-9A69-44F4-A152-302A510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3977"/>
              <a:ext cx="300" cy="79"/>
            </a:xfrm>
            <a:custGeom>
              <a:avLst/>
              <a:gdLst>
                <a:gd name="T0" fmla="*/ 1607 w 1800"/>
                <a:gd name="T1" fmla="*/ 75 h 478"/>
                <a:gd name="T2" fmla="*/ 1531 w 1800"/>
                <a:gd name="T3" fmla="*/ 96 h 478"/>
                <a:gd name="T4" fmla="*/ 1450 w 1800"/>
                <a:gd name="T5" fmla="*/ 114 h 478"/>
                <a:gd name="T6" fmla="*/ 1364 w 1800"/>
                <a:gd name="T7" fmla="*/ 130 h 478"/>
                <a:gd name="T8" fmla="*/ 1274 w 1800"/>
                <a:gd name="T9" fmla="*/ 142 h 478"/>
                <a:gd name="T10" fmla="*/ 1181 w 1800"/>
                <a:gd name="T11" fmla="*/ 152 h 478"/>
                <a:gd name="T12" fmla="*/ 1086 w 1800"/>
                <a:gd name="T13" fmla="*/ 159 h 478"/>
                <a:gd name="T14" fmla="*/ 989 w 1800"/>
                <a:gd name="T15" fmla="*/ 164 h 478"/>
                <a:gd name="T16" fmla="*/ 889 w 1800"/>
                <a:gd name="T17" fmla="*/ 165 h 478"/>
                <a:gd name="T18" fmla="*/ 840 w 1800"/>
                <a:gd name="T19" fmla="*/ 165 h 478"/>
                <a:gd name="T20" fmla="*/ 744 w 1800"/>
                <a:gd name="T21" fmla="*/ 162 h 478"/>
                <a:gd name="T22" fmla="*/ 650 w 1800"/>
                <a:gd name="T23" fmla="*/ 157 h 478"/>
                <a:gd name="T24" fmla="*/ 559 w 1800"/>
                <a:gd name="T25" fmla="*/ 148 h 478"/>
                <a:gd name="T26" fmla="*/ 471 w 1800"/>
                <a:gd name="T27" fmla="*/ 138 h 478"/>
                <a:gd name="T28" fmla="*/ 386 w 1800"/>
                <a:gd name="T29" fmla="*/ 124 h 478"/>
                <a:gd name="T30" fmla="*/ 304 w 1800"/>
                <a:gd name="T31" fmla="*/ 108 h 478"/>
                <a:gd name="T32" fmla="*/ 227 w 1800"/>
                <a:gd name="T33" fmla="*/ 90 h 478"/>
                <a:gd name="T34" fmla="*/ 191 w 1800"/>
                <a:gd name="T35" fmla="*/ 80 h 478"/>
                <a:gd name="T36" fmla="*/ 94 w 1800"/>
                <a:gd name="T37" fmla="*/ 47 h 478"/>
                <a:gd name="T38" fmla="*/ 0 w 1800"/>
                <a:gd name="T39" fmla="*/ 6 h 478"/>
                <a:gd name="T40" fmla="*/ 4 w 1800"/>
                <a:gd name="T41" fmla="*/ 282 h 478"/>
                <a:gd name="T42" fmla="*/ 11 w 1800"/>
                <a:gd name="T43" fmla="*/ 291 h 478"/>
                <a:gd name="T44" fmla="*/ 30 w 1800"/>
                <a:gd name="T45" fmla="*/ 307 h 478"/>
                <a:gd name="T46" fmla="*/ 55 w 1800"/>
                <a:gd name="T47" fmla="*/ 324 h 478"/>
                <a:gd name="T48" fmla="*/ 103 w 1800"/>
                <a:gd name="T49" fmla="*/ 349 h 478"/>
                <a:gd name="T50" fmla="*/ 185 w 1800"/>
                <a:gd name="T51" fmla="*/ 382 h 478"/>
                <a:gd name="T52" fmla="*/ 289 w 1800"/>
                <a:gd name="T53" fmla="*/ 412 h 478"/>
                <a:gd name="T54" fmla="*/ 412 w 1800"/>
                <a:gd name="T55" fmla="*/ 438 h 478"/>
                <a:gd name="T56" fmla="*/ 554 w 1800"/>
                <a:gd name="T57" fmla="*/ 459 h 478"/>
                <a:gd name="T58" fmla="*/ 712 w 1800"/>
                <a:gd name="T59" fmla="*/ 472 h 478"/>
                <a:gd name="T60" fmla="*/ 888 w 1800"/>
                <a:gd name="T61" fmla="*/ 478 h 478"/>
                <a:gd name="T62" fmla="*/ 936 w 1800"/>
                <a:gd name="T63" fmla="*/ 477 h 478"/>
                <a:gd name="T64" fmla="*/ 1030 w 1800"/>
                <a:gd name="T65" fmla="*/ 475 h 478"/>
                <a:gd name="T66" fmla="*/ 1120 w 1800"/>
                <a:gd name="T67" fmla="*/ 469 h 478"/>
                <a:gd name="T68" fmla="*/ 1210 w 1800"/>
                <a:gd name="T69" fmla="*/ 461 h 478"/>
                <a:gd name="T70" fmla="*/ 1296 w 1800"/>
                <a:gd name="T71" fmla="*/ 451 h 478"/>
                <a:gd name="T72" fmla="*/ 1377 w 1800"/>
                <a:gd name="T73" fmla="*/ 437 h 478"/>
                <a:gd name="T74" fmla="*/ 1456 w 1800"/>
                <a:gd name="T75" fmla="*/ 421 h 478"/>
                <a:gd name="T76" fmla="*/ 1528 w 1800"/>
                <a:gd name="T77" fmla="*/ 403 h 478"/>
                <a:gd name="T78" fmla="*/ 1562 w 1800"/>
                <a:gd name="T79" fmla="*/ 393 h 478"/>
                <a:gd name="T80" fmla="*/ 1627 w 1800"/>
                <a:gd name="T81" fmla="*/ 371 h 478"/>
                <a:gd name="T82" fmla="*/ 1679 w 1800"/>
                <a:gd name="T83" fmla="*/ 350 h 478"/>
                <a:gd name="T84" fmla="*/ 1720 w 1800"/>
                <a:gd name="T85" fmla="*/ 329 h 478"/>
                <a:gd name="T86" fmla="*/ 1749 w 1800"/>
                <a:gd name="T87" fmla="*/ 311 h 478"/>
                <a:gd name="T88" fmla="*/ 1771 w 1800"/>
                <a:gd name="T89" fmla="*/ 294 h 478"/>
                <a:gd name="T90" fmla="*/ 1784 w 1800"/>
                <a:gd name="T91" fmla="*/ 281 h 478"/>
                <a:gd name="T92" fmla="*/ 1792 w 1800"/>
                <a:gd name="T93" fmla="*/ 269 h 478"/>
                <a:gd name="T94" fmla="*/ 1793 w 1800"/>
                <a:gd name="T95" fmla="*/ 262 h 478"/>
                <a:gd name="T96" fmla="*/ 1794 w 1800"/>
                <a:gd name="T97" fmla="*/ 256 h 478"/>
                <a:gd name="T98" fmla="*/ 1798 w 1800"/>
                <a:gd name="T99" fmla="*/ 241 h 478"/>
                <a:gd name="T100" fmla="*/ 1800 w 1800"/>
                <a:gd name="T101" fmla="*/ 234 h 478"/>
                <a:gd name="T102" fmla="*/ 1800 w 1800"/>
                <a:gd name="T103" fmla="*/ 0 h 478"/>
                <a:gd name="T104" fmla="*/ 1706 w 1800"/>
                <a:gd name="T105" fmla="*/ 42 h 478"/>
                <a:gd name="T106" fmla="*/ 1657 w 1800"/>
                <a:gd name="T107" fmla="*/ 61 h 478"/>
                <a:gd name="T108" fmla="*/ 1607 w 1800"/>
                <a:gd name="T109" fmla="*/ 7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0" h="478">
                  <a:moveTo>
                    <a:pt x="1607" y="75"/>
                  </a:moveTo>
                  <a:lnTo>
                    <a:pt x="1607" y="75"/>
                  </a:lnTo>
                  <a:lnTo>
                    <a:pt x="1570" y="86"/>
                  </a:lnTo>
                  <a:lnTo>
                    <a:pt x="1531" y="96"/>
                  </a:lnTo>
                  <a:lnTo>
                    <a:pt x="1491" y="105"/>
                  </a:lnTo>
                  <a:lnTo>
                    <a:pt x="1450" y="114"/>
                  </a:lnTo>
                  <a:lnTo>
                    <a:pt x="1408" y="122"/>
                  </a:lnTo>
                  <a:lnTo>
                    <a:pt x="1364" y="130"/>
                  </a:lnTo>
                  <a:lnTo>
                    <a:pt x="1320" y="137"/>
                  </a:lnTo>
                  <a:lnTo>
                    <a:pt x="1274" y="142"/>
                  </a:lnTo>
                  <a:lnTo>
                    <a:pt x="1229" y="148"/>
                  </a:lnTo>
                  <a:lnTo>
                    <a:pt x="1181" y="152"/>
                  </a:lnTo>
                  <a:lnTo>
                    <a:pt x="1135" y="156"/>
                  </a:lnTo>
                  <a:lnTo>
                    <a:pt x="1086" y="159"/>
                  </a:lnTo>
                  <a:lnTo>
                    <a:pt x="1037" y="162"/>
                  </a:lnTo>
                  <a:lnTo>
                    <a:pt x="989" y="164"/>
                  </a:lnTo>
                  <a:lnTo>
                    <a:pt x="939" y="165"/>
                  </a:lnTo>
                  <a:lnTo>
                    <a:pt x="889" y="165"/>
                  </a:lnTo>
                  <a:lnTo>
                    <a:pt x="889" y="165"/>
                  </a:lnTo>
                  <a:lnTo>
                    <a:pt x="840" y="165"/>
                  </a:lnTo>
                  <a:lnTo>
                    <a:pt x="792" y="164"/>
                  </a:lnTo>
                  <a:lnTo>
                    <a:pt x="744" y="162"/>
                  </a:lnTo>
                  <a:lnTo>
                    <a:pt x="698" y="159"/>
                  </a:lnTo>
                  <a:lnTo>
                    <a:pt x="650" y="157"/>
                  </a:lnTo>
                  <a:lnTo>
                    <a:pt x="605" y="152"/>
                  </a:lnTo>
                  <a:lnTo>
                    <a:pt x="559" y="148"/>
                  </a:lnTo>
                  <a:lnTo>
                    <a:pt x="514" y="143"/>
                  </a:lnTo>
                  <a:lnTo>
                    <a:pt x="471" y="138"/>
                  </a:lnTo>
                  <a:lnTo>
                    <a:pt x="428" y="131"/>
                  </a:lnTo>
                  <a:lnTo>
                    <a:pt x="386" y="124"/>
                  </a:lnTo>
                  <a:lnTo>
                    <a:pt x="344" y="116"/>
                  </a:lnTo>
                  <a:lnTo>
                    <a:pt x="304" y="108"/>
                  </a:lnTo>
                  <a:lnTo>
                    <a:pt x="266" y="99"/>
                  </a:lnTo>
                  <a:lnTo>
                    <a:pt x="227" y="9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42" y="65"/>
                  </a:lnTo>
                  <a:lnTo>
                    <a:pt x="94" y="47"/>
                  </a:lnTo>
                  <a:lnTo>
                    <a:pt x="46" y="28"/>
                  </a:lnTo>
                  <a:lnTo>
                    <a:pt x="0" y="6"/>
                  </a:lnTo>
                  <a:lnTo>
                    <a:pt x="3" y="208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11" y="291"/>
                  </a:lnTo>
                  <a:lnTo>
                    <a:pt x="20" y="299"/>
                  </a:lnTo>
                  <a:lnTo>
                    <a:pt x="30" y="307"/>
                  </a:lnTo>
                  <a:lnTo>
                    <a:pt x="42" y="315"/>
                  </a:lnTo>
                  <a:lnTo>
                    <a:pt x="55" y="324"/>
                  </a:lnTo>
                  <a:lnTo>
                    <a:pt x="70" y="332"/>
                  </a:lnTo>
                  <a:lnTo>
                    <a:pt x="103" y="349"/>
                  </a:lnTo>
                  <a:lnTo>
                    <a:pt x="141" y="366"/>
                  </a:lnTo>
                  <a:lnTo>
                    <a:pt x="185" y="382"/>
                  </a:lnTo>
                  <a:lnTo>
                    <a:pt x="234" y="397"/>
                  </a:lnTo>
                  <a:lnTo>
                    <a:pt x="289" y="412"/>
                  </a:lnTo>
                  <a:lnTo>
                    <a:pt x="349" y="426"/>
                  </a:lnTo>
                  <a:lnTo>
                    <a:pt x="412" y="438"/>
                  </a:lnTo>
                  <a:lnTo>
                    <a:pt x="481" y="450"/>
                  </a:lnTo>
                  <a:lnTo>
                    <a:pt x="554" y="459"/>
                  </a:lnTo>
                  <a:lnTo>
                    <a:pt x="631" y="467"/>
                  </a:lnTo>
                  <a:lnTo>
                    <a:pt x="712" y="472"/>
                  </a:lnTo>
                  <a:lnTo>
                    <a:pt x="798" y="477"/>
                  </a:lnTo>
                  <a:lnTo>
                    <a:pt x="888" y="478"/>
                  </a:lnTo>
                  <a:lnTo>
                    <a:pt x="888" y="478"/>
                  </a:lnTo>
                  <a:lnTo>
                    <a:pt x="936" y="477"/>
                  </a:lnTo>
                  <a:lnTo>
                    <a:pt x="982" y="477"/>
                  </a:lnTo>
                  <a:lnTo>
                    <a:pt x="1030" y="475"/>
                  </a:lnTo>
                  <a:lnTo>
                    <a:pt x="1075" y="472"/>
                  </a:lnTo>
                  <a:lnTo>
                    <a:pt x="1120" y="469"/>
                  </a:lnTo>
                  <a:lnTo>
                    <a:pt x="1166" y="465"/>
                  </a:lnTo>
                  <a:lnTo>
                    <a:pt x="1210" y="461"/>
                  </a:lnTo>
                  <a:lnTo>
                    <a:pt x="1253" y="456"/>
                  </a:lnTo>
                  <a:lnTo>
                    <a:pt x="1296" y="451"/>
                  </a:lnTo>
                  <a:lnTo>
                    <a:pt x="1337" y="444"/>
                  </a:lnTo>
                  <a:lnTo>
                    <a:pt x="1377" y="437"/>
                  </a:lnTo>
                  <a:lnTo>
                    <a:pt x="1417" y="429"/>
                  </a:lnTo>
                  <a:lnTo>
                    <a:pt x="1456" y="421"/>
                  </a:lnTo>
                  <a:lnTo>
                    <a:pt x="1492" y="412"/>
                  </a:lnTo>
                  <a:lnTo>
                    <a:pt x="1528" y="403"/>
                  </a:lnTo>
                  <a:lnTo>
                    <a:pt x="1562" y="393"/>
                  </a:lnTo>
                  <a:lnTo>
                    <a:pt x="1562" y="393"/>
                  </a:lnTo>
                  <a:lnTo>
                    <a:pt x="1596" y="383"/>
                  </a:lnTo>
                  <a:lnTo>
                    <a:pt x="1627" y="371"/>
                  </a:lnTo>
                  <a:lnTo>
                    <a:pt x="1654" y="361"/>
                  </a:lnTo>
                  <a:lnTo>
                    <a:pt x="1679" y="350"/>
                  </a:lnTo>
                  <a:lnTo>
                    <a:pt x="1700" y="340"/>
                  </a:lnTo>
                  <a:lnTo>
                    <a:pt x="1720" y="329"/>
                  </a:lnTo>
                  <a:lnTo>
                    <a:pt x="1735" y="320"/>
                  </a:lnTo>
                  <a:lnTo>
                    <a:pt x="1749" y="311"/>
                  </a:lnTo>
                  <a:lnTo>
                    <a:pt x="1761" y="302"/>
                  </a:lnTo>
                  <a:lnTo>
                    <a:pt x="1771" y="294"/>
                  </a:lnTo>
                  <a:lnTo>
                    <a:pt x="1778" y="287"/>
                  </a:lnTo>
                  <a:lnTo>
                    <a:pt x="1784" y="281"/>
                  </a:lnTo>
                  <a:lnTo>
                    <a:pt x="1789" y="275"/>
                  </a:lnTo>
                  <a:lnTo>
                    <a:pt x="1792" y="269"/>
                  </a:lnTo>
                  <a:lnTo>
                    <a:pt x="1793" y="266"/>
                  </a:lnTo>
                  <a:lnTo>
                    <a:pt x="1793" y="262"/>
                  </a:lnTo>
                  <a:lnTo>
                    <a:pt x="1793" y="262"/>
                  </a:lnTo>
                  <a:lnTo>
                    <a:pt x="1794" y="256"/>
                  </a:lnTo>
                  <a:lnTo>
                    <a:pt x="1797" y="248"/>
                  </a:lnTo>
                  <a:lnTo>
                    <a:pt x="1798" y="241"/>
                  </a:lnTo>
                  <a:lnTo>
                    <a:pt x="1799" y="234"/>
                  </a:lnTo>
                  <a:lnTo>
                    <a:pt x="1800" y="234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754" y="23"/>
                  </a:lnTo>
                  <a:lnTo>
                    <a:pt x="1706" y="42"/>
                  </a:lnTo>
                  <a:lnTo>
                    <a:pt x="1681" y="53"/>
                  </a:lnTo>
                  <a:lnTo>
                    <a:pt x="1657" y="61"/>
                  </a:lnTo>
                  <a:lnTo>
                    <a:pt x="1632" y="69"/>
                  </a:lnTo>
                  <a:lnTo>
                    <a:pt x="1607" y="75"/>
                  </a:lnTo>
                  <a:lnTo>
                    <a:pt x="160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28A5D9C4-A746-4D36-85E2-873ACB8F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904"/>
              <a:ext cx="301" cy="71"/>
            </a:xfrm>
            <a:custGeom>
              <a:avLst/>
              <a:gdLst>
                <a:gd name="T0" fmla="*/ 1537 w 1804"/>
                <a:gd name="T1" fmla="*/ 74 h 426"/>
                <a:gd name="T2" fmla="*/ 1425 w 1804"/>
                <a:gd name="T3" fmla="*/ 48 h 426"/>
                <a:gd name="T4" fmla="*/ 1303 w 1804"/>
                <a:gd name="T5" fmla="*/ 27 h 426"/>
                <a:gd name="T6" fmla="*/ 1173 w 1804"/>
                <a:gd name="T7" fmla="*/ 11 h 426"/>
                <a:gd name="T8" fmla="*/ 1036 w 1804"/>
                <a:gd name="T9" fmla="*/ 3 h 426"/>
                <a:gd name="T10" fmla="*/ 880 w 1804"/>
                <a:gd name="T11" fmla="*/ 0 h 426"/>
                <a:gd name="T12" fmla="*/ 707 w 1804"/>
                <a:gd name="T13" fmla="*/ 5 h 426"/>
                <a:gd name="T14" fmla="*/ 465 w 1804"/>
                <a:gd name="T15" fmla="*/ 29 h 426"/>
                <a:gd name="T16" fmla="*/ 353 w 1804"/>
                <a:gd name="T17" fmla="*/ 50 h 426"/>
                <a:gd name="T18" fmla="*/ 253 w 1804"/>
                <a:gd name="T19" fmla="*/ 75 h 426"/>
                <a:gd name="T20" fmla="*/ 190 w 1804"/>
                <a:gd name="T21" fmla="*/ 94 h 426"/>
                <a:gd name="T22" fmla="*/ 116 w 1804"/>
                <a:gd name="T23" fmla="*/ 124 h 426"/>
                <a:gd name="T24" fmla="*/ 61 w 1804"/>
                <a:gd name="T25" fmla="*/ 151 h 426"/>
                <a:gd name="T26" fmla="*/ 26 w 1804"/>
                <a:gd name="T27" fmla="*/ 177 h 426"/>
                <a:gd name="T28" fmla="*/ 6 w 1804"/>
                <a:gd name="T29" fmla="*/ 197 h 426"/>
                <a:gd name="T30" fmla="*/ 0 w 1804"/>
                <a:gd name="T31" fmla="*/ 208 h 426"/>
                <a:gd name="T32" fmla="*/ 1 w 1804"/>
                <a:gd name="T33" fmla="*/ 214 h 426"/>
                <a:gd name="T34" fmla="*/ 6 w 1804"/>
                <a:gd name="T35" fmla="*/ 223 h 426"/>
                <a:gd name="T36" fmla="*/ 23 w 1804"/>
                <a:gd name="T37" fmla="*/ 243 h 426"/>
                <a:gd name="T38" fmla="*/ 56 w 1804"/>
                <a:gd name="T39" fmla="*/ 268 h 426"/>
                <a:gd name="T40" fmla="*/ 108 w 1804"/>
                <a:gd name="T41" fmla="*/ 296 h 426"/>
                <a:gd name="T42" fmla="*/ 182 w 1804"/>
                <a:gd name="T43" fmla="*/ 328 h 426"/>
                <a:gd name="T44" fmla="*/ 247 w 1804"/>
                <a:gd name="T45" fmla="*/ 348 h 426"/>
                <a:gd name="T46" fmla="*/ 351 w 1804"/>
                <a:gd name="T47" fmla="*/ 374 h 426"/>
                <a:gd name="T48" fmla="*/ 466 w 1804"/>
                <a:gd name="T49" fmla="*/ 396 h 426"/>
                <a:gd name="T50" fmla="*/ 630 w 1804"/>
                <a:gd name="T51" fmla="*/ 415 h 426"/>
                <a:gd name="T52" fmla="*/ 896 w 1804"/>
                <a:gd name="T53" fmla="*/ 426 h 426"/>
                <a:gd name="T54" fmla="*/ 989 w 1804"/>
                <a:gd name="T55" fmla="*/ 425 h 426"/>
                <a:gd name="T56" fmla="*/ 1125 w 1804"/>
                <a:gd name="T57" fmla="*/ 418 h 426"/>
                <a:gd name="T58" fmla="*/ 1256 w 1804"/>
                <a:gd name="T59" fmla="*/ 406 h 426"/>
                <a:gd name="T60" fmla="*/ 1380 w 1804"/>
                <a:gd name="T61" fmla="*/ 387 h 426"/>
                <a:gd name="T62" fmla="*/ 1493 w 1804"/>
                <a:gd name="T63" fmla="*/ 363 h 426"/>
                <a:gd name="T64" fmla="*/ 1564 w 1804"/>
                <a:gd name="T65" fmla="*/ 344 h 426"/>
                <a:gd name="T66" fmla="*/ 1659 w 1804"/>
                <a:gd name="T67" fmla="*/ 312 h 426"/>
                <a:gd name="T68" fmla="*/ 1726 w 1804"/>
                <a:gd name="T69" fmla="*/ 280 h 426"/>
                <a:gd name="T70" fmla="*/ 1769 w 1804"/>
                <a:gd name="T71" fmla="*/ 253 h 426"/>
                <a:gd name="T72" fmla="*/ 1794 w 1804"/>
                <a:gd name="T73" fmla="*/ 230 h 426"/>
                <a:gd name="T74" fmla="*/ 1804 w 1804"/>
                <a:gd name="T75" fmla="*/ 215 h 426"/>
                <a:gd name="T76" fmla="*/ 1804 w 1804"/>
                <a:gd name="T77" fmla="*/ 211 h 426"/>
                <a:gd name="T78" fmla="*/ 1798 w 1804"/>
                <a:gd name="T79" fmla="*/ 200 h 426"/>
                <a:gd name="T80" fmla="*/ 1780 w 1804"/>
                <a:gd name="T81" fmla="*/ 180 h 426"/>
                <a:gd name="T82" fmla="*/ 1744 w 1804"/>
                <a:gd name="T83" fmla="*/ 154 h 426"/>
                <a:gd name="T84" fmla="*/ 1687 w 1804"/>
                <a:gd name="T85" fmla="*/ 125 h 426"/>
                <a:gd name="T86" fmla="*/ 1605 w 1804"/>
                <a:gd name="T87" fmla="*/ 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4" h="426">
                  <a:moveTo>
                    <a:pt x="1571" y="84"/>
                  </a:moveTo>
                  <a:lnTo>
                    <a:pt x="1571" y="84"/>
                  </a:lnTo>
                  <a:lnTo>
                    <a:pt x="1537" y="74"/>
                  </a:lnTo>
                  <a:lnTo>
                    <a:pt x="1501" y="65"/>
                  </a:lnTo>
                  <a:lnTo>
                    <a:pt x="1464" y="56"/>
                  </a:lnTo>
                  <a:lnTo>
                    <a:pt x="1425" y="48"/>
                  </a:lnTo>
                  <a:lnTo>
                    <a:pt x="1386" y="40"/>
                  </a:lnTo>
                  <a:lnTo>
                    <a:pt x="1345" y="33"/>
                  </a:lnTo>
                  <a:lnTo>
                    <a:pt x="1303" y="27"/>
                  </a:lnTo>
                  <a:lnTo>
                    <a:pt x="1260" y="22"/>
                  </a:lnTo>
                  <a:lnTo>
                    <a:pt x="1217" y="16"/>
                  </a:lnTo>
                  <a:lnTo>
                    <a:pt x="1173" y="11"/>
                  </a:lnTo>
                  <a:lnTo>
                    <a:pt x="1127" y="8"/>
                  </a:lnTo>
                  <a:lnTo>
                    <a:pt x="1082" y="6"/>
                  </a:lnTo>
                  <a:lnTo>
                    <a:pt x="1036" y="3"/>
                  </a:lnTo>
                  <a:lnTo>
                    <a:pt x="989" y="1"/>
                  </a:lnTo>
                  <a:lnTo>
                    <a:pt x="895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93" y="1"/>
                  </a:lnTo>
                  <a:lnTo>
                    <a:pt x="707" y="5"/>
                  </a:lnTo>
                  <a:lnTo>
                    <a:pt x="623" y="10"/>
                  </a:lnTo>
                  <a:lnTo>
                    <a:pt x="543" y="19"/>
                  </a:lnTo>
                  <a:lnTo>
                    <a:pt x="465" y="29"/>
                  </a:lnTo>
                  <a:lnTo>
                    <a:pt x="427" y="36"/>
                  </a:lnTo>
                  <a:lnTo>
                    <a:pt x="390" y="43"/>
                  </a:lnTo>
                  <a:lnTo>
                    <a:pt x="353" y="50"/>
                  </a:lnTo>
                  <a:lnTo>
                    <a:pt x="320" y="58"/>
                  </a:lnTo>
                  <a:lnTo>
                    <a:pt x="286" y="66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20" y="84"/>
                  </a:lnTo>
                  <a:lnTo>
                    <a:pt x="190" y="94"/>
                  </a:lnTo>
                  <a:lnTo>
                    <a:pt x="163" y="104"/>
                  </a:lnTo>
                  <a:lnTo>
                    <a:pt x="138" y="113"/>
                  </a:lnTo>
                  <a:lnTo>
                    <a:pt x="116" y="124"/>
                  </a:lnTo>
                  <a:lnTo>
                    <a:pt x="95" y="133"/>
                  </a:lnTo>
                  <a:lnTo>
                    <a:pt x="77" y="142"/>
                  </a:lnTo>
                  <a:lnTo>
                    <a:pt x="61" y="151"/>
                  </a:lnTo>
                  <a:lnTo>
                    <a:pt x="48" y="160"/>
                  </a:lnTo>
                  <a:lnTo>
                    <a:pt x="36" y="169"/>
                  </a:lnTo>
                  <a:lnTo>
                    <a:pt x="26" y="177"/>
                  </a:lnTo>
                  <a:lnTo>
                    <a:pt x="18" y="184"/>
                  </a:lnTo>
                  <a:lnTo>
                    <a:pt x="11" y="191"/>
                  </a:lnTo>
                  <a:lnTo>
                    <a:pt x="6" y="197"/>
                  </a:lnTo>
                  <a:lnTo>
                    <a:pt x="2" y="203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3" y="219"/>
                  </a:lnTo>
                  <a:lnTo>
                    <a:pt x="6" y="223"/>
                  </a:lnTo>
                  <a:lnTo>
                    <a:pt x="10" y="229"/>
                  </a:lnTo>
                  <a:lnTo>
                    <a:pt x="16" y="236"/>
                  </a:lnTo>
                  <a:lnTo>
                    <a:pt x="23" y="243"/>
                  </a:lnTo>
                  <a:lnTo>
                    <a:pt x="32" y="251"/>
                  </a:lnTo>
                  <a:lnTo>
                    <a:pt x="43" y="259"/>
                  </a:lnTo>
                  <a:lnTo>
                    <a:pt x="56" y="268"/>
                  </a:lnTo>
                  <a:lnTo>
                    <a:pt x="70" y="277"/>
                  </a:lnTo>
                  <a:lnTo>
                    <a:pt x="88" y="287"/>
                  </a:lnTo>
                  <a:lnTo>
                    <a:pt x="108" y="296"/>
                  </a:lnTo>
                  <a:lnTo>
                    <a:pt x="130" y="306"/>
                  </a:lnTo>
                  <a:lnTo>
                    <a:pt x="155" y="318"/>
                  </a:lnTo>
                  <a:lnTo>
                    <a:pt x="182" y="328"/>
                  </a:lnTo>
                  <a:lnTo>
                    <a:pt x="214" y="338"/>
                  </a:lnTo>
                  <a:lnTo>
                    <a:pt x="247" y="348"/>
                  </a:lnTo>
                  <a:lnTo>
                    <a:pt x="247" y="348"/>
                  </a:lnTo>
                  <a:lnTo>
                    <a:pt x="281" y="357"/>
                  </a:lnTo>
                  <a:lnTo>
                    <a:pt x="316" y="366"/>
                  </a:lnTo>
                  <a:lnTo>
                    <a:pt x="351" y="374"/>
                  </a:lnTo>
                  <a:lnTo>
                    <a:pt x="389" y="382"/>
                  </a:lnTo>
                  <a:lnTo>
                    <a:pt x="426" y="389"/>
                  </a:lnTo>
                  <a:lnTo>
                    <a:pt x="466" y="396"/>
                  </a:lnTo>
                  <a:lnTo>
                    <a:pt x="505" y="401"/>
                  </a:lnTo>
                  <a:lnTo>
                    <a:pt x="546" y="406"/>
                  </a:lnTo>
                  <a:lnTo>
                    <a:pt x="630" y="415"/>
                  </a:lnTo>
                  <a:lnTo>
                    <a:pt x="716" y="422"/>
                  </a:lnTo>
                  <a:lnTo>
                    <a:pt x="806" y="425"/>
                  </a:lnTo>
                  <a:lnTo>
                    <a:pt x="896" y="426"/>
                  </a:lnTo>
                  <a:lnTo>
                    <a:pt x="896" y="426"/>
                  </a:lnTo>
                  <a:lnTo>
                    <a:pt x="943" y="426"/>
                  </a:lnTo>
                  <a:lnTo>
                    <a:pt x="989" y="425"/>
                  </a:lnTo>
                  <a:lnTo>
                    <a:pt x="1034" y="424"/>
                  </a:lnTo>
                  <a:lnTo>
                    <a:pt x="1081" y="422"/>
                  </a:lnTo>
                  <a:lnTo>
                    <a:pt x="1125" y="418"/>
                  </a:lnTo>
                  <a:lnTo>
                    <a:pt x="1169" y="415"/>
                  </a:lnTo>
                  <a:lnTo>
                    <a:pt x="1213" y="411"/>
                  </a:lnTo>
                  <a:lnTo>
                    <a:pt x="1256" y="406"/>
                  </a:lnTo>
                  <a:lnTo>
                    <a:pt x="1298" y="400"/>
                  </a:lnTo>
                  <a:lnTo>
                    <a:pt x="1339" y="394"/>
                  </a:lnTo>
                  <a:lnTo>
                    <a:pt x="1380" y="387"/>
                  </a:lnTo>
                  <a:lnTo>
                    <a:pt x="1419" y="380"/>
                  </a:lnTo>
                  <a:lnTo>
                    <a:pt x="1457" y="372"/>
                  </a:lnTo>
                  <a:lnTo>
                    <a:pt x="1493" y="363"/>
                  </a:lnTo>
                  <a:lnTo>
                    <a:pt x="1530" y="354"/>
                  </a:lnTo>
                  <a:lnTo>
                    <a:pt x="1564" y="344"/>
                  </a:lnTo>
                  <a:lnTo>
                    <a:pt x="1564" y="344"/>
                  </a:lnTo>
                  <a:lnTo>
                    <a:pt x="1599" y="333"/>
                  </a:lnTo>
                  <a:lnTo>
                    <a:pt x="1630" y="322"/>
                  </a:lnTo>
                  <a:lnTo>
                    <a:pt x="1659" y="312"/>
                  </a:lnTo>
                  <a:lnTo>
                    <a:pt x="1684" y="301"/>
                  </a:lnTo>
                  <a:lnTo>
                    <a:pt x="1706" y="290"/>
                  </a:lnTo>
                  <a:lnTo>
                    <a:pt x="1726" y="280"/>
                  </a:lnTo>
                  <a:lnTo>
                    <a:pt x="1743" y="270"/>
                  </a:lnTo>
                  <a:lnTo>
                    <a:pt x="1757" y="261"/>
                  </a:lnTo>
                  <a:lnTo>
                    <a:pt x="1769" y="253"/>
                  </a:lnTo>
                  <a:lnTo>
                    <a:pt x="1779" y="244"/>
                  </a:lnTo>
                  <a:lnTo>
                    <a:pt x="1788" y="237"/>
                  </a:lnTo>
                  <a:lnTo>
                    <a:pt x="1794" y="230"/>
                  </a:lnTo>
                  <a:lnTo>
                    <a:pt x="1798" y="225"/>
                  </a:lnTo>
                  <a:lnTo>
                    <a:pt x="1801" y="219"/>
                  </a:lnTo>
                  <a:lnTo>
                    <a:pt x="1804" y="215"/>
                  </a:lnTo>
                  <a:lnTo>
                    <a:pt x="1804" y="212"/>
                  </a:lnTo>
                  <a:lnTo>
                    <a:pt x="1804" y="211"/>
                  </a:lnTo>
                  <a:lnTo>
                    <a:pt x="1804" y="211"/>
                  </a:lnTo>
                  <a:lnTo>
                    <a:pt x="1804" y="209"/>
                  </a:lnTo>
                  <a:lnTo>
                    <a:pt x="1801" y="204"/>
                  </a:lnTo>
                  <a:lnTo>
                    <a:pt x="1798" y="200"/>
                  </a:lnTo>
                  <a:lnTo>
                    <a:pt x="1794" y="194"/>
                  </a:lnTo>
                  <a:lnTo>
                    <a:pt x="1788" y="187"/>
                  </a:lnTo>
                  <a:lnTo>
                    <a:pt x="1780" y="180"/>
                  </a:lnTo>
                  <a:lnTo>
                    <a:pt x="1770" y="172"/>
                  </a:lnTo>
                  <a:lnTo>
                    <a:pt x="1758" y="163"/>
                  </a:lnTo>
                  <a:lnTo>
                    <a:pt x="1744" y="154"/>
                  </a:lnTo>
                  <a:lnTo>
                    <a:pt x="1728" y="145"/>
                  </a:lnTo>
                  <a:lnTo>
                    <a:pt x="1709" y="135"/>
                  </a:lnTo>
                  <a:lnTo>
                    <a:pt x="1687" y="125"/>
                  </a:lnTo>
                  <a:lnTo>
                    <a:pt x="1663" y="115"/>
                  </a:lnTo>
                  <a:lnTo>
                    <a:pt x="1636" y="104"/>
                  </a:lnTo>
                  <a:lnTo>
                    <a:pt x="1605" y="94"/>
                  </a:lnTo>
                  <a:lnTo>
                    <a:pt x="1571" y="84"/>
                  </a:lnTo>
                  <a:lnTo>
                    <a:pt x="157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Текст 4">
            <a:extLst>
              <a:ext uri="{FF2B5EF4-FFF2-40B4-BE49-F238E27FC236}">
                <a16:creationId xmlns:a16="http://schemas.microsoft.com/office/drawing/2014/main" id="{5E339EAD-484E-472F-B835-A543ECA055AF}"/>
              </a:ext>
            </a:extLst>
          </p:cNvPr>
          <p:cNvSpPr txBox="1">
            <a:spLocks/>
          </p:cNvSpPr>
          <p:nvPr/>
        </p:nvSpPr>
        <p:spPr>
          <a:xfrm>
            <a:off x="1223035" y="2395103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РЕАЛИЗАЦИИ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EDC8502E-74FF-455C-9533-95FA9E111BB0}"/>
              </a:ext>
            </a:extLst>
          </p:cNvPr>
          <p:cNvSpPr txBox="1">
            <a:spLocks/>
          </p:cNvSpPr>
          <p:nvPr/>
        </p:nvSpPr>
        <p:spPr>
          <a:xfrm>
            <a:off x="5218087" y="2395103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:a16="http://schemas.microsoft.com/office/drawing/2014/main" id="{360F3F5B-AE39-4C83-BD90-3E05DADB6B67}"/>
              </a:ext>
            </a:extLst>
          </p:cNvPr>
          <p:cNvSpPr txBox="1">
            <a:spLocks/>
          </p:cNvSpPr>
          <p:nvPr/>
        </p:nvSpPr>
        <p:spPr>
          <a:xfrm>
            <a:off x="717629" y="3712084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РОЛЬ РЕГИОНА</a:t>
            </a:r>
          </a:p>
        </p:txBody>
      </p:sp>
      <p:sp>
        <p:nvSpPr>
          <p:cNvPr id="4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71CA05C9-270B-403E-8D00-C44F19069F5F}"/>
              </a:ext>
            </a:extLst>
          </p:cNvPr>
          <p:cNvSpPr txBox="1"/>
          <p:nvPr/>
        </p:nvSpPr>
        <p:spPr>
          <a:xfrm>
            <a:off x="755729" y="4736066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ИСПОЛНИТЕЛЬ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CB52FC9-0F40-4F63-805A-B188867985B4}"/>
              </a:ext>
            </a:extLst>
          </p:cNvPr>
          <p:cNvSpPr/>
          <p:nvPr/>
        </p:nvSpPr>
        <p:spPr>
          <a:xfrm>
            <a:off x="670365" y="5088371"/>
            <a:ext cx="11123612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АКТУАЛИЗАЦИЯ НПА ЛОКАЛЬНОГО УРОВНЯ;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ИНФОРМИРОВАНИЕ ЗАИНТЕРЕСОВАННЫХ СТОРОН; 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ОБЕСПЕЧЕНИЕ ИНТЕГРАЦИИ И ПОДДЕРЖКИ ЗАДЕЙСТВОВАННЫХ ИНФОРМАЦИОННЫХ СИСТЕМ И ОРГАНИЗАЦИЙ;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ПРЕДОСТАВЛЕНИЕ ПРОВЕРЕННЫХ И ВЕРИФИЦИРОВАННЫХ ДАННЫХ В ФЕДЕРАЛЬНУЮ СИСТЕМУ</a:t>
            </a: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3D563E1D-61FD-492B-86CB-E8902B5CECAF}"/>
              </a:ext>
            </a:extLst>
          </p:cNvPr>
          <p:cNvSpPr>
            <a:spLocks/>
          </p:cNvSpPr>
          <p:nvPr/>
        </p:nvSpPr>
        <p:spPr bwMode="auto">
          <a:xfrm>
            <a:off x="820613" y="5194300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30">
            <a:extLst>
              <a:ext uri="{FF2B5EF4-FFF2-40B4-BE49-F238E27FC236}">
                <a16:creationId xmlns:a16="http://schemas.microsoft.com/office/drawing/2014/main" id="{C2A4DABD-47A0-4CBD-A122-F4C62F55E17C}"/>
              </a:ext>
            </a:extLst>
          </p:cNvPr>
          <p:cNvSpPr>
            <a:spLocks/>
          </p:cNvSpPr>
          <p:nvPr/>
        </p:nvSpPr>
        <p:spPr bwMode="auto">
          <a:xfrm>
            <a:off x="820612" y="5505576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reeform 30">
            <a:extLst>
              <a:ext uri="{FF2B5EF4-FFF2-40B4-BE49-F238E27FC236}">
                <a16:creationId xmlns:a16="http://schemas.microsoft.com/office/drawing/2014/main" id="{B5418058-D0B5-411C-91B1-89E1FC735A7F}"/>
              </a:ext>
            </a:extLst>
          </p:cNvPr>
          <p:cNvSpPr>
            <a:spLocks/>
          </p:cNvSpPr>
          <p:nvPr/>
        </p:nvSpPr>
        <p:spPr bwMode="auto">
          <a:xfrm>
            <a:off x="820612" y="5804012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 30">
            <a:extLst>
              <a:ext uri="{FF2B5EF4-FFF2-40B4-BE49-F238E27FC236}">
                <a16:creationId xmlns:a16="http://schemas.microsoft.com/office/drawing/2014/main" id="{DBEE34F0-E6CC-44C6-A465-26B85C472A92}"/>
              </a:ext>
            </a:extLst>
          </p:cNvPr>
          <p:cNvSpPr>
            <a:spLocks/>
          </p:cNvSpPr>
          <p:nvPr/>
        </p:nvSpPr>
        <p:spPr bwMode="auto">
          <a:xfrm>
            <a:off x="820611" y="6115288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Номер слайда 98">
            <a:extLst>
              <a:ext uri="{FF2B5EF4-FFF2-40B4-BE49-F238E27FC236}">
                <a16:creationId xmlns:a16="http://schemas.microsoft.com/office/drawing/2014/main" id="{503B76E0-A3B7-448C-97AF-1F8C2FB2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5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204F1E2-2633-4FEC-B0CE-20A66FA125D4}"/>
              </a:ext>
            </a:extLst>
          </p:cNvPr>
          <p:cNvSpPr txBox="1"/>
          <p:nvPr/>
        </p:nvSpPr>
        <p:spPr>
          <a:xfrm>
            <a:off x="755729" y="4023360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УЧАСТНИК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7B1B54A-7632-4428-A23C-90125525DCA9}"/>
              </a:ext>
            </a:extLst>
          </p:cNvPr>
          <p:cNvSpPr/>
          <p:nvPr/>
        </p:nvSpPr>
        <p:spPr>
          <a:xfrm>
            <a:off x="693996" y="4331215"/>
            <a:ext cx="1112361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ПОЛЬЗОВАТЕЛЬ РАЗРАБОТАННОГО ПРОДУКТА</a:t>
            </a:r>
          </a:p>
        </p:txBody>
      </p:sp>
      <p:sp>
        <p:nvSpPr>
          <p:cNvPr id="59" name="Freeform 30">
            <a:extLst>
              <a:ext uri="{FF2B5EF4-FFF2-40B4-BE49-F238E27FC236}">
                <a16:creationId xmlns:a16="http://schemas.microsoft.com/office/drawing/2014/main" id="{66377A54-DDB5-4601-ACDC-1C418C4D1A6C}"/>
              </a:ext>
            </a:extLst>
          </p:cNvPr>
          <p:cNvSpPr>
            <a:spLocks/>
          </p:cNvSpPr>
          <p:nvPr/>
        </p:nvSpPr>
        <p:spPr bwMode="auto">
          <a:xfrm>
            <a:off x="820609" y="4428638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Заголовок 2">
            <a:extLst>
              <a:ext uri="{FF2B5EF4-FFF2-40B4-BE49-F238E27FC236}">
                <a16:creationId xmlns:a16="http://schemas.microsoft.com/office/drawing/2014/main" id="{53D5EE94-5282-4255-A568-A49213595234}"/>
              </a:ext>
            </a:extLst>
          </p:cNvPr>
          <p:cNvSpPr txBox="1">
            <a:spLocks/>
          </p:cNvSpPr>
          <p:nvPr/>
        </p:nvSpPr>
        <p:spPr>
          <a:xfrm>
            <a:off x="705272" y="403226"/>
            <a:ext cx="5022448" cy="4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53E95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ПЛАТФОРМА «РЕШАЕМ ВМЕСТЕ»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2D1DD0C3-0BC0-48E6-BE0C-ECF6C5A3D0EC}"/>
              </a:ext>
            </a:extLst>
          </p:cNvPr>
          <p:cNvSpPr>
            <a:spLocks/>
          </p:cNvSpPr>
          <p:nvPr/>
        </p:nvSpPr>
        <p:spPr bwMode="auto">
          <a:xfrm>
            <a:off x="2056191" y="1479212"/>
            <a:ext cx="243171" cy="367050"/>
          </a:xfrm>
          <a:custGeom>
            <a:avLst/>
            <a:gdLst>
              <a:gd name="T0" fmla="*/ 4352 w 5724"/>
              <a:gd name="T1" fmla="*/ 4930 h 8640"/>
              <a:gd name="T2" fmla="*/ 4734 w 5724"/>
              <a:gd name="T3" fmla="*/ 4823 h 8640"/>
              <a:gd name="T4" fmla="*/ 5072 w 5724"/>
              <a:gd name="T5" fmla="*/ 4632 h 8640"/>
              <a:gd name="T6" fmla="*/ 5352 w 5724"/>
              <a:gd name="T7" fmla="*/ 4371 h 8640"/>
              <a:gd name="T8" fmla="*/ 5563 w 5724"/>
              <a:gd name="T9" fmla="*/ 4050 h 8640"/>
              <a:gd name="T10" fmla="*/ 5689 w 5724"/>
              <a:gd name="T11" fmla="*/ 3680 h 8640"/>
              <a:gd name="T12" fmla="*/ 5724 w 5724"/>
              <a:gd name="T13" fmla="*/ 3359 h 8640"/>
              <a:gd name="T14" fmla="*/ 5684 w 5724"/>
              <a:gd name="T15" fmla="*/ 2998 h 8640"/>
              <a:gd name="T16" fmla="*/ 5565 w 5724"/>
              <a:gd name="T17" fmla="*/ 2666 h 8640"/>
              <a:gd name="T18" fmla="*/ 5381 w 5724"/>
              <a:gd name="T19" fmla="*/ 2372 h 8640"/>
              <a:gd name="T20" fmla="*/ 5139 w 5724"/>
              <a:gd name="T21" fmla="*/ 2126 h 8640"/>
              <a:gd name="T22" fmla="*/ 4847 w 5724"/>
              <a:gd name="T23" fmla="*/ 1935 h 8640"/>
              <a:gd name="T24" fmla="*/ 4517 w 5724"/>
              <a:gd name="T25" fmla="*/ 1813 h 8640"/>
              <a:gd name="T26" fmla="*/ 4385 w 5724"/>
              <a:gd name="T27" fmla="*/ 1689 h 8640"/>
              <a:gd name="T28" fmla="*/ 4379 w 5724"/>
              <a:gd name="T29" fmla="*/ 1430 h 8640"/>
              <a:gd name="T30" fmla="*/ 4291 w 5724"/>
              <a:gd name="T31" fmla="*/ 1044 h 8640"/>
              <a:gd name="T32" fmla="*/ 4115 w 5724"/>
              <a:gd name="T33" fmla="*/ 702 h 8640"/>
              <a:gd name="T34" fmla="*/ 3863 w 5724"/>
              <a:gd name="T35" fmla="*/ 414 h 8640"/>
              <a:gd name="T36" fmla="*/ 3551 w 5724"/>
              <a:gd name="T37" fmla="*/ 193 h 8640"/>
              <a:gd name="T38" fmla="*/ 3188 w 5724"/>
              <a:gd name="T39" fmla="*/ 50 h 8640"/>
              <a:gd name="T40" fmla="*/ 2789 w 5724"/>
              <a:gd name="T41" fmla="*/ 0 h 8640"/>
              <a:gd name="T42" fmla="*/ 2465 w 5724"/>
              <a:gd name="T43" fmla="*/ 32 h 8640"/>
              <a:gd name="T44" fmla="*/ 2095 w 5724"/>
              <a:gd name="T45" fmla="*/ 157 h 8640"/>
              <a:gd name="T46" fmla="*/ 1771 w 5724"/>
              <a:gd name="T47" fmla="*/ 365 h 8640"/>
              <a:gd name="T48" fmla="*/ 1506 w 5724"/>
              <a:gd name="T49" fmla="*/ 639 h 8640"/>
              <a:gd name="T50" fmla="*/ 1314 w 5724"/>
              <a:gd name="T51" fmla="*/ 971 h 8640"/>
              <a:gd name="T52" fmla="*/ 1207 w 5724"/>
              <a:gd name="T53" fmla="*/ 1349 h 8640"/>
              <a:gd name="T54" fmla="*/ 1189 w 5724"/>
              <a:gd name="T55" fmla="*/ 1649 h 8640"/>
              <a:gd name="T56" fmla="*/ 1139 w 5724"/>
              <a:gd name="T57" fmla="*/ 1830 h 8640"/>
              <a:gd name="T58" fmla="*/ 834 w 5724"/>
              <a:gd name="T59" fmla="*/ 1956 h 8640"/>
              <a:gd name="T60" fmla="*/ 566 w 5724"/>
              <a:gd name="T61" fmla="*/ 2139 h 8640"/>
              <a:gd name="T62" fmla="*/ 341 w 5724"/>
              <a:gd name="T63" fmla="*/ 2372 h 8640"/>
              <a:gd name="T64" fmla="*/ 167 w 5724"/>
              <a:gd name="T65" fmla="*/ 2647 h 8640"/>
              <a:gd name="T66" fmla="*/ 50 w 5724"/>
              <a:gd name="T67" fmla="*/ 2954 h 8640"/>
              <a:gd name="T68" fmla="*/ 2 w 5724"/>
              <a:gd name="T69" fmla="*/ 3290 h 8640"/>
              <a:gd name="T70" fmla="*/ 19 w 5724"/>
              <a:gd name="T71" fmla="*/ 3601 h 8640"/>
              <a:gd name="T72" fmla="*/ 129 w 5724"/>
              <a:gd name="T73" fmla="*/ 3979 h 8640"/>
              <a:gd name="T74" fmla="*/ 322 w 5724"/>
              <a:gd name="T75" fmla="*/ 4311 h 8640"/>
              <a:gd name="T76" fmla="*/ 591 w 5724"/>
              <a:gd name="T77" fmla="*/ 4586 h 8640"/>
              <a:gd name="T78" fmla="*/ 917 w 5724"/>
              <a:gd name="T79" fmla="*/ 4792 h 8640"/>
              <a:gd name="T80" fmla="*/ 1291 w 5724"/>
              <a:gd name="T81" fmla="*/ 4915 h 8640"/>
              <a:gd name="T82" fmla="*/ 2555 w 5724"/>
              <a:gd name="T83" fmla="*/ 4947 h 8640"/>
              <a:gd name="T84" fmla="*/ 591 w 5724"/>
              <a:gd name="T85" fmla="*/ 6067 h 8640"/>
              <a:gd name="T86" fmla="*/ 645 w 5724"/>
              <a:gd name="T87" fmla="*/ 6220 h 8640"/>
              <a:gd name="T88" fmla="*/ 763 w 5724"/>
              <a:gd name="T89" fmla="*/ 6325 h 8640"/>
              <a:gd name="T90" fmla="*/ 923 w 5724"/>
              <a:gd name="T91" fmla="*/ 6365 h 8640"/>
              <a:gd name="T92" fmla="*/ 4140 w 5724"/>
              <a:gd name="T93" fmla="*/ 8640 h 8640"/>
              <a:gd name="T94" fmla="*/ 4868 w 5724"/>
              <a:gd name="T95" fmla="*/ 6359 h 8640"/>
              <a:gd name="T96" fmla="*/ 5012 w 5724"/>
              <a:gd name="T97" fmla="*/ 6291 h 8640"/>
              <a:gd name="T98" fmla="*/ 5108 w 5724"/>
              <a:gd name="T99" fmla="*/ 6163 h 8640"/>
              <a:gd name="T100" fmla="*/ 5135 w 5724"/>
              <a:gd name="T101" fmla="*/ 5770 h 8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24" h="8640">
                <a:moveTo>
                  <a:pt x="4109" y="4947"/>
                </a:moveTo>
                <a:lnTo>
                  <a:pt x="4109" y="4947"/>
                </a:lnTo>
                <a:lnTo>
                  <a:pt x="4191" y="4945"/>
                </a:lnTo>
                <a:lnTo>
                  <a:pt x="4274" y="4939"/>
                </a:lnTo>
                <a:lnTo>
                  <a:pt x="4352" y="4930"/>
                </a:lnTo>
                <a:lnTo>
                  <a:pt x="4433" y="4915"/>
                </a:lnTo>
                <a:lnTo>
                  <a:pt x="4510" y="4897"/>
                </a:lnTo>
                <a:lnTo>
                  <a:pt x="4586" y="4876"/>
                </a:lnTo>
                <a:lnTo>
                  <a:pt x="4661" y="4852"/>
                </a:lnTo>
                <a:lnTo>
                  <a:pt x="4734" y="4823"/>
                </a:lnTo>
                <a:lnTo>
                  <a:pt x="4805" y="4792"/>
                </a:lnTo>
                <a:lnTo>
                  <a:pt x="4874" y="4756"/>
                </a:lnTo>
                <a:lnTo>
                  <a:pt x="4943" y="4718"/>
                </a:lnTo>
                <a:lnTo>
                  <a:pt x="5009" y="4678"/>
                </a:lnTo>
                <a:lnTo>
                  <a:pt x="5072" y="4632"/>
                </a:lnTo>
                <a:lnTo>
                  <a:pt x="5133" y="4586"/>
                </a:lnTo>
                <a:lnTo>
                  <a:pt x="5191" y="4537"/>
                </a:lnTo>
                <a:lnTo>
                  <a:pt x="5246" y="4483"/>
                </a:lnTo>
                <a:lnTo>
                  <a:pt x="5300" y="4428"/>
                </a:lnTo>
                <a:lnTo>
                  <a:pt x="5352" y="4371"/>
                </a:lnTo>
                <a:lnTo>
                  <a:pt x="5400" y="4311"/>
                </a:lnTo>
                <a:lnTo>
                  <a:pt x="5446" y="4248"/>
                </a:lnTo>
                <a:lnTo>
                  <a:pt x="5488" y="4184"/>
                </a:lnTo>
                <a:lnTo>
                  <a:pt x="5526" y="4117"/>
                </a:lnTo>
                <a:lnTo>
                  <a:pt x="5563" y="4050"/>
                </a:lnTo>
                <a:lnTo>
                  <a:pt x="5595" y="3979"/>
                </a:lnTo>
                <a:lnTo>
                  <a:pt x="5624" y="3907"/>
                </a:lnTo>
                <a:lnTo>
                  <a:pt x="5649" y="3832"/>
                </a:lnTo>
                <a:lnTo>
                  <a:pt x="5672" y="3758"/>
                </a:lnTo>
                <a:lnTo>
                  <a:pt x="5689" y="3680"/>
                </a:lnTo>
                <a:lnTo>
                  <a:pt x="5705" y="3601"/>
                </a:lnTo>
                <a:lnTo>
                  <a:pt x="5714" y="3521"/>
                </a:lnTo>
                <a:lnTo>
                  <a:pt x="5720" y="3441"/>
                </a:lnTo>
                <a:lnTo>
                  <a:pt x="5724" y="3359"/>
                </a:lnTo>
                <a:lnTo>
                  <a:pt x="5724" y="3359"/>
                </a:lnTo>
                <a:lnTo>
                  <a:pt x="5722" y="3285"/>
                </a:lnTo>
                <a:lnTo>
                  <a:pt x="5716" y="3212"/>
                </a:lnTo>
                <a:lnTo>
                  <a:pt x="5709" y="3140"/>
                </a:lnTo>
                <a:lnTo>
                  <a:pt x="5697" y="3069"/>
                </a:lnTo>
                <a:lnTo>
                  <a:pt x="5684" y="2998"/>
                </a:lnTo>
                <a:lnTo>
                  <a:pt x="5665" y="2930"/>
                </a:lnTo>
                <a:lnTo>
                  <a:pt x="5645" y="2861"/>
                </a:lnTo>
                <a:lnTo>
                  <a:pt x="5620" y="2794"/>
                </a:lnTo>
                <a:lnTo>
                  <a:pt x="5595" y="2729"/>
                </a:lnTo>
                <a:lnTo>
                  <a:pt x="5565" y="2666"/>
                </a:lnTo>
                <a:lnTo>
                  <a:pt x="5534" y="2603"/>
                </a:lnTo>
                <a:lnTo>
                  <a:pt x="5500" y="2544"/>
                </a:lnTo>
                <a:lnTo>
                  <a:pt x="5463" y="2485"/>
                </a:lnTo>
                <a:lnTo>
                  <a:pt x="5423" y="2428"/>
                </a:lnTo>
                <a:lnTo>
                  <a:pt x="5381" y="2372"/>
                </a:lnTo>
                <a:lnTo>
                  <a:pt x="5337" y="2319"/>
                </a:lnTo>
                <a:lnTo>
                  <a:pt x="5290" y="2267"/>
                </a:lnTo>
                <a:lnTo>
                  <a:pt x="5243" y="2218"/>
                </a:lnTo>
                <a:lnTo>
                  <a:pt x="5193" y="2170"/>
                </a:lnTo>
                <a:lnTo>
                  <a:pt x="5139" y="2126"/>
                </a:lnTo>
                <a:lnTo>
                  <a:pt x="5085" y="2082"/>
                </a:lnTo>
                <a:lnTo>
                  <a:pt x="5028" y="2042"/>
                </a:lnTo>
                <a:lnTo>
                  <a:pt x="4970" y="2004"/>
                </a:lnTo>
                <a:lnTo>
                  <a:pt x="4911" y="1970"/>
                </a:lnTo>
                <a:lnTo>
                  <a:pt x="4847" y="1935"/>
                </a:lnTo>
                <a:lnTo>
                  <a:pt x="4784" y="1907"/>
                </a:lnTo>
                <a:lnTo>
                  <a:pt x="4721" y="1878"/>
                </a:lnTo>
                <a:lnTo>
                  <a:pt x="4654" y="1853"/>
                </a:lnTo>
                <a:lnTo>
                  <a:pt x="4586" y="1832"/>
                </a:lnTo>
                <a:lnTo>
                  <a:pt x="4517" y="1813"/>
                </a:lnTo>
                <a:lnTo>
                  <a:pt x="4448" y="1796"/>
                </a:lnTo>
                <a:lnTo>
                  <a:pt x="4377" y="1784"/>
                </a:lnTo>
                <a:lnTo>
                  <a:pt x="4377" y="1784"/>
                </a:lnTo>
                <a:lnTo>
                  <a:pt x="4381" y="1737"/>
                </a:lnTo>
                <a:lnTo>
                  <a:pt x="4385" y="1689"/>
                </a:lnTo>
                <a:lnTo>
                  <a:pt x="4387" y="1641"/>
                </a:lnTo>
                <a:lnTo>
                  <a:pt x="4389" y="1592"/>
                </a:lnTo>
                <a:lnTo>
                  <a:pt x="4389" y="1592"/>
                </a:lnTo>
                <a:lnTo>
                  <a:pt x="4387" y="1510"/>
                </a:lnTo>
                <a:lnTo>
                  <a:pt x="4379" y="1430"/>
                </a:lnTo>
                <a:lnTo>
                  <a:pt x="4370" y="1349"/>
                </a:lnTo>
                <a:lnTo>
                  <a:pt x="4356" y="1271"/>
                </a:lnTo>
                <a:lnTo>
                  <a:pt x="4337" y="1195"/>
                </a:lnTo>
                <a:lnTo>
                  <a:pt x="4316" y="1118"/>
                </a:lnTo>
                <a:lnTo>
                  <a:pt x="4291" y="1044"/>
                </a:lnTo>
                <a:lnTo>
                  <a:pt x="4262" y="971"/>
                </a:lnTo>
                <a:lnTo>
                  <a:pt x="4230" y="903"/>
                </a:lnTo>
                <a:lnTo>
                  <a:pt x="4195" y="834"/>
                </a:lnTo>
                <a:lnTo>
                  <a:pt x="4157" y="767"/>
                </a:lnTo>
                <a:lnTo>
                  <a:pt x="4115" y="702"/>
                </a:lnTo>
                <a:lnTo>
                  <a:pt x="4070" y="639"/>
                </a:lnTo>
                <a:lnTo>
                  <a:pt x="4023" y="580"/>
                </a:lnTo>
                <a:lnTo>
                  <a:pt x="3973" y="521"/>
                </a:lnTo>
                <a:lnTo>
                  <a:pt x="3919" y="466"/>
                </a:lnTo>
                <a:lnTo>
                  <a:pt x="3863" y="414"/>
                </a:lnTo>
                <a:lnTo>
                  <a:pt x="3806" y="365"/>
                </a:lnTo>
                <a:lnTo>
                  <a:pt x="3746" y="317"/>
                </a:lnTo>
                <a:lnTo>
                  <a:pt x="3683" y="273"/>
                </a:lnTo>
                <a:lnTo>
                  <a:pt x="3618" y="231"/>
                </a:lnTo>
                <a:lnTo>
                  <a:pt x="3551" y="193"/>
                </a:lnTo>
                <a:lnTo>
                  <a:pt x="3482" y="157"/>
                </a:lnTo>
                <a:lnTo>
                  <a:pt x="3411" y="126"/>
                </a:lnTo>
                <a:lnTo>
                  <a:pt x="3338" y="97"/>
                </a:lnTo>
                <a:lnTo>
                  <a:pt x="3265" y="73"/>
                </a:lnTo>
                <a:lnTo>
                  <a:pt x="3188" y="50"/>
                </a:lnTo>
                <a:lnTo>
                  <a:pt x="3111" y="32"/>
                </a:lnTo>
                <a:lnTo>
                  <a:pt x="3033" y="19"/>
                </a:lnTo>
                <a:lnTo>
                  <a:pt x="2952" y="8"/>
                </a:lnTo>
                <a:lnTo>
                  <a:pt x="2870" y="2"/>
                </a:lnTo>
                <a:lnTo>
                  <a:pt x="2789" y="0"/>
                </a:lnTo>
                <a:lnTo>
                  <a:pt x="2789" y="0"/>
                </a:lnTo>
                <a:lnTo>
                  <a:pt x="2707" y="2"/>
                </a:lnTo>
                <a:lnTo>
                  <a:pt x="2624" y="8"/>
                </a:lnTo>
                <a:lnTo>
                  <a:pt x="2545" y="19"/>
                </a:lnTo>
                <a:lnTo>
                  <a:pt x="2465" y="32"/>
                </a:lnTo>
                <a:lnTo>
                  <a:pt x="2388" y="50"/>
                </a:lnTo>
                <a:lnTo>
                  <a:pt x="2311" y="73"/>
                </a:lnTo>
                <a:lnTo>
                  <a:pt x="2239" y="97"/>
                </a:lnTo>
                <a:lnTo>
                  <a:pt x="2166" y="126"/>
                </a:lnTo>
                <a:lnTo>
                  <a:pt x="2095" y="157"/>
                </a:lnTo>
                <a:lnTo>
                  <a:pt x="2026" y="193"/>
                </a:lnTo>
                <a:lnTo>
                  <a:pt x="1959" y="231"/>
                </a:lnTo>
                <a:lnTo>
                  <a:pt x="1893" y="273"/>
                </a:lnTo>
                <a:lnTo>
                  <a:pt x="1830" y="317"/>
                </a:lnTo>
                <a:lnTo>
                  <a:pt x="1771" y="365"/>
                </a:lnTo>
                <a:lnTo>
                  <a:pt x="1713" y="414"/>
                </a:lnTo>
                <a:lnTo>
                  <a:pt x="1657" y="466"/>
                </a:lnTo>
                <a:lnTo>
                  <a:pt x="1604" y="521"/>
                </a:lnTo>
                <a:lnTo>
                  <a:pt x="1554" y="580"/>
                </a:lnTo>
                <a:lnTo>
                  <a:pt x="1506" y="639"/>
                </a:lnTo>
                <a:lnTo>
                  <a:pt x="1462" y="702"/>
                </a:lnTo>
                <a:lnTo>
                  <a:pt x="1419" y="767"/>
                </a:lnTo>
                <a:lnTo>
                  <a:pt x="1381" y="834"/>
                </a:lnTo>
                <a:lnTo>
                  <a:pt x="1347" y="903"/>
                </a:lnTo>
                <a:lnTo>
                  <a:pt x="1314" y="971"/>
                </a:lnTo>
                <a:lnTo>
                  <a:pt x="1285" y="1044"/>
                </a:lnTo>
                <a:lnTo>
                  <a:pt x="1260" y="1118"/>
                </a:lnTo>
                <a:lnTo>
                  <a:pt x="1239" y="1195"/>
                </a:lnTo>
                <a:lnTo>
                  <a:pt x="1220" y="1271"/>
                </a:lnTo>
                <a:lnTo>
                  <a:pt x="1207" y="1349"/>
                </a:lnTo>
                <a:lnTo>
                  <a:pt x="1197" y="1430"/>
                </a:lnTo>
                <a:lnTo>
                  <a:pt x="1191" y="1510"/>
                </a:lnTo>
                <a:lnTo>
                  <a:pt x="1187" y="1592"/>
                </a:lnTo>
                <a:lnTo>
                  <a:pt x="1187" y="1592"/>
                </a:lnTo>
                <a:lnTo>
                  <a:pt x="1189" y="1649"/>
                </a:lnTo>
                <a:lnTo>
                  <a:pt x="1191" y="1704"/>
                </a:lnTo>
                <a:lnTo>
                  <a:pt x="1197" y="1758"/>
                </a:lnTo>
                <a:lnTo>
                  <a:pt x="1203" y="1813"/>
                </a:lnTo>
                <a:lnTo>
                  <a:pt x="1203" y="1813"/>
                </a:lnTo>
                <a:lnTo>
                  <a:pt x="1139" y="1830"/>
                </a:lnTo>
                <a:lnTo>
                  <a:pt x="1076" y="1851"/>
                </a:lnTo>
                <a:lnTo>
                  <a:pt x="1013" y="1874"/>
                </a:lnTo>
                <a:lnTo>
                  <a:pt x="953" y="1899"/>
                </a:lnTo>
                <a:lnTo>
                  <a:pt x="894" y="1928"/>
                </a:lnTo>
                <a:lnTo>
                  <a:pt x="834" y="1956"/>
                </a:lnTo>
                <a:lnTo>
                  <a:pt x="779" y="1989"/>
                </a:lnTo>
                <a:lnTo>
                  <a:pt x="723" y="2023"/>
                </a:lnTo>
                <a:lnTo>
                  <a:pt x="669" y="2061"/>
                </a:lnTo>
                <a:lnTo>
                  <a:pt x="618" y="2099"/>
                </a:lnTo>
                <a:lnTo>
                  <a:pt x="566" y="2139"/>
                </a:lnTo>
                <a:lnTo>
                  <a:pt x="518" y="2183"/>
                </a:lnTo>
                <a:lnTo>
                  <a:pt x="470" y="2227"/>
                </a:lnTo>
                <a:lnTo>
                  <a:pt x="426" y="2275"/>
                </a:lnTo>
                <a:lnTo>
                  <a:pt x="382" y="2323"/>
                </a:lnTo>
                <a:lnTo>
                  <a:pt x="341" y="2372"/>
                </a:lnTo>
                <a:lnTo>
                  <a:pt x="301" y="2424"/>
                </a:lnTo>
                <a:lnTo>
                  <a:pt x="265" y="2477"/>
                </a:lnTo>
                <a:lnTo>
                  <a:pt x="230" y="2533"/>
                </a:lnTo>
                <a:lnTo>
                  <a:pt x="198" y="2590"/>
                </a:lnTo>
                <a:lnTo>
                  <a:pt x="167" y="2647"/>
                </a:lnTo>
                <a:lnTo>
                  <a:pt x="138" y="2706"/>
                </a:lnTo>
                <a:lnTo>
                  <a:pt x="113" y="2767"/>
                </a:lnTo>
                <a:lnTo>
                  <a:pt x="90" y="2828"/>
                </a:lnTo>
                <a:lnTo>
                  <a:pt x="69" y="2891"/>
                </a:lnTo>
                <a:lnTo>
                  <a:pt x="50" y="2954"/>
                </a:lnTo>
                <a:lnTo>
                  <a:pt x="35" y="3019"/>
                </a:lnTo>
                <a:lnTo>
                  <a:pt x="23" y="3086"/>
                </a:lnTo>
                <a:lnTo>
                  <a:pt x="12" y="3153"/>
                </a:lnTo>
                <a:lnTo>
                  <a:pt x="6" y="3222"/>
                </a:lnTo>
                <a:lnTo>
                  <a:pt x="2" y="3290"/>
                </a:lnTo>
                <a:lnTo>
                  <a:pt x="0" y="3359"/>
                </a:lnTo>
                <a:lnTo>
                  <a:pt x="0" y="3359"/>
                </a:lnTo>
                <a:lnTo>
                  <a:pt x="2" y="3441"/>
                </a:lnTo>
                <a:lnTo>
                  <a:pt x="8" y="3521"/>
                </a:lnTo>
                <a:lnTo>
                  <a:pt x="19" y="3601"/>
                </a:lnTo>
                <a:lnTo>
                  <a:pt x="33" y="3680"/>
                </a:lnTo>
                <a:lnTo>
                  <a:pt x="52" y="3758"/>
                </a:lnTo>
                <a:lnTo>
                  <a:pt x="73" y="3832"/>
                </a:lnTo>
                <a:lnTo>
                  <a:pt x="100" y="3907"/>
                </a:lnTo>
                <a:lnTo>
                  <a:pt x="129" y="3979"/>
                </a:lnTo>
                <a:lnTo>
                  <a:pt x="161" y="4050"/>
                </a:lnTo>
                <a:lnTo>
                  <a:pt x="198" y="4117"/>
                </a:lnTo>
                <a:lnTo>
                  <a:pt x="236" y="4184"/>
                </a:lnTo>
                <a:lnTo>
                  <a:pt x="278" y="4248"/>
                </a:lnTo>
                <a:lnTo>
                  <a:pt x="322" y="4311"/>
                </a:lnTo>
                <a:lnTo>
                  <a:pt x="370" y="4371"/>
                </a:lnTo>
                <a:lnTo>
                  <a:pt x="422" y="4428"/>
                </a:lnTo>
                <a:lnTo>
                  <a:pt x="476" y="4483"/>
                </a:lnTo>
                <a:lnTo>
                  <a:pt x="531" y="4537"/>
                </a:lnTo>
                <a:lnTo>
                  <a:pt x="591" y="4586"/>
                </a:lnTo>
                <a:lnTo>
                  <a:pt x="652" y="4632"/>
                </a:lnTo>
                <a:lnTo>
                  <a:pt x="716" y="4678"/>
                </a:lnTo>
                <a:lnTo>
                  <a:pt x="781" y="4718"/>
                </a:lnTo>
                <a:lnTo>
                  <a:pt x="848" y="4756"/>
                </a:lnTo>
                <a:lnTo>
                  <a:pt x="917" y="4792"/>
                </a:lnTo>
                <a:lnTo>
                  <a:pt x="988" y="4823"/>
                </a:lnTo>
                <a:lnTo>
                  <a:pt x="1061" y="4852"/>
                </a:lnTo>
                <a:lnTo>
                  <a:pt x="1136" y="4876"/>
                </a:lnTo>
                <a:lnTo>
                  <a:pt x="1212" y="4897"/>
                </a:lnTo>
                <a:lnTo>
                  <a:pt x="1291" y="4915"/>
                </a:lnTo>
                <a:lnTo>
                  <a:pt x="1370" y="4930"/>
                </a:lnTo>
                <a:lnTo>
                  <a:pt x="1450" y="4939"/>
                </a:lnTo>
                <a:lnTo>
                  <a:pt x="1531" y="4945"/>
                </a:lnTo>
                <a:lnTo>
                  <a:pt x="1613" y="4947"/>
                </a:lnTo>
                <a:lnTo>
                  <a:pt x="2555" y="4947"/>
                </a:lnTo>
                <a:lnTo>
                  <a:pt x="2555" y="5770"/>
                </a:lnTo>
                <a:lnTo>
                  <a:pt x="589" y="5770"/>
                </a:lnTo>
                <a:lnTo>
                  <a:pt x="589" y="6035"/>
                </a:lnTo>
                <a:lnTo>
                  <a:pt x="589" y="6035"/>
                </a:lnTo>
                <a:lnTo>
                  <a:pt x="591" y="6067"/>
                </a:lnTo>
                <a:lnTo>
                  <a:pt x="595" y="6102"/>
                </a:lnTo>
                <a:lnTo>
                  <a:pt x="604" y="6132"/>
                </a:lnTo>
                <a:lnTo>
                  <a:pt x="614" y="6163"/>
                </a:lnTo>
                <a:lnTo>
                  <a:pt x="629" y="6191"/>
                </a:lnTo>
                <a:lnTo>
                  <a:pt x="645" y="6220"/>
                </a:lnTo>
                <a:lnTo>
                  <a:pt x="664" y="6245"/>
                </a:lnTo>
                <a:lnTo>
                  <a:pt x="687" y="6270"/>
                </a:lnTo>
                <a:lnTo>
                  <a:pt x="710" y="6291"/>
                </a:lnTo>
                <a:lnTo>
                  <a:pt x="735" y="6310"/>
                </a:lnTo>
                <a:lnTo>
                  <a:pt x="763" y="6325"/>
                </a:lnTo>
                <a:lnTo>
                  <a:pt x="792" y="6340"/>
                </a:lnTo>
                <a:lnTo>
                  <a:pt x="823" y="6352"/>
                </a:lnTo>
                <a:lnTo>
                  <a:pt x="856" y="6359"/>
                </a:lnTo>
                <a:lnTo>
                  <a:pt x="888" y="6365"/>
                </a:lnTo>
                <a:lnTo>
                  <a:pt x="923" y="6365"/>
                </a:lnTo>
                <a:lnTo>
                  <a:pt x="923" y="6365"/>
                </a:lnTo>
                <a:lnTo>
                  <a:pt x="1584" y="8640"/>
                </a:lnTo>
                <a:lnTo>
                  <a:pt x="1930" y="8640"/>
                </a:lnTo>
                <a:lnTo>
                  <a:pt x="3794" y="8640"/>
                </a:lnTo>
                <a:lnTo>
                  <a:pt x="4140" y="8640"/>
                </a:lnTo>
                <a:lnTo>
                  <a:pt x="4801" y="6365"/>
                </a:lnTo>
                <a:lnTo>
                  <a:pt x="4801" y="6365"/>
                </a:lnTo>
                <a:lnTo>
                  <a:pt x="4801" y="6365"/>
                </a:lnTo>
                <a:lnTo>
                  <a:pt x="4836" y="6365"/>
                </a:lnTo>
                <a:lnTo>
                  <a:pt x="4868" y="6359"/>
                </a:lnTo>
                <a:lnTo>
                  <a:pt x="4901" y="6352"/>
                </a:lnTo>
                <a:lnTo>
                  <a:pt x="4932" y="6340"/>
                </a:lnTo>
                <a:lnTo>
                  <a:pt x="4961" y="6325"/>
                </a:lnTo>
                <a:lnTo>
                  <a:pt x="4987" y="6310"/>
                </a:lnTo>
                <a:lnTo>
                  <a:pt x="5012" y="6291"/>
                </a:lnTo>
                <a:lnTo>
                  <a:pt x="5037" y="6270"/>
                </a:lnTo>
                <a:lnTo>
                  <a:pt x="5058" y="6245"/>
                </a:lnTo>
                <a:lnTo>
                  <a:pt x="5078" y="6220"/>
                </a:lnTo>
                <a:lnTo>
                  <a:pt x="5095" y="6191"/>
                </a:lnTo>
                <a:lnTo>
                  <a:pt x="5108" y="6163"/>
                </a:lnTo>
                <a:lnTo>
                  <a:pt x="5120" y="6132"/>
                </a:lnTo>
                <a:lnTo>
                  <a:pt x="5127" y="6102"/>
                </a:lnTo>
                <a:lnTo>
                  <a:pt x="5133" y="6067"/>
                </a:lnTo>
                <a:lnTo>
                  <a:pt x="5135" y="6035"/>
                </a:lnTo>
                <a:lnTo>
                  <a:pt x="5135" y="5770"/>
                </a:lnTo>
                <a:lnTo>
                  <a:pt x="3169" y="5770"/>
                </a:lnTo>
                <a:lnTo>
                  <a:pt x="3169" y="4947"/>
                </a:lnTo>
                <a:lnTo>
                  <a:pt x="4109" y="49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5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98">
            <a:extLst>
              <a:ext uri="{FF2B5EF4-FFF2-40B4-BE49-F238E27FC236}">
                <a16:creationId xmlns:a16="http://schemas.microsoft.com/office/drawing/2014/main" id="{6679F95E-E45B-4F69-9453-ECEB2E6C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6" name="01. тезис / название">
            <a:extLst>
              <a:ext uri="{FF2B5EF4-FFF2-40B4-BE49-F238E27FC236}">
                <a16:creationId xmlns:a16="http://schemas.microsoft.com/office/drawing/2014/main" id="{963F19DB-7F4B-4A3F-8B0C-B51A7A6980B1}"/>
              </a:ext>
            </a:extLst>
          </p:cNvPr>
          <p:cNvSpPr txBox="1"/>
          <p:nvPr/>
        </p:nvSpPr>
        <p:spPr>
          <a:xfrm>
            <a:off x="200014" y="1872589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2021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7D119B7-EA4C-4D4D-BB26-6383F0461156}"/>
              </a:ext>
            </a:extLst>
          </p:cNvPr>
          <p:cNvCxnSpPr>
            <a:cxnSpLocks/>
            <a:stCxn id="8" idx="4"/>
            <a:endCxn id="49" idx="0"/>
          </p:cNvCxnSpPr>
          <p:nvPr/>
        </p:nvCxnSpPr>
        <p:spPr>
          <a:xfrm>
            <a:off x="717629" y="2411115"/>
            <a:ext cx="0" cy="3006693"/>
          </a:xfrm>
          <a:prstGeom prst="line">
            <a:avLst/>
          </a:prstGeom>
          <a:noFill/>
          <a:ln w="12700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D3C7D1CC-F17A-43FC-AA10-36624B4AF7C4}"/>
              </a:ext>
            </a:extLst>
          </p:cNvPr>
          <p:cNvSpPr txBox="1"/>
          <p:nvPr/>
        </p:nvSpPr>
        <p:spPr>
          <a:xfrm>
            <a:off x="1163848" y="1866945"/>
            <a:ext cx="10558130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90% населенных пунктов, проводящих рейтинговое голосование по отбору проектов благоустройства, проводят голосования в онлайн формате </a:t>
            </a:r>
          </a:p>
        </p:txBody>
      </p:sp>
      <p:sp>
        <p:nvSpPr>
          <p:cNvPr id="42" name="01. тезис / название">
            <a:extLst>
              <a:ext uri="{FF2B5EF4-FFF2-40B4-BE49-F238E27FC236}">
                <a16:creationId xmlns:a16="http://schemas.microsoft.com/office/drawing/2014/main" id="{829C7899-6E26-460F-B50C-52A2D6EF9E51}"/>
              </a:ext>
            </a:extLst>
          </p:cNvPr>
          <p:cNvSpPr txBox="1"/>
          <p:nvPr/>
        </p:nvSpPr>
        <p:spPr>
          <a:xfrm>
            <a:off x="200014" y="3714435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2024</a:t>
            </a:r>
          </a:p>
        </p:txBody>
      </p:sp>
      <p:sp>
        <p:nvSpPr>
          <p:cNvPr id="4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94D08795-3533-466C-A22E-52C70D4D5128}"/>
              </a:ext>
            </a:extLst>
          </p:cNvPr>
          <p:cNvSpPr txBox="1"/>
          <p:nvPr/>
        </p:nvSpPr>
        <p:spPr>
          <a:xfrm>
            <a:off x="1158250" y="3660477"/>
            <a:ext cx="10185254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жителей городов старше 14 лет имеют возможность принять участие в решении по вопросам городского развития в онлайн формате</a:t>
            </a:r>
          </a:p>
        </p:txBody>
      </p:sp>
      <p:sp>
        <p:nvSpPr>
          <p:cNvPr id="49" name="01. тезис / название">
            <a:extLst>
              <a:ext uri="{FF2B5EF4-FFF2-40B4-BE49-F238E27FC236}">
                <a16:creationId xmlns:a16="http://schemas.microsoft.com/office/drawing/2014/main" id="{7A90677F-E955-48E4-9BCF-09A365985C2D}"/>
              </a:ext>
            </a:extLst>
          </p:cNvPr>
          <p:cNvSpPr txBox="1"/>
          <p:nvPr/>
        </p:nvSpPr>
        <p:spPr>
          <a:xfrm>
            <a:off x="200014" y="5417808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</a:p>
        </p:txBody>
      </p:sp>
      <p:sp>
        <p:nvSpPr>
          <p:cNvPr id="50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BE2A9437-AAC1-4C97-9D61-47A3CC99D742}"/>
              </a:ext>
            </a:extLst>
          </p:cNvPr>
          <p:cNvSpPr txBox="1"/>
          <p:nvPr/>
        </p:nvSpPr>
        <p:spPr>
          <a:xfrm>
            <a:off x="1163846" y="5454009"/>
            <a:ext cx="9934214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граждан старше 14 лет имеют возможность участия в инициативном бюджетировании в онлайн формате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3F8861-AA84-44E5-ABF5-5E21E0945AB5}"/>
              </a:ext>
            </a:extLst>
          </p:cNvPr>
          <p:cNvSpPr>
            <a:spLocks noChangeAspect="1"/>
          </p:cNvSpPr>
          <p:nvPr/>
        </p:nvSpPr>
        <p:spPr>
          <a:xfrm>
            <a:off x="681629" y="233911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603CB89-38ED-4813-9ABF-1618C1436506}"/>
              </a:ext>
            </a:extLst>
          </p:cNvPr>
          <p:cNvSpPr>
            <a:spLocks noChangeAspect="1"/>
          </p:cNvSpPr>
          <p:nvPr/>
        </p:nvSpPr>
        <p:spPr>
          <a:xfrm>
            <a:off x="681629" y="4162022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C37F64EB-8408-4C6B-B125-C80886492ED6}"/>
              </a:ext>
            </a:extLst>
          </p:cNvPr>
          <p:cNvSpPr>
            <a:spLocks noChangeAspect="1"/>
          </p:cNvSpPr>
          <p:nvPr/>
        </p:nvSpPr>
        <p:spPr>
          <a:xfrm>
            <a:off x="681629" y="5373477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63883CD-1652-4539-9E28-0324F7F53A3F}"/>
              </a:ext>
            </a:extLst>
          </p:cNvPr>
          <p:cNvSpPr>
            <a:spLocks noChangeAspect="1"/>
          </p:cNvSpPr>
          <p:nvPr/>
        </p:nvSpPr>
        <p:spPr>
          <a:xfrm>
            <a:off x="681629" y="365676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E1B01FBE-CDC9-4C97-A247-3B8415F56552}"/>
              </a:ext>
            </a:extLst>
          </p:cNvPr>
          <p:cNvSpPr txBox="1">
            <a:spLocks/>
          </p:cNvSpPr>
          <p:nvPr/>
        </p:nvSpPr>
        <p:spPr>
          <a:xfrm>
            <a:off x="705272" y="403226"/>
            <a:ext cx="5022448" cy="4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53E95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ПЛАТФОРМА «РЕШАЕМ ВМЕСТЕ»</a:t>
            </a:r>
          </a:p>
        </p:txBody>
      </p:sp>
    </p:spTree>
    <p:extLst>
      <p:ext uri="{BB962C8B-B14F-4D97-AF65-F5344CB8AC3E}">
        <p14:creationId xmlns:p14="http://schemas.microsoft.com/office/powerpoint/2010/main" val="99019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962C58-E3B8-46D9-A65B-6AAE2171C515}"/>
              </a:ext>
            </a:extLst>
          </p:cNvPr>
          <p:cNvGrpSpPr/>
          <p:nvPr/>
        </p:nvGrpSpPr>
        <p:grpSpPr>
          <a:xfrm>
            <a:off x="-10759" y="1118988"/>
            <a:ext cx="11804737" cy="990589"/>
            <a:chOff x="-10759" y="914467"/>
            <a:chExt cx="11804737" cy="969197"/>
          </a:xfrm>
        </p:grpSpPr>
        <p:sp>
          <p:nvSpPr>
            <p:cNvPr id="16" name="Прямоугольник 137">
              <a:extLst>
                <a:ext uri="{FF2B5EF4-FFF2-40B4-BE49-F238E27FC236}">
                  <a16:creationId xmlns:a16="http://schemas.microsoft.com/office/drawing/2014/main" id="{9098A589-338E-4CB8-BBF9-FE9A4E5933ED}"/>
                </a:ext>
              </a:extLst>
            </p:cNvPr>
            <p:cNvSpPr/>
            <p:nvPr/>
          </p:nvSpPr>
          <p:spPr>
            <a:xfrm>
              <a:off x="-10759" y="914467"/>
              <a:ext cx="11804737" cy="969197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39879">
                  <a:moveTo>
                    <a:pt x="0" y="0"/>
                  </a:moveTo>
                  <a:lnTo>
                    <a:pt x="11747296" y="0"/>
                  </a:lnTo>
                  <a:lnTo>
                    <a:pt x="11595662" y="539879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ACFC"/>
                </a:gs>
                <a:gs pos="100000">
                  <a:srgbClr val="0156B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" name="Прямоугольник 137">
              <a:extLst>
                <a:ext uri="{FF2B5EF4-FFF2-40B4-BE49-F238E27FC236}">
                  <a16:creationId xmlns:a16="http://schemas.microsoft.com/office/drawing/2014/main" id="{8B76E02C-E831-4A72-A4F9-2C46A6C5C3D3}"/>
                </a:ext>
              </a:extLst>
            </p:cNvPr>
            <p:cNvSpPr/>
            <p:nvPr/>
          </p:nvSpPr>
          <p:spPr>
            <a:xfrm>
              <a:off x="-10758" y="1015854"/>
              <a:ext cx="11658600" cy="867810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  <a:gd name="connsiteX0" fmla="*/ 0 w 11747296"/>
                <a:gd name="connsiteY0" fmla="*/ 0 h 543890"/>
                <a:gd name="connsiteX1" fmla="*/ 11747296 w 11747296"/>
                <a:gd name="connsiteY1" fmla="*/ 0 h 543890"/>
                <a:gd name="connsiteX2" fmla="*/ 11627991 w 11747296"/>
                <a:gd name="connsiteY2" fmla="*/ 543890 h 543890"/>
                <a:gd name="connsiteX3" fmla="*/ 0 w 11747296"/>
                <a:gd name="connsiteY3" fmla="*/ 535284 h 543890"/>
                <a:gd name="connsiteX4" fmla="*/ 0 w 11747296"/>
                <a:gd name="connsiteY4" fmla="*/ 0 h 543890"/>
                <a:gd name="connsiteX0" fmla="*/ 0 w 11747296"/>
                <a:gd name="connsiteY0" fmla="*/ 0 h 547900"/>
                <a:gd name="connsiteX1" fmla="*/ 11747296 w 11747296"/>
                <a:gd name="connsiteY1" fmla="*/ 0 h 547900"/>
                <a:gd name="connsiteX2" fmla="*/ 11615869 w 11747296"/>
                <a:gd name="connsiteY2" fmla="*/ 547900 h 547900"/>
                <a:gd name="connsiteX3" fmla="*/ 0 w 11747296"/>
                <a:gd name="connsiteY3" fmla="*/ 535284 h 547900"/>
                <a:gd name="connsiteX4" fmla="*/ 0 w 11747296"/>
                <a:gd name="connsiteY4" fmla="*/ 0 h 5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47900">
                  <a:moveTo>
                    <a:pt x="0" y="0"/>
                  </a:moveTo>
                  <a:lnTo>
                    <a:pt x="11747296" y="0"/>
                  </a:lnTo>
                  <a:lnTo>
                    <a:pt x="11615869" y="547900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53A8C"/>
                </a:gs>
                <a:gs pos="100000">
                  <a:srgbClr val="05183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5" name="Текст 4">
            <a:extLst>
              <a:ext uri="{FF2B5EF4-FFF2-40B4-BE49-F238E27FC236}">
                <a16:creationId xmlns:a16="http://schemas.microsoft.com/office/drawing/2014/main" id="{581ACB88-E58E-45DD-B494-EDAA91747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365" y="1415019"/>
            <a:ext cx="10139424" cy="72675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9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595211A-10B6-4DDE-9580-E53A33A509C3}"/>
              </a:ext>
            </a:extLst>
          </p:cNvPr>
          <p:cNvSpPr txBox="1"/>
          <p:nvPr/>
        </p:nvSpPr>
        <p:spPr>
          <a:xfrm>
            <a:off x="2445498" y="1389560"/>
            <a:ext cx="8364292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ПОВЫШЕНИЕ ЭФФЕКТИВНОСТИ УПРАВЛЕНИЯ ИНЖЕНЕРНОЙ ИНФРАСТРУКТУРОЙ, ПОВЫШЕНИЕ ОБЪЕКТИВНОГО КОНТРОЛЯ ЗА СОСТОЯНИЕМ  ИНЖЕНЕРНЫХ СЕТЕЙ</a:t>
            </a:r>
          </a:p>
        </p:txBody>
      </p:sp>
      <p:sp>
        <p:nvSpPr>
          <p:cNvPr id="2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0806B928-FA95-4314-990E-BF995B059BDA}"/>
              </a:ext>
            </a:extLst>
          </p:cNvPr>
          <p:cNvSpPr txBox="1"/>
          <p:nvPr/>
        </p:nvSpPr>
        <p:spPr>
          <a:xfrm>
            <a:off x="1287857" y="2668456"/>
            <a:ext cx="2188279" cy="7553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ДО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 ГОДА</a:t>
            </a:r>
          </a:p>
        </p:txBody>
      </p:sp>
      <p:sp>
        <p:nvSpPr>
          <p:cNvPr id="2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2D2A01F2-BFC3-46CE-80D0-2775816C8019}"/>
              </a:ext>
            </a:extLst>
          </p:cNvPr>
          <p:cNvSpPr txBox="1"/>
          <p:nvPr/>
        </p:nvSpPr>
        <p:spPr>
          <a:xfrm>
            <a:off x="5241717" y="2850358"/>
            <a:ext cx="6575891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ПРИВЛЕЧЕНИЕ ИНВЕСТОРОВ И ВНЕБЮДЖЕТНЫЕ ИСТОЧНИКИ ФИНАНСИРОВАНИЯ (В РАМКАХ ГЧП)</a:t>
            </a: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739908AD-7DF6-49A8-B232-84C182B57779}"/>
              </a:ext>
            </a:extLst>
          </p:cNvPr>
          <p:cNvSpPr>
            <a:spLocks noEditPoints="1"/>
          </p:cNvSpPr>
          <p:nvPr/>
        </p:nvSpPr>
        <p:spPr bwMode="auto">
          <a:xfrm>
            <a:off x="820909" y="2964782"/>
            <a:ext cx="357992" cy="359490"/>
          </a:xfrm>
          <a:custGeom>
            <a:avLst/>
            <a:gdLst>
              <a:gd name="T0" fmla="*/ 1597 w 1912"/>
              <a:gd name="T1" fmla="*/ 247 h 1920"/>
              <a:gd name="T2" fmla="*/ 1486 w 1912"/>
              <a:gd name="T3" fmla="*/ 160 h 1920"/>
              <a:gd name="T4" fmla="*/ 1364 w 1912"/>
              <a:gd name="T5" fmla="*/ 91 h 1920"/>
              <a:gd name="T6" fmla="*/ 1234 w 1912"/>
              <a:gd name="T7" fmla="*/ 40 h 1920"/>
              <a:gd name="T8" fmla="*/ 1098 w 1912"/>
              <a:gd name="T9" fmla="*/ 10 h 1920"/>
              <a:gd name="T10" fmla="*/ 956 w 1912"/>
              <a:gd name="T11" fmla="*/ 0 h 1920"/>
              <a:gd name="T12" fmla="*/ 861 w 1912"/>
              <a:gd name="T13" fmla="*/ 4 h 1920"/>
              <a:gd name="T14" fmla="*/ 722 w 1912"/>
              <a:gd name="T15" fmla="*/ 29 h 1920"/>
              <a:gd name="T16" fmla="*/ 590 w 1912"/>
              <a:gd name="T17" fmla="*/ 72 h 1920"/>
              <a:gd name="T18" fmla="*/ 465 w 1912"/>
              <a:gd name="T19" fmla="*/ 135 h 1920"/>
              <a:gd name="T20" fmla="*/ 350 w 1912"/>
              <a:gd name="T21" fmla="*/ 217 h 1920"/>
              <a:gd name="T22" fmla="*/ 279 w 1912"/>
              <a:gd name="T23" fmla="*/ 280 h 1920"/>
              <a:gd name="T24" fmla="*/ 187 w 1912"/>
              <a:gd name="T25" fmla="*/ 389 h 1920"/>
              <a:gd name="T26" fmla="*/ 112 w 1912"/>
              <a:gd name="T27" fmla="*/ 508 h 1920"/>
              <a:gd name="T28" fmla="*/ 55 w 1912"/>
              <a:gd name="T29" fmla="*/ 635 h 1920"/>
              <a:gd name="T30" fmla="*/ 18 w 1912"/>
              <a:gd name="T31" fmla="*/ 771 h 1920"/>
              <a:gd name="T32" fmla="*/ 1 w 1912"/>
              <a:gd name="T33" fmla="*/ 911 h 1920"/>
              <a:gd name="T34" fmla="*/ 1 w 1912"/>
              <a:gd name="T35" fmla="*/ 1008 h 1920"/>
              <a:gd name="T36" fmla="*/ 18 w 1912"/>
              <a:gd name="T37" fmla="*/ 1148 h 1920"/>
              <a:gd name="T38" fmla="*/ 55 w 1912"/>
              <a:gd name="T39" fmla="*/ 1284 h 1920"/>
              <a:gd name="T40" fmla="*/ 112 w 1912"/>
              <a:gd name="T41" fmla="*/ 1411 h 1920"/>
              <a:gd name="T42" fmla="*/ 187 w 1912"/>
              <a:gd name="T43" fmla="*/ 1530 h 1920"/>
              <a:gd name="T44" fmla="*/ 279 w 1912"/>
              <a:gd name="T45" fmla="*/ 1639 h 1920"/>
              <a:gd name="T46" fmla="*/ 350 w 1912"/>
              <a:gd name="T47" fmla="*/ 1702 h 1920"/>
              <a:gd name="T48" fmla="*/ 465 w 1912"/>
              <a:gd name="T49" fmla="*/ 1784 h 1920"/>
              <a:gd name="T50" fmla="*/ 590 w 1912"/>
              <a:gd name="T51" fmla="*/ 1847 h 1920"/>
              <a:gd name="T52" fmla="*/ 722 w 1912"/>
              <a:gd name="T53" fmla="*/ 1890 h 1920"/>
              <a:gd name="T54" fmla="*/ 861 w 1912"/>
              <a:gd name="T55" fmla="*/ 1915 h 1920"/>
              <a:gd name="T56" fmla="*/ 956 w 1912"/>
              <a:gd name="T57" fmla="*/ 1920 h 1920"/>
              <a:gd name="T58" fmla="*/ 1098 w 1912"/>
              <a:gd name="T59" fmla="*/ 1909 h 1920"/>
              <a:gd name="T60" fmla="*/ 1234 w 1912"/>
              <a:gd name="T61" fmla="*/ 1879 h 1920"/>
              <a:gd name="T62" fmla="*/ 1364 w 1912"/>
              <a:gd name="T63" fmla="*/ 1828 h 1920"/>
              <a:gd name="T64" fmla="*/ 1486 w 1912"/>
              <a:gd name="T65" fmla="*/ 1759 h 1920"/>
              <a:gd name="T66" fmla="*/ 1597 w 1912"/>
              <a:gd name="T67" fmla="*/ 1672 h 1920"/>
              <a:gd name="T68" fmla="*/ 1665 w 1912"/>
              <a:gd name="T69" fmla="*/ 1604 h 1920"/>
              <a:gd name="T70" fmla="*/ 1751 w 1912"/>
              <a:gd name="T71" fmla="*/ 1492 h 1920"/>
              <a:gd name="T72" fmla="*/ 1820 w 1912"/>
              <a:gd name="T73" fmla="*/ 1370 h 1920"/>
              <a:gd name="T74" fmla="*/ 1871 w 1912"/>
              <a:gd name="T75" fmla="*/ 1239 h 1920"/>
              <a:gd name="T76" fmla="*/ 1901 w 1912"/>
              <a:gd name="T77" fmla="*/ 1102 h 1920"/>
              <a:gd name="T78" fmla="*/ 1912 w 1912"/>
              <a:gd name="T79" fmla="*/ 960 h 1920"/>
              <a:gd name="T80" fmla="*/ 1907 w 1912"/>
              <a:gd name="T81" fmla="*/ 864 h 1920"/>
              <a:gd name="T82" fmla="*/ 1883 w 1912"/>
              <a:gd name="T83" fmla="*/ 725 h 1920"/>
              <a:gd name="T84" fmla="*/ 1839 w 1912"/>
              <a:gd name="T85" fmla="*/ 592 h 1920"/>
              <a:gd name="T86" fmla="*/ 1777 w 1912"/>
              <a:gd name="T87" fmla="*/ 467 h 1920"/>
              <a:gd name="T88" fmla="*/ 1695 w 1912"/>
              <a:gd name="T89" fmla="*/ 352 h 1920"/>
              <a:gd name="T90" fmla="*/ 1632 w 1912"/>
              <a:gd name="T91" fmla="*/ 280 h 1920"/>
              <a:gd name="T92" fmla="*/ 1019 w 1912"/>
              <a:gd name="T93" fmla="*/ 297 h 1920"/>
              <a:gd name="T94" fmla="*/ 302 w 1912"/>
              <a:gd name="T95" fmla="*/ 1024 h 1920"/>
              <a:gd name="T96" fmla="*/ 302 w 1912"/>
              <a:gd name="T97" fmla="*/ 896 h 1920"/>
              <a:gd name="T98" fmla="*/ 893 w 1912"/>
              <a:gd name="T99" fmla="*/ 1792 h 1920"/>
              <a:gd name="T100" fmla="*/ 1019 w 1912"/>
              <a:gd name="T101" fmla="*/ 1792 h 1920"/>
              <a:gd name="T102" fmla="*/ 874 w 1912"/>
              <a:gd name="T103" fmla="*/ 413 h 1920"/>
              <a:gd name="T104" fmla="*/ 1493 w 1912"/>
              <a:gd name="T105" fmla="*/ 1436 h 1920"/>
              <a:gd name="T106" fmla="*/ 1614 w 1912"/>
              <a:gd name="T107" fmla="*/ 896 h 1920"/>
              <a:gd name="T108" fmla="*/ 1614 w 1912"/>
              <a:gd name="T109" fmla="*/ 1024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2" h="1920">
                <a:moveTo>
                  <a:pt x="1632" y="280"/>
                </a:moveTo>
                <a:lnTo>
                  <a:pt x="1632" y="280"/>
                </a:lnTo>
                <a:lnTo>
                  <a:pt x="1597" y="247"/>
                </a:lnTo>
                <a:lnTo>
                  <a:pt x="1561" y="217"/>
                </a:lnTo>
                <a:lnTo>
                  <a:pt x="1524" y="187"/>
                </a:lnTo>
                <a:lnTo>
                  <a:pt x="1486" y="160"/>
                </a:lnTo>
                <a:lnTo>
                  <a:pt x="1447" y="135"/>
                </a:lnTo>
                <a:lnTo>
                  <a:pt x="1405" y="112"/>
                </a:lnTo>
                <a:lnTo>
                  <a:pt x="1364" y="91"/>
                </a:lnTo>
                <a:lnTo>
                  <a:pt x="1322" y="72"/>
                </a:lnTo>
                <a:lnTo>
                  <a:pt x="1279" y="55"/>
                </a:lnTo>
                <a:lnTo>
                  <a:pt x="1234" y="40"/>
                </a:lnTo>
                <a:lnTo>
                  <a:pt x="1190" y="29"/>
                </a:lnTo>
                <a:lnTo>
                  <a:pt x="1143" y="18"/>
                </a:lnTo>
                <a:lnTo>
                  <a:pt x="1098" y="10"/>
                </a:lnTo>
                <a:lnTo>
                  <a:pt x="1050" y="4"/>
                </a:lnTo>
                <a:lnTo>
                  <a:pt x="1004" y="1"/>
                </a:lnTo>
                <a:lnTo>
                  <a:pt x="956" y="0"/>
                </a:lnTo>
                <a:lnTo>
                  <a:pt x="956" y="0"/>
                </a:lnTo>
                <a:lnTo>
                  <a:pt x="908" y="1"/>
                </a:lnTo>
                <a:lnTo>
                  <a:pt x="861" y="4"/>
                </a:lnTo>
                <a:lnTo>
                  <a:pt x="814" y="10"/>
                </a:lnTo>
                <a:lnTo>
                  <a:pt x="768" y="18"/>
                </a:lnTo>
                <a:lnTo>
                  <a:pt x="722" y="29"/>
                </a:lnTo>
                <a:lnTo>
                  <a:pt x="677" y="40"/>
                </a:lnTo>
                <a:lnTo>
                  <a:pt x="633" y="55"/>
                </a:lnTo>
                <a:lnTo>
                  <a:pt x="590" y="72"/>
                </a:lnTo>
                <a:lnTo>
                  <a:pt x="547" y="91"/>
                </a:lnTo>
                <a:lnTo>
                  <a:pt x="505" y="112"/>
                </a:lnTo>
                <a:lnTo>
                  <a:pt x="465" y="135"/>
                </a:lnTo>
                <a:lnTo>
                  <a:pt x="425" y="160"/>
                </a:lnTo>
                <a:lnTo>
                  <a:pt x="387" y="187"/>
                </a:lnTo>
                <a:lnTo>
                  <a:pt x="350" y="217"/>
                </a:lnTo>
                <a:lnTo>
                  <a:pt x="314" y="247"/>
                </a:lnTo>
                <a:lnTo>
                  <a:pt x="279" y="280"/>
                </a:lnTo>
                <a:lnTo>
                  <a:pt x="279" y="280"/>
                </a:lnTo>
                <a:lnTo>
                  <a:pt x="246" y="315"/>
                </a:lnTo>
                <a:lnTo>
                  <a:pt x="216" y="352"/>
                </a:lnTo>
                <a:lnTo>
                  <a:pt x="187" y="389"/>
                </a:lnTo>
                <a:lnTo>
                  <a:pt x="160" y="427"/>
                </a:lnTo>
                <a:lnTo>
                  <a:pt x="134" y="467"/>
                </a:lnTo>
                <a:lnTo>
                  <a:pt x="112" y="508"/>
                </a:lnTo>
                <a:lnTo>
                  <a:pt x="91" y="549"/>
                </a:lnTo>
                <a:lnTo>
                  <a:pt x="72" y="592"/>
                </a:lnTo>
                <a:lnTo>
                  <a:pt x="55" y="635"/>
                </a:lnTo>
                <a:lnTo>
                  <a:pt x="40" y="680"/>
                </a:lnTo>
                <a:lnTo>
                  <a:pt x="29" y="725"/>
                </a:lnTo>
                <a:lnTo>
                  <a:pt x="18" y="771"/>
                </a:lnTo>
                <a:lnTo>
                  <a:pt x="10" y="817"/>
                </a:lnTo>
                <a:lnTo>
                  <a:pt x="4" y="864"/>
                </a:lnTo>
                <a:lnTo>
                  <a:pt x="1" y="911"/>
                </a:lnTo>
                <a:lnTo>
                  <a:pt x="0" y="960"/>
                </a:lnTo>
                <a:lnTo>
                  <a:pt x="0" y="960"/>
                </a:lnTo>
                <a:lnTo>
                  <a:pt x="1" y="1008"/>
                </a:lnTo>
                <a:lnTo>
                  <a:pt x="4" y="1055"/>
                </a:lnTo>
                <a:lnTo>
                  <a:pt x="10" y="1102"/>
                </a:lnTo>
                <a:lnTo>
                  <a:pt x="18" y="1148"/>
                </a:lnTo>
                <a:lnTo>
                  <a:pt x="29" y="1194"/>
                </a:lnTo>
                <a:lnTo>
                  <a:pt x="40" y="1239"/>
                </a:lnTo>
                <a:lnTo>
                  <a:pt x="55" y="1284"/>
                </a:lnTo>
                <a:lnTo>
                  <a:pt x="72" y="1327"/>
                </a:lnTo>
                <a:lnTo>
                  <a:pt x="91" y="1370"/>
                </a:lnTo>
                <a:lnTo>
                  <a:pt x="112" y="1411"/>
                </a:lnTo>
                <a:lnTo>
                  <a:pt x="134" y="1452"/>
                </a:lnTo>
                <a:lnTo>
                  <a:pt x="160" y="1492"/>
                </a:lnTo>
                <a:lnTo>
                  <a:pt x="187" y="1530"/>
                </a:lnTo>
                <a:lnTo>
                  <a:pt x="216" y="1567"/>
                </a:lnTo>
                <a:lnTo>
                  <a:pt x="246" y="1604"/>
                </a:lnTo>
                <a:lnTo>
                  <a:pt x="279" y="1639"/>
                </a:lnTo>
                <a:lnTo>
                  <a:pt x="279" y="1639"/>
                </a:lnTo>
                <a:lnTo>
                  <a:pt x="314" y="1672"/>
                </a:lnTo>
                <a:lnTo>
                  <a:pt x="350" y="1702"/>
                </a:lnTo>
                <a:lnTo>
                  <a:pt x="387" y="1732"/>
                </a:lnTo>
                <a:lnTo>
                  <a:pt x="425" y="1759"/>
                </a:lnTo>
                <a:lnTo>
                  <a:pt x="465" y="1784"/>
                </a:lnTo>
                <a:lnTo>
                  <a:pt x="505" y="1807"/>
                </a:lnTo>
                <a:lnTo>
                  <a:pt x="547" y="1828"/>
                </a:lnTo>
                <a:lnTo>
                  <a:pt x="590" y="1847"/>
                </a:lnTo>
                <a:lnTo>
                  <a:pt x="633" y="1864"/>
                </a:lnTo>
                <a:lnTo>
                  <a:pt x="677" y="1879"/>
                </a:lnTo>
                <a:lnTo>
                  <a:pt x="722" y="1890"/>
                </a:lnTo>
                <a:lnTo>
                  <a:pt x="768" y="1901"/>
                </a:lnTo>
                <a:lnTo>
                  <a:pt x="814" y="1909"/>
                </a:lnTo>
                <a:lnTo>
                  <a:pt x="861" y="1915"/>
                </a:lnTo>
                <a:lnTo>
                  <a:pt x="908" y="1918"/>
                </a:lnTo>
                <a:lnTo>
                  <a:pt x="956" y="1920"/>
                </a:lnTo>
                <a:lnTo>
                  <a:pt x="956" y="1920"/>
                </a:lnTo>
                <a:lnTo>
                  <a:pt x="1004" y="1918"/>
                </a:lnTo>
                <a:lnTo>
                  <a:pt x="1050" y="1915"/>
                </a:lnTo>
                <a:lnTo>
                  <a:pt x="1098" y="1909"/>
                </a:lnTo>
                <a:lnTo>
                  <a:pt x="1143" y="1901"/>
                </a:lnTo>
                <a:lnTo>
                  <a:pt x="1190" y="1890"/>
                </a:lnTo>
                <a:lnTo>
                  <a:pt x="1234" y="1879"/>
                </a:lnTo>
                <a:lnTo>
                  <a:pt x="1279" y="1864"/>
                </a:lnTo>
                <a:lnTo>
                  <a:pt x="1322" y="1847"/>
                </a:lnTo>
                <a:lnTo>
                  <a:pt x="1364" y="1828"/>
                </a:lnTo>
                <a:lnTo>
                  <a:pt x="1405" y="1807"/>
                </a:lnTo>
                <a:lnTo>
                  <a:pt x="1447" y="1784"/>
                </a:lnTo>
                <a:lnTo>
                  <a:pt x="1486" y="1759"/>
                </a:lnTo>
                <a:lnTo>
                  <a:pt x="1524" y="1732"/>
                </a:lnTo>
                <a:lnTo>
                  <a:pt x="1561" y="1702"/>
                </a:lnTo>
                <a:lnTo>
                  <a:pt x="1597" y="1672"/>
                </a:lnTo>
                <a:lnTo>
                  <a:pt x="1632" y="1639"/>
                </a:lnTo>
                <a:lnTo>
                  <a:pt x="1632" y="1639"/>
                </a:lnTo>
                <a:lnTo>
                  <a:pt x="1665" y="1604"/>
                </a:lnTo>
                <a:lnTo>
                  <a:pt x="1695" y="1567"/>
                </a:lnTo>
                <a:lnTo>
                  <a:pt x="1725" y="1530"/>
                </a:lnTo>
                <a:lnTo>
                  <a:pt x="1751" y="1492"/>
                </a:lnTo>
                <a:lnTo>
                  <a:pt x="1777" y="1452"/>
                </a:lnTo>
                <a:lnTo>
                  <a:pt x="1800" y="1411"/>
                </a:lnTo>
                <a:lnTo>
                  <a:pt x="1820" y="1370"/>
                </a:lnTo>
                <a:lnTo>
                  <a:pt x="1839" y="1327"/>
                </a:lnTo>
                <a:lnTo>
                  <a:pt x="1856" y="1284"/>
                </a:lnTo>
                <a:lnTo>
                  <a:pt x="1871" y="1239"/>
                </a:lnTo>
                <a:lnTo>
                  <a:pt x="1883" y="1194"/>
                </a:lnTo>
                <a:lnTo>
                  <a:pt x="1893" y="1148"/>
                </a:lnTo>
                <a:lnTo>
                  <a:pt x="1901" y="1102"/>
                </a:lnTo>
                <a:lnTo>
                  <a:pt x="1907" y="1055"/>
                </a:lnTo>
                <a:lnTo>
                  <a:pt x="1911" y="1008"/>
                </a:lnTo>
                <a:lnTo>
                  <a:pt x="1912" y="960"/>
                </a:lnTo>
                <a:lnTo>
                  <a:pt x="1912" y="960"/>
                </a:lnTo>
                <a:lnTo>
                  <a:pt x="1911" y="911"/>
                </a:lnTo>
                <a:lnTo>
                  <a:pt x="1907" y="864"/>
                </a:lnTo>
                <a:lnTo>
                  <a:pt x="1901" y="817"/>
                </a:lnTo>
                <a:lnTo>
                  <a:pt x="1893" y="771"/>
                </a:lnTo>
                <a:lnTo>
                  <a:pt x="1883" y="725"/>
                </a:lnTo>
                <a:lnTo>
                  <a:pt x="1871" y="680"/>
                </a:lnTo>
                <a:lnTo>
                  <a:pt x="1856" y="635"/>
                </a:lnTo>
                <a:lnTo>
                  <a:pt x="1839" y="592"/>
                </a:lnTo>
                <a:lnTo>
                  <a:pt x="1820" y="549"/>
                </a:lnTo>
                <a:lnTo>
                  <a:pt x="1800" y="508"/>
                </a:lnTo>
                <a:lnTo>
                  <a:pt x="1777" y="467"/>
                </a:lnTo>
                <a:lnTo>
                  <a:pt x="1751" y="427"/>
                </a:lnTo>
                <a:lnTo>
                  <a:pt x="1725" y="389"/>
                </a:lnTo>
                <a:lnTo>
                  <a:pt x="1695" y="352"/>
                </a:lnTo>
                <a:lnTo>
                  <a:pt x="1665" y="315"/>
                </a:lnTo>
                <a:lnTo>
                  <a:pt x="1632" y="280"/>
                </a:lnTo>
                <a:lnTo>
                  <a:pt x="1632" y="280"/>
                </a:lnTo>
                <a:close/>
                <a:moveTo>
                  <a:pt x="893" y="127"/>
                </a:moveTo>
                <a:lnTo>
                  <a:pt x="1019" y="127"/>
                </a:lnTo>
                <a:lnTo>
                  <a:pt x="1019" y="297"/>
                </a:lnTo>
                <a:lnTo>
                  <a:pt x="893" y="297"/>
                </a:lnTo>
                <a:lnTo>
                  <a:pt x="893" y="127"/>
                </a:lnTo>
                <a:close/>
                <a:moveTo>
                  <a:pt x="302" y="1024"/>
                </a:moveTo>
                <a:lnTo>
                  <a:pt x="125" y="1024"/>
                </a:lnTo>
                <a:lnTo>
                  <a:pt x="125" y="896"/>
                </a:lnTo>
                <a:lnTo>
                  <a:pt x="302" y="896"/>
                </a:lnTo>
                <a:lnTo>
                  <a:pt x="302" y="1024"/>
                </a:lnTo>
                <a:close/>
                <a:moveTo>
                  <a:pt x="1019" y="1792"/>
                </a:moveTo>
                <a:lnTo>
                  <a:pt x="893" y="1792"/>
                </a:lnTo>
                <a:lnTo>
                  <a:pt x="893" y="1622"/>
                </a:lnTo>
                <a:lnTo>
                  <a:pt x="1019" y="1622"/>
                </a:lnTo>
                <a:lnTo>
                  <a:pt x="1019" y="1792"/>
                </a:lnTo>
                <a:close/>
                <a:moveTo>
                  <a:pt x="1365" y="1553"/>
                </a:moveTo>
                <a:lnTo>
                  <a:pt x="874" y="1021"/>
                </a:lnTo>
                <a:lnTo>
                  <a:pt x="874" y="413"/>
                </a:lnTo>
                <a:lnTo>
                  <a:pt x="1038" y="413"/>
                </a:lnTo>
                <a:lnTo>
                  <a:pt x="1038" y="941"/>
                </a:lnTo>
                <a:lnTo>
                  <a:pt x="1493" y="1436"/>
                </a:lnTo>
                <a:lnTo>
                  <a:pt x="1365" y="1553"/>
                </a:lnTo>
                <a:close/>
                <a:moveTo>
                  <a:pt x="1614" y="1024"/>
                </a:moveTo>
                <a:lnTo>
                  <a:pt x="1614" y="896"/>
                </a:lnTo>
                <a:lnTo>
                  <a:pt x="1783" y="896"/>
                </a:lnTo>
                <a:lnTo>
                  <a:pt x="1783" y="1024"/>
                </a:lnTo>
                <a:lnTo>
                  <a:pt x="1614" y="1024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43">
            <a:extLst>
              <a:ext uri="{FF2B5EF4-FFF2-40B4-BE49-F238E27FC236}">
                <a16:creationId xmlns:a16="http://schemas.microsoft.com/office/drawing/2014/main" id="{CB75ECCC-637C-4211-9B8C-C2017BC77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4978" y="3018527"/>
            <a:ext cx="324153" cy="252000"/>
            <a:chOff x="3900" y="3904"/>
            <a:chExt cx="301" cy="234"/>
          </a:xfrm>
          <a:solidFill>
            <a:srgbClr val="053E95"/>
          </a:solidFill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AEB1D6F-40CE-48A6-8806-08ECA438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4058"/>
              <a:ext cx="299" cy="80"/>
            </a:xfrm>
            <a:custGeom>
              <a:avLst/>
              <a:gdLst>
                <a:gd name="T0" fmla="*/ 1790 w 1791"/>
                <a:gd name="T1" fmla="*/ 0 h 482"/>
                <a:gd name="T2" fmla="*/ 1746 w 1791"/>
                <a:gd name="T3" fmla="*/ 22 h 482"/>
                <a:gd name="T4" fmla="*/ 1653 w 1791"/>
                <a:gd name="T5" fmla="*/ 59 h 482"/>
                <a:gd name="T6" fmla="*/ 1605 w 1791"/>
                <a:gd name="T7" fmla="*/ 75 h 482"/>
                <a:gd name="T8" fmla="*/ 1529 w 1791"/>
                <a:gd name="T9" fmla="*/ 96 h 482"/>
                <a:gd name="T10" fmla="*/ 1448 w 1791"/>
                <a:gd name="T11" fmla="*/ 115 h 482"/>
                <a:gd name="T12" fmla="*/ 1360 w 1791"/>
                <a:gd name="T13" fmla="*/ 130 h 482"/>
                <a:gd name="T14" fmla="*/ 1271 w 1791"/>
                <a:gd name="T15" fmla="*/ 144 h 482"/>
                <a:gd name="T16" fmla="*/ 1177 w 1791"/>
                <a:gd name="T17" fmla="*/ 154 h 482"/>
                <a:gd name="T18" fmla="*/ 1079 w 1791"/>
                <a:gd name="T19" fmla="*/ 161 h 482"/>
                <a:gd name="T20" fmla="*/ 980 w 1791"/>
                <a:gd name="T21" fmla="*/ 166 h 482"/>
                <a:gd name="T22" fmla="*/ 879 w 1791"/>
                <a:gd name="T23" fmla="*/ 168 h 482"/>
                <a:gd name="T24" fmla="*/ 789 w 1791"/>
                <a:gd name="T25" fmla="*/ 167 h 482"/>
                <a:gd name="T26" fmla="*/ 613 w 1791"/>
                <a:gd name="T27" fmla="*/ 157 h 482"/>
                <a:gd name="T28" fmla="*/ 445 w 1791"/>
                <a:gd name="T29" fmla="*/ 137 h 482"/>
                <a:gd name="T30" fmla="*/ 327 w 1791"/>
                <a:gd name="T31" fmla="*/ 117 h 482"/>
                <a:gd name="T32" fmla="*/ 253 w 1791"/>
                <a:gd name="T33" fmla="*/ 101 h 482"/>
                <a:gd name="T34" fmla="*/ 218 w 1791"/>
                <a:gd name="T35" fmla="*/ 92 h 482"/>
                <a:gd name="T36" fmla="*/ 163 w 1791"/>
                <a:gd name="T37" fmla="*/ 76 h 482"/>
                <a:gd name="T38" fmla="*/ 107 w 1791"/>
                <a:gd name="T39" fmla="*/ 58 h 482"/>
                <a:gd name="T40" fmla="*/ 53 w 1791"/>
                <a:gd name="T41" fmla="*/ 36 h 482"/>
                <a:gd name="T42" fmla="*/ 0 w 1791"/>
                <a:gd name="T43" fmla="*/ 11 h 482"/>
                <a:gd name="T44" fmla="*/ 4 w 1791"/>
                <a:gd name="T45" fmla="*/ 267 h 482"/>
                <a:gd name="T46" fmla="*/ 4 w 1791"/>
                <a:gd name="T47" fmla="*/ 269 h 482"/>
                <a:gd name="T48" fmla="*/ 6 w 1791"/>
                <a:gd name="T49" fmla="*/ 276 h 482"/>
                <a:gd name="T50" fmla="*/ 13 w 1791"/>
                <a:gd name="T51" fmla="*/ 287 h 482"/>
                <a:gd name="T52" fmla="*/ 26 w 1791"/>
                <a:gd name="T53" fmla="*/ 301 h 482"/>
                <a:gd name="T54" fmla="*/ 46 w 1791"/>
                <a:gd name="T55" fmla="*/ 318 h 482"/>
                <a:gd name="T56" fmla="*/ 76 w 1791"/>
                <a:gd name="T57" fmla="*/ 336 h 482"/>
                <a:gd name="T58" fmla="*/ 115 w 1791"/>
                <a:gd name="T59" fmla="*/ 356 h 482"/>
                <a:gd name="T60" fmla="*/ 165 w 1791"/>
                <a:gd name="T61" fmla="*/ 377 h 482"/>
                <a:gd name="T62" fmla="*/ 228 w 1791"/>
                <a:gd name="T63" fmla="*/ 398 h 482"/>
                <a:gd name="T64" fmla="*/ 262 w 1791"/>
                <a:gd name="T65" fmla="*/ 408 h 482"/>
                <a:gd name="T66" fmla="*/ 334 w 1791"/>
                <a:gd name="T67" fmla="*/ 426 h 482"/>
                <a:gd name="T68" fmla="*/ 410 w 1791"/>
                <a:gd name="T69" fmla="*/ 441 h 482"/>
                <a:gd name="T70" fmla="*/ 490 w 1791"/>
                <a:gd name="T71" fmla="*/ 455 h 482"/>
                <a:gd name="T72" fmla="*/ 575 w 1791"/>
                <a:gd name="T73" fmla="*/ 465 h 482"/>
                <a:gd name="T74" fmla="*/ 664 w 1791"/>
                <a:gd name="T75" fmla="*/ 473 h 482"/>
                <a:gd name="T76" fmla="*/ 755 w 1791"/>
                <a:gd name="T77" fmla="*/ 479 h 482"/>
                <a:gd name="T78" fmla="*/ 848 w 1791"/>
                <a:gd name="T79" fmla="*/ 482 h 482"/>
                <a:gd name="T80" fmla="*/ 896 w 1791"/>
                <a:gd name="T81" fmla="*/ 482 h 482"/>
                <a:gd name="T82" fmla="*/ 990 w 1791"/>
                <a:gd name="T83" fmla="*/ 481 h 482"/>
                <a:gd name="T84" fmla="*/ 1083 w 1791"/>
                <a:gd name="T85" fmla="*/ 476 h 482"/>
                <a:gd name="T86" fmla="*/ 1172 w 1791"/>
                <a:gd name="T87" fmla="*/ 470 h 482"/>
                <a:gd name="T88" fmla="*/ 1258 w 1791"/>
                <a:gd name="T89" fmla="*/ 459 h 482"/>
                <a:gd name="T90" fmla="*/ 1342 w 1791"/>
                <a:gd name="T91" fmla="*/ 447 h 482"/>
                <a:gd name="T92" fmla="*/ 1422 w 1791"/>
                <a:gd name="T93" fmla="*/ 432 h 482"/>
                <a:gd name="T94" fmla="*/ 1495 w 1791"/>
                <a:gd name="T95" fmla="*/ 415 h 482"/>
                <a:gd name="T96" fmla="*/ 1565 w 1791"/>
                <a:gd name="T97" fmla="*/ 396 h 482"/>
                <a:gd name="T98" fmla="*/ 1598 w 1791"/>
                <a:gd name="T99" fmla="*/ 384 h 482"/>
                <a:gd name="T100" fmla="*/ 1655 w 1791"/>
                <a:gd name="T101" fmla="*/ 363 h 482"/>
                <a:gd name="T102" fmla="*/ 1699 w 1791"/>
                <a:gd name="T103" fmla="*/ 341 h 482"/>
                <a:gd name="T104" fmla="*/ 1734 w 1791"/>
                <a:gd name="T105" fmla="*/ 322 h 482"/>
                <a:gd name="T106" fmla="*/ 1759 w 1791"/>
                <a:gd name="T107" fmla="*/ 304 h 482"/>
                <a:gd name="T108" fmla="*/ 1776 w 1791"/>
                <a:gd name="T109" fmla="*/ 288 h 482"/>
                <a:gd name="T110" fmla="*/ 1786 w 1791"/>
                <a:gd name="T111" fmla="*/ 276 h 482"/>
                <a:gd name="T112" fmla="*/ 1791 w 1791"/>
                <a:gd name="T113" fmla="*/ 268 h 482"/>
                <a:gd name="T114" fmla="*/ 1790 w 1791"/>
                <a:gd name="T115" fmla="*/ 2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1" h="482">
                  <a:moveTo>
                    <a:pt x="1790" y="264"/>
                  </a:moveTo>
                  <a:lnTo>
                    <a:pt x="1790" y="0"/>
                  </a:lnTo>
                  <a:lnTo>
                    <a:pt x="1790" y="0"/>
                  </a:lnTo>
                  <a:lnTo>
                    <a:pt x="1746" y="22"/>
                  </a:lnTo>
                  <a:lnTo>
                    <a:pt x="1700" y="42"/>
                  </a:lnTo>
                  <a:lnTo>
                    <a:pt x="1653" y="59"/>
                  </a:lnTo>
                  <a:lnTo>
                    <a:pt x="1605" y="75"/>
                  </a:lnTo>
                  <a:lnTo>
                    <a:pt x="1605" y="75"/>
                  </a:lnTo>
                  <a:lnTo>
                    <a:pt x="1568" y="86"/>
                  </a:lnTo>
                  <a:lnTo>
                    <a:pt x="1529" y="96"/>
                  </a:lnTo>
                  <a:lnTo>
                    <a:pt x="1488" y="105"/>
                  </a:lnTo>
                  <a:lnTo>
                    <a:pt x="1448" y="115"/>
                  </a:lnTo>
                  <a:lnTo>
                    <a:pt x="1405" y="124"/>
                  </a:lnTo>
                  <a:lnTo>
                    <a:pt x="1360" y="130"/>
                  </a:lnTo>
                  <a:lnTo>
                    <a:pt x="1316" y="137"/>
                  </a:lnTo>
                  <a:lnTo>
                    <a:pt x="1271" y="144"/>
                  </a:lnTo>
                  <a:lnTo>
                    <a:pt x="1223" y="150"/>
                  </a:lnTo>
                  <a:lnTo>
                    <a:pt x="1177" y="154"/>
                  </a:lnTo>
                  <a:lnTo>
                    <a:pt x="1128" y="159"/>
                  </a:lnTo>
                  <a:lnTo>
                    <a:pt x="1079" y="161"/>
                  </a:lnTo>
                  <a:lnTo>
                    <a:pt x="1031" y="164"/>
                  </a:lnTo>
                  <a:lnTo>
                    <a:pt x="980" y="166"/>
                  </a:lnTo>
                  <a:lnTo>
                    <a:pt x="930" y="167"/>
                  </a:lnTo>
                  <a:lnTo>
                    <a:pt x="879" y="168"/>
                  </a:lnTo>
                  <a:lnTo>
                    <a:pt x="879" y="168"/>
                  </a:lnTo>
                  <a:lnTo>
                    <a:pt x="789" y="167"/>
                  </a:lnTo>
                  <a:lnTo>
                    <a:pt x="700" y="162"/>
                  </a:lnTo>
                  <a:lnTo>
                    <a:pt x="613" y="157"/>
                  </a:lnTo>
                  <a:lnTo>
                    <a:pt x="528" y="147"/>
                  </a:lnTo>
                  <a:lnTo>
                    <a:pt x="445" y="137"/>
                  </a:lnTo>
                  <a:lnTo>
                    <a:pt x="366" y="124"/>
                  </a:lnTo>
                  <a:lnTo>
                    <a:pt x="327" y="117"/>
                  </a:lnTo>
                  <a:lnTo>
                    <a:pt x="290" y="109"/>
                  </a:lnTo>
                  <a:lnTo>
                    <a:pt x="253" y="101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190" y="84"/>
                  </a:lnTo>
                  <a:lnTo>
                    <a:pt x="163" y="76"/>
                  </a:lnTo>
                  <a:lnTo>
                    <a:pt x="134" y="67"/>
                  </a:lnTo>
                  <a:lnTo>
                    <a:pt x="107" y="58"/>
                  </a:lnTo>
                  <a:lnTo>
                    <a:pt x="80" y="48"/>
                  </a:lnTo>
                  <a:lnTo>
                    <a:pt x="53" y="36"/>
                  </a:lnTo>
                  <a:lnTo>
                    <a:pt x="26" y="24"/>
                  </a:lnTo>
                  <a:lnTo>
                    <a:pt x="0" y="11"/>
                  </a:lnTo>
                  <a:lnTo>
                    <a:pt x="4" y="267"/>
                  </a:lnTo>
                  <a:lnTo>
                    <a:pt x="4" y="267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9" y="281"/>
                  </a:lnTo>
                  <a:lnTo>
                    <a:pt x="13" y="287"/>
                  </a:lnTo>
                  <a:lnTo>
                    <a:pt x="19" y="294"/>
                  </a:lnTo>
                  <a:lnTo>
                    <a:pt x="26" y="301"/>
                  </a:lnTo>
                  <a:lnTo>
                    <a:pt x="35" y="308"/>
                  </a:lnTo>
                  <a:lnTo>
                    <a:pt x="46" y="318"/>
                  </a:lnTo>
                  <a:lnTo>
                    <a:pt x="60" y="327"/>
                  </a:lnTo>
                  <a:lnTo>
                    <a:pt x="76" y="336"/>
                  </a:lnTo>
                  <a:lnTo>
                    <a:pt x="94" y="346"/>
                  </a:lnTo>
                  <a:lnTo>
                    <a:pt x="115" y="356"/>
                  </a:lnTo>
                  <a:lnTo>
                    <a:pt x="139" y="366"/>
                  </a:lnTo>
                  <a:lnTo>
                    <a:pt x="165" y="377"/>
                  </a:lnTo>
                  <a:lnTo>
                    <a:pt x="196" y="388"/>
                  </a:lnTo>
                  <a:lnTo>
                    <a:pt x="228" y="398"/>
                  </a:lnTo>
                  <a:lnTo>
                    <a:pt x="228" y="398"/>
                  </a:lnTo>
                  <a:lnTo>
                    <a:pt x="262" y="408"/>
                  </a:lnTo>
                  <a:lnTo>
                    <a:pt x="296" y="417"/>
                  </a:lnTo>
                  <a:lnTo>
                    <a:pt x="334" y="426"/>
                  </a:lnTo>
                  <a:lnTo>
                    <a:pt x="371" y="434"/>
                  </a:lnTo>
                  <a:lnTo>
                    <a:pt x="410" y="441"/>
                  </a:lnTo>
                  <a:lnTo>
                    <a:pt x="449" y="448"/>
                  </a:lnTo>
                  <a:lnTo>
                    <a:pt x="490" y="455"/>
                  </a:lnTo>
                  <a:lnTo>
                    <a:pt x="532" y="460"/>
                  </a:lnTo>
                  <a:lnTo>
                    <a:pt x="575" y="465"/>
                  </a:lnTo>
                  <a:lnTo>
                    <a:pt x="619" y="470"/>
                  </a:lnTo>
                  <a:lnTo>
                    <a:pt x="664" y="473"/>
                  </a:lnTo>
                  <a:lnTo>
                    <a:pt x="709" y="476"/>
                  </a:lnTo>
                  <a:lnTo>
                    <a:pt x="755" y="479"/>
                  </a:lnTo>
                  <a:lnTo>
                    <a:pt x="802" y="481"/>
                  </a:lnTo>
                  <a:lnTo>
                    <a:pt x="848" y="482"/>
                  </a:lnTo>
                  <a:lnTo>
                    <a:pt x="896" y="482"/>
                  </a:lnTo>
                  <a:lnTo>
                    <a:pt x="896" y="482"/>
                  </a:lnTo>
                  <a:lnTo>
                    <a:pt x="943" y="482"/>
                  </a:lnTo>
                  <a:lnTo>
                    <a:pt x="990" y="481"/>
                  </a:lnTo>
                  <a:lnTo>
                    <a:pt x="1036" y="479"/>
                  </a:lnTo>
                  <a:lnTo>
                    <a:pt x="1083" y="476"/>
                  </a:lnTo>
                  <a:lnTo>
                    <a:pt x="1127" y="473"/>
                  </a:lnTo>
                  <a:lnTo>
                    <a:pt x="1172" y="470"/>
                  </a:lnTo>
                  <a:lnTo>
                    <a:pt x="1215" y="465"/>
                  </a:lnTo>
                  <a:lnTo>
                    <a:pt x="1258" y="459"/>
                  </a:lnTo>
                  <a:lnTo>
                    <a:pt x="1300" y="454"/>
                  </a:lnTo>
                  <a:lnTo>
                    <a:pt x="1342" y="447"/>
                  </a:lnTo>
                  <a:lnTo>
                    <a:pt x="1382" y="440"/>
                  </a:lnTo>
                  <a:lnTo>
                    <a:pt x="1422" y="432"/>
                  </a:lnTo>
                  <a:lnTo>
                    <a:pt x="1459" y="424"/>
                  </a:lnTo>
                  <a:lnTo>
                    <a:pt x="1495" y="415"/>
                  </a:lnTo>
                  <a:lnTo>
                    <a:pt x="1531" y="406"/>
                  </a:lnTo>
                  <a:lnTo>
                    <a:pt x="1565" y="396"/>
                  </a:lnTo>
                  <a:lnTo>
                    <a:pt x="1565" y="396"/>
                  </a:lnTo>
                  <a:lnTo>
                    <a:pt x="1598" y="384"/>
                  </a:lnTo>
                  <a:lnTo>
                    <a:pt x="1628" y="374"/>
                  </a:lnTo>
                  <a:lnTo>
                    <a:pt x="1655" y="363"/>
                  </a:lnTo>
                  <a:lnTo>
                    <a:pt x="1679" y="353"/>
                  </a:lnTo>
                  <a:lnTo>
                    <a:pt x="1699" y="341"/>
                  </a:lnTo>
                  <a:lnTo>
                    <a:pt x="1718" y="332"/>
                  </a:lnTo>
                  <a:lnTo>
                    <a:pt x="1734" y="322"/>
                  </a:lnTo>
                  <a:lnTo>
                    <a:pt x="1748" y="313"/>
                  </a:lnTo>
                  <a:lnTo>
                    <a:pt x="1759" y="304"/>
                  </a:lnTo>
                  <a:lnTo>
                    <a:pt x="1768" y="296"/>
                  </a:lnTo>
                  <a:lnTo>
                    <a:pt x="1776" y="288"/>
                  </a:lnTo>
                  <a:lnTo>
                    <a:pt x="1782" y="282"/>
                  </a:lnTo>
                  <a:lnTo>
                    <a:pt x="1786" y="276"/>
                  </a:lnTo>
                  <a:lnTo>
                    <a:pt x="1789" y="271"/>
                  </a:lnTo>
                  <a:lnTo>
                    <a:pt x="1791" y="268"/>
                  </a:lnTo>
                  <a:lnTo>
                    <a:pt x="1791" y="264"/>
                  </a:lnTo>
                  <a:lnTo>
                    <a:pt x="1790" y="264"/>
                  </a:lnTo>
                  <a:lnTo>
                    <a:pt x="179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3C9DC95-9A69-44F4-A152-302A510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3977"/>
              <a:ext cx="300" cy="79"/>
            </a:xfrm>
            <a:custGeom>
              <a:avLst/>
              <a:gdLst>
                <a:gd name="T0" fmla="*/ 1607 w 1800"/>
                <a:gd name="T1" fmla="*/ 75 h 478"/>
                <a:gd name="T2" fmla="*/ 1531 w 1800"/>
                <a:gd name="T3" fmla="*/ 96 h 478"/>
                <a:gd name="T4" fmla="*/ 1450 w 1800"/>
                <a:gd name="T5" fmla="*/ 114 h 478"/>
                <a:gd name="T6" fmla="*/ 1364 w 1800"/>
                <a:gd name="T7" fmla="*/ 130 h 478"/>
                <a:gd name="T8" fmla="*/ 1274 w 1800"/>
                <a:gd name="T9" fmla="*/ 142 h 478"/>
                <a:gd name="T10" fmla="*/ 1181 w 1800"/>
                <a:gd name="T11" fmla="*/ 152 h 478"/>
                <a:gd name="T12" fmla="*/ 1086 w 1800"/>
                <a:gd name="T13" fmla="*/ 159 h 478"/>
                <a:gd name="T14" fmla="*/ 989 w 1800"/>
                <a:gd name="T15" fmla="*/ 164 h 478"/>
                <a:gd name="T16" fmla="*/ 889 w 1800"/>
                <a:gd name="T17" fmla="*/ 165 h 478"/>
                <a:gd name="T18" fmla="*/ 840 w 1800"/>
                <a:gd name="T19" fmla="*/ 165 h 478"/>
                <a:gd name="T20" fmla="*/ 744 w 1800"/>
                <a:gd name="T21" fmla="*/ 162 h 478"/>
                <a:gd name="T22" fmla="*/ 650 w 1800"/>
                <a:gd name="T23" fmla="*/ 157 h 478"/>
                <a:gd name="T24" fmla="*/ 559 w 1800"/>
                <a:gd name="T25" fmla="*/ 148 h 478"/>
                <a:gd name="T26" fmla="*/ 471 w 1800"/>
                <a:gd name="T27" fmla="*/ 138 h 478"/>
                <a:gd name="T28" fmla="*/ 386 w 1800"/>
                <a:gd name="T29" fmla="*/ 124 h 478"/>
                <a:gd name="T30" fmla="*/ 304 w 1800"/>
                <a:gd name="T31" fmla="*/ 108 h 478"/>
                <a:gd name="T32" fmla="*/ 227 w 1800"/>
                <a:gd name="T33" fmla="*/ 90 h 478"/>
                <a:gd name="T34" fmla="*/ 191 w 1800"/>
                <a:gd name="T35" fmla="*/ 80 h 478"/>
                <a:gd name="T36" fmla="*/ 94 w 1800"/>
                <a:gd name="T37" fmla="*/ 47 h 478"/>
                <a:gd name="T38" fmla="*/ 0 w 1800"/>
                <a:gd name="T39" fmla="*/ 6 h 478"/>
                <a:gd name="T40" fmla="*/ 4 w 1800"/>
                <a:gd name="T41" fmla="*/ 282 h 478"/>
                <a:gd name="T42" fmla="*/ 11 w 1800"/>
                <a:gd name="T43" fmla="*/ 291 h 478"/>
                <a:gd name="T44" fmla="*/ 30 w 1800"/>
                <a:gd name="T45" fmla="*/ 307 h 478"/>
                <a:gd name="T46" fmla="*/ 55 w 1800"/>
                <a:gd name="T47" fmla="*/ 324 h 478"/>
                <a:gd name="T48" fmla="*/ 103 w 1800"/>
                <a:gd name="T49" fmla="*/ 349 h 478"/>
                <a:gd name="T50" fmla="*/ 185 w 1800"/>
                <a:gd name="T51" fmla="*/ 382 h 478"/>
                <a:gd name="T52" fmla="*/ 289 w 1800"/>
                <a:gd name="T53" fmla="*/ 412 h 478"/>
                <a:gd name="T54" fmla="*/ 412 w 1800"/>
                <a:gd name="T55" fmla="*/ 438 h 478"/>
                <a:gd name="T56" fmla="*/ 554 w 1800"/>
                <a:gd name="T57" fmla="*/ 459 h 478"/>
                <a:gd name="T58" fmla="*/ 712 w 1800"/>
                <a:gd name="T59" fmla="*/ 472 h 478"/>
                <a:gd name="T60" fmla="*/ 888 w 1800"/>
                <a:gd name="T61" fmla="*/ 478 h 478"/>
                <a:gd name="T62" fmla="*/ 936 w 1800"/>
                <a:gd name="T63" fmla="*/ 477 h 478"/>
                <a:gd name="T64" fmla="*/ 1030 w 1800"/>
                <a:gd name="T65" fmla="*/ 475 h 478"/>
                <a:gd name="T66" fmla="*/ 1120 w 1800"/>
                <a:gd name="T67" fmla="*/ 469 h 478"/>
                <a:gd name="T68" fmla="*/ 1210 w 1800"/>
                <a:gd name="T69" fmla="*/ 461 h 478"/>
                <a:gd name="T70" fmla="*/ 1296 w 1800"/>
                <a:gd name="T71" fmla="*/ 451 h 478"/>
                <a:gd name="T72" fmla="*/ 1377 w 1800"/>
                <a:gd name="T73" fmla="*/ 437 h 478"/>
                <a:gd name="T74" fmla="*/ 1456 w 1800"/>
                <a:gd name="T75" fmla="*/ 421 h 478"/>
                <a:gd name="T76" fmla="*/ 1528 w 1800"/>
                <a:gd name="T77" fmla="*/ 403 h 478"/>
                <a:gd name="T78" fmla="*/ 1562 w 1800"/>
                <a:gd name="T79" fmla="*/ 393 h 478"/>
                <a:gd name="T80" fmla="*/ 1627 w 1800"/>
                <a:gd name="T81" fmla="*/ 371 h 478"/>
                <a:gd name="T82" fmla="*/ 1679 w 1800"/>
                <a:gd name="T83" fmla="*/ 350 h 478"/>
                <a:gd name="T84" fmla="*/ 1720 w 1800"/>
                <a:gd name="T85" fmla="*/ 329 h 478"/>
                <a:gd name="T86" fmla="*/ 1749 w 1800"/>
                <a:gd name="T87" fmla="*/ 311 h 478"/>
                <a:gd name="T88" fmla="*/ 1771 w 1800"/>
                <a:gd name="T89" fmla="*/ 294 h 478"/>
                <a:gd name="T90" fmla="*/ 1784 w 1800"/>
                <a:gd name="T91" fmla="*/ 281 h 478"/>
                <a:gd name="T92" fmla="*/ 1792 w 1800"/>
                <a:gd name="T93" fmla="*/ 269 h 478"/>
                <a:gd name="T94" fmla="*/ 1793 w 1800"/>
                <a:gd name="T95" fmla="*/ 262 h 478"/>
                <a:gd name="T96" fmla="*/ 1794 w 1800"/>
                <a:gd name="T97" fmla="*/ 256 h 478"/>
                <a:gd name="T98" fmla="*/ 1798 w 1800"/>
                <a:gd name="T99" fmla="*/ 241 h 478"/>
                <a:gd name="T100" fmla="*/ 1800 w 1800"/>
                <a:gd name="T101" fmla="*/ 234 h 478"/>
                <a:gd name="T102" fmla="*/ 1800 w 1800"/>
                <a:gd name="T103" fmla="*/ 0 h 478"/>
                <a:gd name="T104" fmla="*/ 1706 w 1800"/>
                <a:gd name="T105" fmla="*/ 42 h 478"/>
                <a:gd name="T106" fmla="*/ 1657 w 1800"/>
                <a:gd name="T107" fmla="*/ 61 h 478"/>
                <a:gd name="T108" fmla="*/ 1607 w 1800"/>
                <a:gd name="T109" fmla="*/ 7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0" h="478">
                  <a:moveTo>
                    <a:pt x="1607" y="75"/>
                  </a:moveTo>
                  <a:lnTo>
                    <a:pt x="1607" y="75"/>
                  </a:lnTo>
                  <a:lnTo>
                    <a:pt x="1570" y="86"/>
                  </a:lnTo>
                  <a:lnTo>
                    <a:pt x="1531" y="96"/>
                  </a:lnTo>
                  <a:lnTo>
                    <a:pt x="1491" y="105"/>
                  </a:lnTo>
                  <a:lnTo>
                    <a:pt x="1450" y="114"/>
                  </a:lnTo>
                  <a:lnTo>
                    <a:pt x="1408" y="122"/>
                  </a:lnTo>
                  <a:lnTo>
                    <a:pt x="1364" y="130"/>
                  </a:lnTo>
                  <a:lnTo>
                    <a:pt x="1320" y="137"/>
                  </a:lnTo>
                  <a:lnTo>
                    <a:pt x="1274" y="142"/>
                  </a:lnTo>
                  <a:lnTo>
                    <a:pt x="1229" y="148"/>
                  </a:lnTo>
                  <a:lnTo>
                    <a:pt x="1181" y="152"/>
                  </a:lnTo>
                  <a:lnTo>
                    <a:pt x="1135" y="156"/>
                  </a:lnTo>
                  <a:lnTo>
                    <a:pt x="1086" y="159"/>
                  </a:lnTo>
                  <a:lnTo>
                    <a:pt x="1037" y="162"/>
                  </a:lnTo>
                  <a:lnTo>
                    <a:pt x="989" y="164"/>
                  </a:lnTo>
                  <a:lnTo>
                    <a:pt x="939" y="165"/>
                  </a:lnTo>
                  <a:lnTo>
                    <a:pt x="889" y="165"/>
                  </a:lnTo>
                  <a:lnTo>
                    <a:pt x="889" y="165"/>
                  </a:lnTo>
                  <a:lnTo>
                    <a:pt x="840" y="165"/>
                  </a:lnTo>
                  <a:lnTo>
                    <a:pt x="792" y="164"/>
                  </a:lnTo>
                  <a:lnTo>
                    <a:pt x="744" y="162"/>
                  </a:lnTo>
                  <a:lnTo>
                    <a:pt x="698" y="159"/>
                  </a:lnTo>
                  <a:lnTo>
                    <a:pt x="650" y="157"/>
                  </a:lnTo>
                  <a:lnTo>
                    <a:pt x="605" y="152"/>
                  </a:lnTo>
                  <a:lnTo>
                    <a:pt x="559" y="148"/>
                  </a:lnTo>
                  <a:lnTo>
                    <a:pt x="514" y="143"/>
                  </a:lnTo>
                  <a:lnTo>
                    <a:pt x="471" y="138"/>
                  </a:lnTo>
                  <a:lnTo>
                    <a:pt x="428" y="131"/>
                  </a:lnTo>
                  <a:lnTo>
                    <a:pt x="386" y="124"/>
                  </a:lnTo>
                  <a:lnTo>
                    <a:pt x="344" y="116"/>
                  </a:lnTo>
                  <a:lnTo>
                    <a:pt x="304" y="108"/>
                  </a:lnTo>
                  <a:lnTo>
                    <a:pt x="266" y="99"/>
                  </a:lnTo>
                  <a:lnTo>
                    <a:pt x="227" y="9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42" y="65"/>
                  </a:lnTo>
                  <a:lnTo>
                    <a:pt x="94" y="47"/>
                  </a:lnTo>
                  <a:lnTo>
                    <a:pt x="46" y="28"/>
                  </a:lnTo>
                  <a:lnTo>
                    <a:pt x="0" y="6"/>
                  </a:lnTo>
                  <a:lnTo>
                    <a:pt x="3" y="208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11" y="291"/>
                  </a:lnTo>
                  <a:lnTo>
                    <a:pt x="20" y="299"/>
                  </a:lnTo>
                  <a:lnTo>
                    <a:pt x="30" y="307"/>
                  </a:lnTo>
                  <a:lnTo>
                    <a:pt x="42" y="315"/>
                  </a:lnTo>
                  <a:lnTo>
                    <a:pt x="55" y="324"/>
                  </a:lnTo>
                  <a:lnTo>
                    <a:pt x="70" y="332"/>
                  </a:lnTo>
                  <a:lnTo>
                    <a:pt x="103" y="349"/>
                  </a:lnTo>
                  <a:lnTo>
                    <a:pt x="141" y="366"/>
                  </a:lnTo>
                  <a:lnTo>
                    <a:pt x="185" y="382"/>
                  </a:lnTo>
                  <a:lnTo>
                    <a:pt x="234" y="397"/>
                  </a:lnTo>
                  <a:lnTo>
                    <a:pt x="289" y="412"/>
                  </a:lnTo>
                  <a:lnTo>
                    <a:pt x="349" y="426"/>
                  </a:lnTo>
                  <a:lnTo>
                    <a:pt x="412" y="438"/>
                  </a:lnTo>
                  <a:lnTo>
                    <a:pt x="481" y="450"/>
                  </a:lnTo>
                  <a:lnTo>
                    <a:pt x="554" y="459"/>
                  </a:lnTo>
                  <a:lnTo>
                    <a:pt x="631" y="467"/>
                  </a:lnTo>
                  <a:lnTo>
                    <a:pt x="712" y="472"/>
                  </a:lnTo>
                  <a:lnTo>
                    <a:pt x="798" y="477"/>
                  </a:lnTo>
                  <a:lnTo>
                    <a:pt x="888" y="478"/>
                  </a:lnTo>
                  <a:lnTo>
                    <a:pt x="888" y="478"/>
                  </a:lnTo>
                  <a:lnTo>
                    <a:pt x="936" y="477"/>
                  </a:lnTo>
                  <a:lnTo>
                    <a:pt x="982" y="477"/>
                  </a:lnTo>
                  <a:lnTo>
                    <a:pt x="1030" y="475"/>
                  </a:lnTo>
                  <a:lnTo>
                    <a:pt x="1075" y="472"/>
                  </a:lnTo>
                  <a:lnTo>
                    <a:pt x="1120" y="469"/>
                  </a:lnTo>
                  <a:lnTo>
                    <a:pt x="1166" y="465"/>
                  </a:lnTo>
                  <a:lnTo>
                    <a:pt x="1210" y="461"/>
                  </a:lnTo>
                  <a:lnTo>
                    <a:pt x="1253" y="456"/>
                  </a:lnTo>
                  <a:lnTo>
                    <a:pt x="1296" y="451"/>
                  </a:lnTo>
                  <a:lnTo>
                    <a:pt x="1337" y="444"/>
                  </a:lnTo>
                  <a:lnTo>
                    <a:pt x="1377" y="437"/>
                  </a:lnTo>
                  <a:lnTo>
                    <a:pt x="1417" y="429"/>
                  </a:lnTo>
                  <a:lnTo>
                    <a:pt x="1456" y="421"/>
                  </a:lnTo>
                  <a:lnTo>
                    <a:pt x="1492" y="412"/>
                  </a:lnTo>
                  <a:lnTo>
                    <a:pt x="1528" y="403"/>
                  </a:lnTo>
                  <a:lnTo>
                    <a:pt x="1562" y="393"/>
                  </a:lnTo>
                  <a:lnTo>
                    <a:pt x="1562" y="393"/>
                  </a:lnTo>
                  <a:lnTo>
                    <a:pt x="1596" y="383"/>
                  </a:lnTo>
                  <a:lnTo>
                    <a:pt x="1627" y="371"/>
                  </a:lnTo>
                  <a:lnTo>
                    <a:pt x="1654" y="361"/>
                  </a:lnTo>
                  <a:lnTo>
                    <a:pt x="1679" y="350"/>
                  </a:lnTo>
                  <a:lnTo>
                    <a:pt x="1700" y="340"/>
                  </a:lnTo>
                  <a:lnTo>
                    <a:pt x="1720" y="329"/>
                  </a:lnTo>
                  <a:lnTo>
                    <a:pt x="1735" y="320"/>
                  </a:lnTo>
                  <a:lnTo>
                    <a:pt x="1749" y="311"/>
                  </a:lnTo>
                  <a:lnTo>
                    <a:pt x="1761" y="302"/>
                  </a:lnTo>
                  <a:lnTo>
                    <a:pt x="1771" y="294"/>
                  </a:lnTo>
                  <a:lnTo>
                    <a:pt x="1778" y="287"/>
                  </a:lnTo>
                  <a:lnTo>
                    <a:pt x="1784" y="281"/>
                  </a:lnTo>
                  <a:lnTo>
                    <a:pt x="1789" y="275"/>
                  </a:lnTo>
                  <a:lnTo>
                    <a:pt x="1792" y="269"/>
                  </a:lnTo>
                  <a:lnTo>
                    <a:pt x="1793" y="266"/>
                  </a:lnTo>
                  <a:lnTo>
                    <a:pt x="1793" y="262"/>
                  </a:lnTo>
                  <a:lnTo>
                    <a:pt x="1793" y="262"/>
                  </a:lnTo>
                  <a:lnTo>
                    <a:pt x="1794" y="256"/>
                  </a:lnTo>
                  <a:lnTo>
                    <a:pt x="1797" y="248"/>
                  </a:lnTo>
                  <a:lnTo>
                    <a:pt x="1798" y="241"/>
                  </a:lnTo>
                  <a:lnTo>
                    <a:pt x="1799" y="234"/>
                  </a:lnTo>
                  <a:lnTo>
                    <a:pt x="1800" y="234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754" y="23"/>
                  </a:lnTo>
                  <a:lnTo>
                    <a:pt x="1706" y="42"/>
                  </a:lnTo>
                  <a:lnTo>
                    <a:pt x="1681" y="53"/>
                  </a:lnTo>
                  <a:lnTo>
                    <a:pt x="1657" y="61"/>
                  </a:lnTo>
                  <a:lnTo>
                    <a:pt x="1632" y="69"/>
                  </a:lnTo>
                  <a:lnTo>
                    <a:pt x="1607" y="75"/>
                  </a:lnTo>
                  <a:lnTo>
                    <a:pt x="160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28A5D9C4-A746-4D36-85E2-873ACB8F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904"/>
              <a:ext cx="301" cy="71"/>
            </a:xfrm>
            <a:custGeom>
              <a:avLst/>
              <a:gdLst>
                <a:gd name="T0" fmla="*/ 1537 w 1804"/>
                <a:gd name="T1" fmla="*/ 74 h 426"/>
                <a:gd name="T2" fmla="*/ 1425 w 1804"/>
                <a:gd name="T3" fmla="*/ 48 h 426"/>
                <a:gd name="T4" fmla="*/ 1303 w 1804"/>
                <a:gd name="T5" fmla="*/ 27 h 426"/>
                <a:gd name="T6" fmla="*/ 1173 w 1804"/>
                <a:gd name="T7" fmla="*/ 11 h 426"/>
                <a:gd name="T8" fmla="*/ 1036 w 1804"/>
                <a:gd name="T9" fmla="*/ 3 h 426"/>
                <a:gd name="T10" fmla="*/ 880 w 1804"/>
                <a:gd name="T11" fmla="*/ 0 h 426"/>
                <a:gd name="T12" fmla="*/ 707 w 1804"/>
                <a:gd name="T13" fmla="*/ 5 h 426"/>
                <a:gd name="T14" fmla="*/ 465 w 1804"/>
                <a:gd name="T15" fmla="*/ 29 h 426"/>
                <a:gd name="T16" fmla="*/ 353 w 1804"/>
                <a:gd name="T17" fmla="*/ 50 h 426"/>
                <a:gd name="T18" fmla="*/ 253 w 1804"/>
                <a:gd name="T19" fmla="*/ 75 h 426"/>
                <a:gd name="T20" fmla="*/ 190 w 1804"/>
                <a:gd name="T21" fmla="*/ 94 h 426"/>
                <a:gd name="T22" fmla="*/ 116 w 1804"/>
                <a:gd name="T23" fmla="*/ 124 h 426"/>
                <a:gd name="T24" fmla="*/ 61 w 1804"/>
                <a:gd name="T25" fmla="*/ 151 h 426"/>
                <a:gd name="T26" fmla="*/ 26 w 1804"/>
                <a:gd name="T27" fmla="*/ 177 h 426"/>
                <a:gd name="T28" fmla="*/ 6 w 1804"/>
                <a:gd name="T29" fmla="*/ 197 h 426"/>
                <a:gd name="T30" fmla="*/ 0 w 1804"/>
                <a:gd name="T31" fmla="*/ 208 h 426"/>
                <a:gd name="T32" fmla="*/ 1 w 1804"/>
                <a:gd name="T33" fmla="*/ 214 h 426"/>
                <a:gd name="T34" fmla="*/ 6 w 1804"/>
                <a:gd name="T35" fmla="*/ 223 h 426"/>
                <a:gd name="T36" fmla="*/ 23 w 1804"/>
                <a:gd name="T37" fmla="*/ 243 h 426"/>
                <a:gd name="T38" fmla="*/ 56 w 1804"/>
                <a:gd name="T39" fmla="*/ 268 h 426"/>
                <a:gd name="T40" fmla="*/ 108 w 1804"/>
                <a:gd name="T41" fmla="*/ 296 h 426"/>
                <a:gd name="T42" fmla="*/ 182 w 1804"/>
                <a:gd name="T43" fmla="*/ 328 h 426"/>
                <a:gd name="T44" fmla="*/ 247 w 1804"/>
                <a:gd name="T45" fmla="*/ 348 h 426"/>
                <a:gd name="T46" fmla="*/ 351 w 1804"/>
                <a:gd name="T47" fmla="*/ 374 h 426"/>
                <a:gd name="T48" fmla="*/ 466 w 1804"/>
                <a:gd name="T49" fmla="*/ 396 h 426"/>
                <a:gd name="T50" fmla="*/ 630 w 1804"/>
                <a:gd name="T51" fmla="*/ 415 h 426"/>
                <a:gd name="T52" fmla="*/ 896 w 1804"/>
                <a:gd name="T53" fmla="*/ 426 h 426"/>
                <a:gd name="T54" fmla="*/ 989 w 1804"/>
                <a:gd name="T55" fmla="*/ 425 h 426"/>
                <a:gd name="T56" fmla="*/ 1125 w 1804"/>
                <a:gd name="T57" fmla="*/ 418 h 426"/>
                <a:gd name="T58" fmla="*/ 1256 w 1804"/>
                <a:gd name="T59" fmla="*/ 406 h 426"/>
                <a:gd name="T60" fmla="*/ 1380 w 1804"/>
                <a:gd name="T61" fmla="*/ 387 h 426"/>
                <a:gd name="T62" fmla="*/ 1493 w 1804"/>
                <a:gd name="T63" fmla="*/ 363 h 426"/>
                <a:gd name="T64" fmla="*/ 1564 w 1804"/>
                <a:gd name="T65" fmla="*/ 344 h 426"/>
                <a:gd name="T66" fmla="*/ 1659 w 1804"/>
                <a:gd name="T67" fmla="*/ 312 h 426"/>
                <a:gd name="T68" fmla="*/ 1726 w 1804"/>
                <a:gd name="T69" fmla="*/ 280 h 426"/>
                <a:gd name="T70" fmla="*/ 1769 w 1804"/>
                <a:gd name="T71" fmla="*/ 253 h 426"/>
                <a:gd name="T72" fmla="*/ 1794 w 1804"/>
                <a:gd name="T73" fmla="*/ 230 h 426"/>
                <a:gd name="T74" fmla="*/ 1804 w 1804"/>
                <a:gd name="T75" fmla="*/ 215 h 426"/>
                <a:gd name="T76" fmla="*/ 1804 w 1804"/>
                <a:gd name="T77" fmla="*/ 211 h 426"/>
                <a:gd name="T78" fmla="*/ 1798 w 1804"/>
                <a:gd name="T79" fmla="*/ 200 h 426"/>
                <a:gd name="T80" fmla="*/ 1780 w 1804"/>
                <a:gd name="T81" fmla="*/ 180 h 426"/>
                <a:gd name="T82" fmla="*/ 1744 w 1804"/>
                <a:gd name="T83" fmla="*/ 154 h 426"/>
                <a:gd name="T84" fmla="*/ 1687 w 1804"/>
                <a:gd name="T85" fmla="*/ 125 h 426"/>
                <a:gd name="T86" fmla="*/ 1605 w 1804"/>
                <a:gd name="T87" fmla="*/ 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4" h="426">
                  <a:moveTo>
                    <a:pt x="1571" y="84"/>
                  </a:moveTo>
                  <a:lnTo>
                    <a:pt x="1571" y="84"/>
                  </a:lnTo>
                  <a:lnTo>
                    <a:pt x="1537" y="74"/>
                  </a:lnTo>
                  <a:lnTo>
                    <a:pt x="1501" y="65"/>
                  </a:lnTo>
                  <a:lnTo>
                    <a:pt x="1464" y="56"/>
                  </a:lnTo>
                  <a:lnTo>
                    <a:pt x="1425" y="48"/>
                  </a:lnTo>
                  <a:lnTo>
                    <a:pt x="1386" y="40"/>
                  </a:lnTo>
                  <a:lnTo>
                    <a:pt x="1345" y="33"/>
                  </a:lnTo>
                  <a:lnTo>
                    <a:pt x="1303" y="27"/>
                  </a:lnTo>
                  <a:lnTo>
                    <a:pt x="1260" y="22"/>
                  </a:lnTo>
                  <a:lnTo>
                    <a:pt x="1217" y="16"/>
                  </a:lnTo>
                  <a:lnTo>
                    <a:pt x="1173" y="11"/>
                  </a:lnTo>
                  <a:lnTo>
                    <a:pt x="1127" y="8"/>
                  </a:lnTo>
                  <a:lnTo>
                    <a:pt x="1082" y="6"/>
                  </a:lnTo>
                  <a:lnTo>
                    <a:pt x="1036" y="3"/>
                  </a:lnTo>
                  <a:lnTo>
                    <a:pt x="989" y="1"/>
                  </a:lnTo>
                  <a:lnTo>
                    <a:pt x="895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93" y="1"/>
                  </a:lnTo>
                  <a:lnTo>
                    <a:pt x="707" y="5"/>
                  </a:lnTo>
                  <a:lnTo>
                    <a:pt x="623" y="10"/>
                  </a:lnTo>
                  <a:lnTo>
                    <a:pt x="543" y="19"/>
                  </a:lnTo>
                  <a:lnTo>
                    <a:pt x="465" y="29"/>
                  </a:lnTo>
                  <a:lnTo>
                    <a:pt x="427" y="36"/>
                  </a:lnTo>
                  <a:lnTo>
                    <a:pt x="390" y="43"/>
                  </a:lnTo>
                  <a:lnTo>
                    <a:pt x="353" y="50"/>
                  </a:lnTo>
                  <a:lnTo>
                    <a:pt x="320" y="58"/>
                  </a:lnTo>
                  <a:lnTo>
                    <a:pt x="286" y="66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20" y="84"/>
                  </a:lnTo>
                  <a:lnTo>
                    <a:pt x="190" y="94"/>
                  </a:lnTo>
                  <a:lnTo>
                    <a:pt x="163" y="104"/>
                  </a:lnTo>
                  <a:lnTo>
                    <a:pt x="138" y="113"/>
                  </a:lnTo>
                  <a:lnTo>
                    <a:pt x="116" y="124"/>
                  </a:lnTo>
                  <a:lnTo>
                    <a:pt x="95" y="133"/>
                  </a:lnTo>
                  <a:lnTo>
                    <a:pt x="77" y="142"/>
                  </a:lnTo>
                  <a:lnTo>
                    <a:pt x="61" y="151"/>
                  </a:lnTo>
                  <a:lnTo>
                    <a:pt x="48" y="160"/>
                  </a:lnTo>
                  <a:lnTo>
                    <a:pt x="36" y="169"/>
                  </a:lnTo>
                  <a:lnTo>
                    <a:pt x="26" y="177"/>
                  </a:lnTo>
                  <a:lnTo>
                    <a:pt x="18" y="184"/>
                  </a:lnTo>
                  <a:lnTo>
                    <a:pt x="11" y="191"/>
                  </a:lnTo>
                  <a:lnTo>
                    <a:pt x="6" y="197"/>
                  </a:lnTo>
                  <a:lnTo>
                    <a:pt x="2" y="203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3" y="219"/>
                  </a:lnTo>
                  <a:lnTo>
                    <a:pt x="6" y="223"/>
                  </a:lnTo>
                  <a:lnTo>
                    <a:pt x="10" y="229"/>
                  </a:lnTo>
                  <a:lnTo>
                    <a:pt x="16" y="236"/>
                  </a:lnTo>
                  <a:lnTo>
                    <a:pt x="23" y="243"/>
                  </a:lnTo>
                  <a:lnTo>
                    <a:pt x="32" y="251"/>
                  </a:lnTo>
                  <a:lnTo>
                    <a:pt x="43" y="259"/>
                  </a:lnTo>
                  <a:lnTo>
                    <a:pt x="56" y="268"/>
                  </a:lnTo>
                  <a:lnTo>
                    <a:pt x="70" y="277"/>
                  </a:lnTo>
                  <a:lnTo>
                    <a:pt x="88" y="287"/>
                  </a:lnTo>
                  <a:lnTo>
                    <a:pt x="108" y="296"/>
                  </a:lnTo>
                  <a:lnTo>
                    <a:pt x="130" y="306"/>
                  </a:lnTo>
                  <a:lnTo>
                    <a:pt x="155" y="318"/>
                  </a:lnTo>
                  <a:lnTo>
                    <a:pt x="182" y="328"/>
                  </a:lnTo>
                  <a:lnTo>
                    <a:pt x="214" y="338"/>
                  </a:lnTo>
                  <a:lnTo>
                    <a:pt x="247" y="348"/>
                  </a:lnTo>
                  <a:lnTo>
                    <a:pt x="247" y="348"/>
                  </a:lnTo>
                  <a:lnTo>
                    <a:pt x="281" y="357"/>
                  </a:lnTo>
                  <a:lnTo>
                    <a:pt x="316" y="366"/>
                  </a:lnTo>
                  <a:lnTo>
                    <a:pt x="351" y="374"/>
                  </a:lnTo>
                  <a:lnTo>
                    <a:pt x="389" y="382"/>
                  </a:lnTo>
                  <a:lnTo>
                    <a:pt x="426" y="389"/>
                  </a:lnTo>
                  <a:lnTo>
                    <a:pt x="466" y="396"/>
                  </a:lnTo>
                  <a:lnTo>
                    <a:pt x="505" y="401"/>
                  </a:lnTo>
                  <a:lnTo>
                    <a:pt x="546" y="406"/>
                  </a:lnTo>
                  <a:lnTo>
                    <a:pt x="630" y="415"/>
                  </a:lnTo>
                  <a:lnTo>
                    <a:pt x="716" y="422"/>
                  </a:lnTo>
                  <a:lnTo>
                    <a:pt x="806" y="425"/>
                  </a:lnTo>
                  <a:lnTo>
                    <a:pt x="896" y="426"/>
                  </a:lnTo>
                  <a:lnTo>
                    <a:pt x="896" y="426"/>
                  </a:lnTo>
                  <a:lnTo>
                    <a:pt x="943" y="426"/>
                  </a:lnTo>
                  <a:lnTo>
                    <a:pt x="989" y="425"/>
                  </a:lnTo>
                  <a:lnTo>
                    <a:pt x="1034" y="424"/>
                  </a:lnTo>
                  <a:lnTo>
                    <a:pt x="1081" y="422"/>
                  </a:lnTo>
                  <a:lnTo>
                    <a:pt x="1125" y="418"/>
                  </a:lnTo>
                  <a:lnTo>
                    <a:pt x="1169" y="415"/>
                  </a:lnTo>
                  <a:lnTo>
                    <a:pt x="1213" y="411"/>
                  </a:lnTo>
                  <a:lnTo>
                    <a:pt x="1256" y="406"/>
                  </a:lnTo>
                  <a:lnTo>
                    <a:pt x="1298" y="400"/>
                  </a:lnTo>
                  <a:lnTo>
                    <a:pt x="1339" y="394"/>
                  </a:lnTo>
                  <a:lnTo>
                    <a:pt x="1380" y="387"/>
                  </a:lnTo>
                  <a:lnTo>
                    <a:pt x="1419" y="380"/>
                  </a:lnTo>
                  <a:lnTo>
                    <a:pt x="1457" y="372"/>
                  </a:lnTo>
                  <a:lnTo>
                    <a:pt x="1493" y="363"/>
                  </a:lnTo>
                  <a:lnTo>
                    <a:pt x="1530" y="354"/>
                  </a:lnTo>
                  <a:lnTo>
                    <a:pt x="1564" y="344"/>
                  </a:lnTo>
                  <a:lnTo>
                    <a:pt x="1564" y="344"/>
                  </a:lnTo>
                  <a:lnTo>
                    <a:pt x="1599" y="333"/>
                  </a:lnTo>
                  <a:lnTo>
                    <a:pt x="1630" y="322"/>
                  </a:lnTo>
                  <a:lnTo>
                    <a:pt x="1659" y="312"/>
                  </a:lnTo>
                  <a:lnTo>
                    <a:pt x="1684" y="301"/>
                  </a:lnTo>
                  <a:lnTo>
                    <a:pt x="1706" y="290"/>
                  </a:lnTo>
                  <a:lnTo>
                    <a:pt x="1726" y="280"/>
                  </a:lnTo>
                  <a:lnTo>
                    <a:pt x="1743" y="270"/>
                  </a:lnTo>
                  <a:lnTo>
                    <a:pt x="1757" y="261"/>
                  </a:lnTo>
                  <a:lnTo>
                    <a:pt x="1769" y="253"/>
                  </a:lnTo>
                  <a:lnTo>
                    <a:pt x="1779" y="244"/>
                  </a:lnTo>
                  <a:lnTo>
                    <a:pt x="1788" y="237"/>
                  </a:lnTo>
                  <a:lnTo>
                    <a:pt x="1794" y="230"/>
                  </a:lnTo>
                  <a:lnTo>
                    <a:pt x="1798" y="225"/>
                  </a:lnTo>
                  <a:lnTo>
                    <a:pt x="1801" y="219"/>
                  </a:lnTo>
                  <a:lnTo>
                    <a:pt x="1804" y="215"/>
                  </a:lnTo>
                  <a:lnTo>
                    <a:pt x="1804" y="212"/>
                  </a:lnTo>
                  <a:lnTo>
                    <a:pt x="1804" y="211"/>
                  </a:lnTo>
                  <a:lnTo>
                    <a:pt x="1804" y="211"/>
                  </a:lnTo>
                  <a:lnTo>
                    <a:pt x="1804" y="209"/>
                  </a:lnTo>
                  <a:lnTo>
                    <a:pt x="1801" y="204"/>
                  </a:lnTo>
                  <a:lnTo>
                    <a:pt x="1798" y="200"/>
                  </a:lnTo>
                  <a:lnTo>
                    <a:pt x="1794" y="194"/>
                  </a:lnTo>
                  <a:lnTo>
                    <a:pt x="1788" y="187"/>
                  </a:lnTo>
                  <a:lnTo>
                    <a:pt x="1780" y="180"/>
                  </a:lnTo>
                  <a:lnTo>
                    <a:pt x="1770" y="172"/>
                  </a:lnTo>
                  <a:lnTo>
                    <a:pt x="1758" y="163"/>
                  </a:lnTo>
                  <a:lnTo>
                    <a:pt x="1744" y="154"/>
                  </a:lnTo>
                  <a:lnTo>
                    <a:pt x="1728" y="145"/>
                  </a:lnTo>
                  <a:lnTo>
                    <a:pt x="1709" y="135"/>
                  </a:lnTo>
                  <a:lnTo>
                    <a:pt x="1687" y="125"/>
                  </a:lnTo>
                  <a:lnTo>
                    <a:pt x="1663" y="115"/>
                  </a:lnTo>
                  <a:lnTo>
                    <a:pt x="1636" y="104"/>
                  </a:lnTo>
                  <a:lnTo>
                    <a:pt x="1605" y="94"/>
                  </a:lnTo>
                  <a:lnTo>
                    <a:pt x="1571" y="84"/>
                  </a:lnTo>
                  <a:lnTo>
                    <a:pt x="157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Текст 4">
            <a:extLst>
              <a:ext uri="{FF2B5EF4-FFF2-40B4-BE49-F238E27FC236}">
                <a16:creationId xmlns:a16="http://schemas.microsoft.com/office/drawing/2014/main" id="{5E339EAD-484E-472F-B835-A543ECA055AF}"/>
              </a:ext>
            </a:extLst>
          </p:cNvPr>
          <p:cNvSpPr txBox="1">
            <a:spLocks/>
          </p:cNvSpPr>
          <p:nvPr/>
        </p:nvSpPr>
        <p:spPr>
          <a:xfrm>
            <a:off x="1223035" y="2395103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РЕАЛИЗАЦИИ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EDC8502E-74FF-455C-9533-95FA9E111BB0}"/>
              </a:ext>
            </a:extLst>
          </p:cNvPr>
          <p:cNvSpPr txBox="1">
            <a:spLocks/>
          </p:cNvSpPr>
          <p:nvPr/>
        </p:nvSpPr>
        <p:spPr>
          <a:xfrm>
            <a:off x="5218087" y="2395103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:a16="http://schemas.microsoft.com/office/drawing/2014/main" id="{360F3F5B-AE39-4C83-BD90-3E05DADB6B67}"/>
              </a:ext>
            </a:extLst>
          </p:cNvPr>
          <p:cNvSpPr txBox="1">
            <a:spLocks/>
          </p:cNvSpPr>
          <p:nvPr/>
        </p:nvSpPr>
        <p:spPr>
          <a:xfrm>
            <a:off x="717629" y="3563800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РОЛЬ РЕГИОНА</a:t>
            </a:r>
          </a:p>
        </p:txBody>
      </p:sp>
      <p:sp>
        <p:nvSpPr>
          <p:cNvPr id="4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71CA05C9-270B-403E-8D00-C44F19069F5F}"/>
              </a:ext>
            </a:extLst>
          </p:cNvPr>
          <p:cNvSpPr txBox="1"/>
          <p:nvPr/>
        </p:nvSpPr>
        <p:spPr>
          <a:xfrm>
            <a:off x="755729" y="4587782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ИСПОЛНИТЕЛЬ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CB52FC9-0F40-4F63-805A-B188867985B4}"/>
              </a:ext>
            </a:extLst>
          </p:cNvPr>
          <p:cNvSpPr/>
          <p:nvPr/>
        </p:nvSpPr>
        <p:spPr>
          <a:xfrm>
            <a:off x="670365" y="4940087"/>
            <a:ext cx="11123612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АКТУАЛИЗАЦИЯ НПА ЛОКАЛЬНОГО УРОВНЯ, ИНФОРМИРОВАНИЕ ЗАИНТЕРЕСОВАННЫХ СТОРОН;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ОБЕСПЕЧЕНИЕ ИНТЕГРАЦИИ  И ПОДДЕРЖКИ ЗАДЕЙСТВОВАННЫХ ИНФОРМАЦИОННЫХ СИСТЕМ И ОРГАНИЗАЦИЙ;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ПРЕДОСТАВЛЕНИЕ ПРОВЕРЕННЫХ И ВЕРИФИЦИРОВАННЫХ ДАННЫХ В ФЕДЕРАЛЬНУЮ СИСТЕМУ;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РАЗРАБОТКА СООТВЕТСТВУЮЩИХ РЕГИОНАЛЬНЫХ ПРОЕКТОВ;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ПРИВЛЕЧЕНИЕ ИНВЕСТИЦИЙ.</a:t>
            </a: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3D563E1D-61FD-492B-86CB-E8902B5CECAF}"/>
              </a:ext>
            </a:extLst>
          </p:cNvPr>
          <p:cNvSpPr>
            <a:spLocks/>
          </p:cNvSpPr>
          <p:nvPr/>
        </p:nvSpPr>
        <p:spPr bwMode="auto">
          <a:xfrm>
            <a:off x="820613" y="5046016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30">
            <a:extLst>
              <a:ext uri="{FF2B5EF4-FFF2-40B4-BE49-F238E27FC236}">
                <a16:creationId xmlns:a16="http://schemas.microsoft.com/office/drawing/2014/main" id="{C2A4DABD-47A0-4CBD-A122-F4C62F55E17C}"/>
              </a:ext>
            </a:extLst>
          </p:cNvPr>
          <p:cNvSpPr>
            <a:spLocks/>
          </p:cNvSpPr>
          <p:nvPr/>
        </p:nvSpPr>
        <p:spPr bwMode="auto">
          <a:xfrm>
            <a:off x="820612" y="5357292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reeform 30">
            <a:extLst>
              <a:ext uri="{FF2B5EF4-FFF2-40B4-BE49-F238E27FC236}">
                <a16:creationId xmlns:a16="http://schemas.microsoft.com/office/drawing/2014/main" id="{B5418058-D0B5-411C-91B1-89E1FC735A7F}"/>
              </a:ext>
            </a:extLst>
          </p:cNvPr>
          <p:cNvSpPr>
            <a:spLocks/>
          </p:cNvSpPr>
          <p:nvPr/>
        </p:nvSpPr>
        <p:spPr bwMode="auto">
          <a:xfrm>
            <a:off x="820612" y="5655728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 30">
            <a:extLst>
              <a:ext uri="{FF2B5EF4-FFF2-40B4-BE49-F238E27FC236}">
                <a16:creationId xmlns:a16="http://schemas.microsoft.com/office/drawing/2014/main" id="{DBEE34F0-E6CC-44C6-A465-26B85C472A92}"/>
              </a:ext>
            </a:extLst>
          </p:cNvPr>
          <p:cNvSpPr>
            <a:spLocks/>
          </p:cNvSpPr>
          <p:nvPr/>
        </p:nvSpPr>
        <p:spPr bwMode="auto">
          <a:xfrm>
            <a:off x="820611" y="5967004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Номер слайда 98">
            <a:extLst>
              <a:ext uri="{FF2B5EF4-FFF2-40B4-BE49-F238E27FC236}">
                <a16:creationId xmlns:a16="http://schemas.microsoft.com/office/drawing/2014/main" id="{503B76E0-A3B7-448C-97AF-1F8C2FB2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5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204F1E2-2633-4FEC-B0CE-20A66FA125D4}"/>
              </a:ext>
            </a:extLst>
          </p:cNvPr>
          <p:cNvSpPr txBox="1"/>
          <p:nvPr/>
        </p:nvSpPr>
        <p:spPr>
          <a:xfrm>
            <a:off x="755729" y="3875076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УЧАСТНИК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7B1B54A-7632-4428-A23C-90125525DCA9}"/>
              </a:ext>
            </a:extLst>
          </p:cNvPr>
          <p:cNvSpPr/>
          <p:nvPr/>
        </p:nvSpPr>
        <p:spPr>
          <a:xfrm>
            <a:off x="693996" y="4182931"/>
            <a:ext cx="1112361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ПОЛЬЗОВАТЕЛЬ РАЗРАБОТАННОГО ПРОДУКТА</a:t>
            </a:r>
          </a:p>
        </p:txBody>
      </p:sp>
      <p:sp>
        <p:nvSpPr>
          <p:cNvPr id="59" name="Freeform 30">
            <a:extLst>
              <a:ext uri="{FF2B5EF4-FFF2-40B4-BE49-F238E27FC236}">
                <a16:creationId xmlns:a16="http://schemas.microsoft.com/office/drawing/2014/main" id="{66377A54-DDB5-4601-ACDC-1C418C4D1A6C}"/>
              </a:ext>
            </a:extLst>
          </p:cNvPr>
          <p:cNvSpPr>
            <a:spLocks/>
          </p:cNvSpPr>
          <p:nvPr/>
        </p:nvSpPr>
        <p:spPr bwMode="auto">
          <a:xfrm>
            <a:off x="820609" y="4280354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Заголовок 2">
            <a:extLst>
              <a:ext uri="{FF2B5EF4-FFF2-40B4-BE49-F238E27FC236}">
                <a16:creationId xmlns:a16="http://schemas.microsoft.com/office/drawing/2014/main" id="{53D5EE94-5282-4255-A568-A49213595234}"/>
              </a:ext>
            </a:extLst>
          </p:cNvPr>
          <p:cNvSpPr txBox="1">
            <a:spLocks/>
          </p:cNvSpPr>
          <p:nvPr/>
        </p:nvSpPr>
        <p:spPr>
          <a:xfrm>
            <a:off x="705272" y="403226"/>
            <a:ext cx="5022448" cy="4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53E95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ЦИФРОВАЯ ИНФРАСТРУКТУРА ЖКХ</a:t>
            </a: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4E882A7-DCAC-48E9-A3BD-2DAF4264C4D5}"/>
              </a:ext>
            </a:extLst>
          </p:cNvPr>
          <p:cNvSpPr>
            <a:spLocks/>
          </p:cNvSpPr>
          <p:nvPr/>
        </p:nvSpPr>
        <p:spPr bwMode="auto">
          <a:xfrm>
            <a:off x="1927655" y="1482541"/>
            <a:ext cx="398439" cy="318397"/>
          </a:xfrm>
          <a:custGeom>
            <a:avLst/>
            <a:gdLst>
              <a:gd name="T0" fmla="*/ 7169 w 10812"/>
              <a:gd name="T1" fmla="*/ 2602 h 8640"/>
              <a:gd name="T2" fmla="*/ 6192 w 10812"/>
              <a:gd name="T3" fmla="*/ 2510 h 8640"/>
              <a:gd name="T4" fmla="*/ 6127 w 10812"/>
              <a:gd name="T5" fmla="*/ 2327 h 8640"/>
              <a:gd name="T6" fmla="*/ 6084 w 10812"/>
              <a:gd name="T7" fmla="*/ 2144 h 8640"/>
              <a:gd name="T8" fmla="*/ 6062 w 10812"/>
              <a:gd name="T9" fmla="*/ 1961 h 8640"/>
              <a:gd name="T10" fmla="*/ 6062 w 10812"/>
              <a:gd name="T11" fmla="*/ 1777 h 8640"/>
              <a:gd name="T12" fmla="*/ 6084 w 10812"/>
              <a:gd name="T13" fmla="*/ 1594 h 8640"/>
              <a:gd name="T14" fmla="*/ 6127 w 10812"/>
              <a:gd name="T15" fmla="*/ 1411 h 8640"/>
              <a:gd name="T16" fmla="*/ 6192 w 10812"/>
              <a:gd name="T17" fmla="*/ 1227 h 8640"/>
              <a:gd name="T18" fmla="*/ 5608 w 10812"/>
              <a:gd name="T19" fmla="*/ 1136 h 8640"/>
              <a:gd name="T20" fmla="*/ 7444 w 10812"/>
              <a:gd name="T21" fmla="*/ 559 h 8640"/>
              <a:gd name="T22" fmla="*/ 7549 w 10812"/>
              <a:gd name="T23" fmla="*/ 527 h 8640"/>
              <a:gd name="T24" fmla="*/ 7632 w 10812"/>
              <a:gd name="T25" fmla="*/ 458 h 8640"/>
              <a:gd name="T26" fmla="*/ 7684 w 10812"/>
              <a:gd name="T27" fmla="*/ 363 h 8640"/>
              <a:gd name="T28" fmla="*/ 7697 w 10812"/>
              <a:gd name="T29" fmla="*/ 280 h 8640"/>
              <a:gd name="T30" fmla="*/ 7684 w 10812"/>
              <a:gd name="T31" fmla="*/ 198 h 8640"/>
              <a:gd name="T32" fmla="*/ 7632 w 10812"/>
              <a:gd name="T33" fmla="*/ 102 h 8640"/>
              <a:gd name="T34" fmla="*/ 7549 w 10812"/>
              <a:gd name="T35" fmla="*/ 34 h 8640"/>
              <a:gd name="T36" fmla="*/ 7444 w 10812"/>
              <a:gd name="T37" fmla="*/ 2 h 8640"/>
              <a:gd name="T38" fmla="*/ 3368 w 10812"/>
              <a:gd name="T39" fmla="*/ 2 h 8640"/>
              <a:gd name="T40" fmla="*/ 3263 w 10812"/>
              <a:gd name="T41" fmla="*/ 34 h 8640"/>
              <a:gd name="T42" fmla="*/ 3180 w 10812"/>
              <a:gd name="T43" fmla="*/ 102 h 8640"/>
              <a:gd name="T44" fmla="*/ 3128 w 10812"/>
              <a:gd name="T45" fmla="*/ 198 h 8640"/>
              <a:gd name="T46" fmla="*/ 3115 w 10812"/>
              <a:gd name="T47" fmla="*/ 280 h 8640"/>
              <a:gd name="T48" fmla="*/ 3128 w 10812"/>
              <a:gd name="T49" fmla="*/ 363 h 8640"/>
              <a:gd name="T50" fmla="*/ 3180 w 10812"/>
              <a:gd name="T51" fmla="*/ 458 h 8640"/>
              <a:gd name="T52" fmla="*/ 3263 w 10812"/>
              <a:gd name="T53" fmla="*/ 527 h 8640"/>
              <a:gd name="T54" fmla="*/ 3368 w 10812"/>
              <a:gd name="T55" fmla="*/ 559 h 8640"/>
              <a:gd name="T56" fmla="*/ 4989 w 10812"/>
              <a:gd name="T57" fmla="*/ 1136 h 8640"/>
              <a:gd name="T58" fmla="*/ 4620 w 10812"/>
              <a:gd name="T59" fmla="*/ 1227 h 8640"/>
              <a:gd name="T60" fmla="*/ 4685 w 10812"/>
              <a:gd name="T61" fmla="*/ 1411 h 8640"/>
              <a:gd name="T62" fmla="*/ 4728 w 10812"/>
              <a:gd name="T63" fmla="*/ 1594 h 8640"/>
              <a:gd name="T64" fmla="*/ 4750 w 10812"/>
              <a:gd name="T65" fmla="*/ 1777 h 8640"/>
              <a:gd name="T66" fmla="*/ 4750 w 10812"/>
              <a:gd name="T67" fmla="*/ 1961 h 8640"/>
              <a:gd name="T68" fmla="*/ 4728 w 10812"/>
              <a:gd name="T69" fmla="*/ 2144 h 8640"/>
              <a:gd name="T70" fmla="*/ 4685 w 10812"/>
              <a:gd name="T71" fmla="*/ 2327 h 8640"/>
              <a:gd name="T72" fmla="*/ 4620 w 10812"/>
              <a:gd name="T73" fmla="*/ 2510 h 8640"/>
              <a:gd name="T74" fmla="*/ 3643 w 10812"/>
              <a:gd name="T75" fmla="*/ 3939 h 8640"/>
              <a:gd name="T76" fmla="*/ 0 w 10812"/>
              <a:gd name="T77" fmla="*/ 8069 h 8640"/>
              <a:gd name="T78" fmla="*/ 3688 w 10812"/>
              <a:gd name="T79" fmla="*/ 7281 h 8640"/>
              <a:gd name="T80" fmla="*/ 3778 w 10812"/>
              <a:gd name="T81" fmla="*/ 7564 h 8640"/>
              <a:gd name="T82" fmla="*/ 3914 w 10812"/>
              <a:gd name="T83" fmla="*/ 7822 h 8640"/>
              <a:gd name="T84" fmla="*/ 4091 w 10812"/>
              <a:gd name="T85" fmla="*/ 8054 h 8640"/>
              <a:gd name="T86" fmla="*/ 4300 w 10812"/>
              <a:gd name="T87" fmla="*/ 8252 h 8640"/>
              <a:gd name="T88" fmla="*/ 4542 w 10812"/>
              <a:gd name="T89" fmla="*/ 8415 h 8640"/>
              <a:gd name="T90" fmla="*/ 4810 w 10812"/>
              <a:gd name="T91" fmla="*/ 8538 h 8640"/>
              <a:gd name="T92" fmla="*/ 5099 w 10812"/>
              <a:gd name="T93" fmla="*/ 8613 h 8640"/>
              <a:gd name="T94" fmla="*/ 5406 w 10812"/>
              <a:gd name="T95" fmla="*/ 8640 h 8640"/>
              <a:gd name="T96" fmla="*/ 5561 w 10812"/>
              <a:gd name="T97" fmla="*/ 8633 h 8640"/>
              <a:gd name="T98" fmla="*/ 5860 w 10812"/>
              <a:gd name="T99" fmla="*/ 8581 h 8640"/>
              <a:gd name="T100" fmla="*/ 6140 w 10812"/>
              <a:gd name="T101" fmla="*/ 8482 h 8640"/>
              <a:gd name="T102" fmla="*/ 6394 w 10812"/>
              <a:gd name="T103" fmla="*/ 8338 h 8640"/>
              <a:gd name="T104" fmla="*/ 6620 w 10812"/>
              <a:gd name="T105" fmla="*/ 8157 h 8640"/>
              <a:gd name="T106" fmla="*/ 6815 w 10812"/>
              <a:gd name="T107" fmla="*/ 7941 h 8640"/>
              <a:gd name="T108" fmla="*/ 6971 w 10812"/>
              <a:gd name="T109" fmla="*/ 7697 h 8640"/>
              <a:gd name="T110" fmla="*/ 7085 w 10812"/>
              <a:gd name="T111" fmla="*/ 7425 h 8640"/>
              <a:gd name="T112" fmla="*/ 8384 w 10812"/>
              <a:gd name="T113" fmla="*/ 8069 h 8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812" h="8640">
                <a:moveTo>
                  <a:pt x="8384" y="3152"/>
                </a:moveTo>
                <a:lnTo>
                  <a:pt x="8384" y="3939"/>
                </a:lnTo>
                <a:lnTo>
                  <a:pt x="7169" y="3939"/>
                </a:lnTo>
                <a:lnTo>
                  <a:pt x="7169" y="2602"/>
                </a:lnTo>
                <a:lnTo>
                  <a:pt x="6234" y="2602"/>
                </a:lnTo>
                <a:lnTo>
                  <a:pt x="6234" y="2602"/>
                </a:lnTo>
                <a:lnTo>
                  <a:pt x="6212" y="2555"/>
                </a:lnTo>
                <a:lnTo>
                  <a:pt x="6192" y="2510"/>
                </a:lnTo>
                <a:lnTo>
                  <a:pt x="6174" y="2464"/>
                </a:lnTo>
                <a:lnTo>
                  <a:pt x="6158" y="2419"/>
                </a:lnTo>
                <a:lnTo>
                  <a:pt x="6141" y="2372"/>
                </a:lnTo>
                <a:lnTo>
                  <a:pt x="6127" y="2327"/>
                </a:lnTo>
                <a:lnTo>
                  <a:pt x="6114" y="2280"/>
                </a:lnTo>
                <a:lnTo>
                  <a:pt x="6102" y="2235"/>
                </a:lnTo>
                <a:lnTo>
                  <a:pt x="6093" y="2189"/>
                </a:lnTo>
                <a:lnTo>
                  <a:pt x="6084" y="2144"/>
                </a:lnTo>
                <a:lnTo>
                  <a:pt x="6076" y="2097"/>
                </a:lnTo>
                <a:lnTo>
                  <a:pt x="6069" y="2052"/>
                </a:lnTo>
                <a:lnTo>
                  <a:pt x="6065" y="2005"/>
                </a:lnTo>
                <a:lnTo>
                  <a:pt x="6062" y="1961"/>
                </a:lnTo>
                <a:lnTo>
                  <a:pt x="6060" y="1914"/>
                </a:lnTo>
                <a:lnTo>
                  <a:pt x="6058" y="1869"/>
                </a:lnTo>
                <a:lnTo>
                  <a:pt x="6060" y="1822"/>
                </a:lnTo>
                <a:lnTo>
                  <a:pt x="6062" y="1777"/>
                </a:lnTo>
                <a:lnTo>
                  <a:pt x="6065" y="1731"/>
                </a:lnTo>
                <a:lnTo>
                  <a:pt x="6069" y="1686"/>
                </a:lnTo>
                <a:lnTo>
                  <a:pt x="6076" y="1639"/>
                </a:lnTo>
                <a:lnTo>
                  <a:pt x="6084" y="1594"/>
                </a:lnTo>
                <a:lnTo>
                  <a:pt x="6093" y="1547"/>
                </a:lnTo>
                <a:lnTo>
                  <a:pt x="6102" y="1502"/>
                </a:lnTo>
                <a:lnTo>
                  <a:pt x="6114" y="1456"/>
                </a:lnTo>
                <a:lnTo>
                  <a:pt x="6127" y="1411"/>
                </a:lnTo>
                <a:lnTo>
                  <a:pt x="6141" y="1364"/>
                </a:lnTo>
                <a:lnTo>
                  <a:pt x="6158" y="1319"/>
                </a:lnTo>
                <a:lnTo>
                  <a:pt x="6174" y="1272"/>
                </a:lnTo>
                <a:lnTo>
                  <a:pt x="6192" y="1227"/>
                </a:lnTo>
                <a:lnTo>
                  <a:pt x="6212" y="1181"/>
                </a:lnTo>
                <a:lnTo>
                  <a:pt x="6234" y="1136"/>
                </a:lnTo>
                <a:lnTo>
                  <a:pt x="5823" y="1136"/>
                </a:lnTo>
                <a:lnTo>
                  <a:pt x="5608" y="1136"/>
                </a:lnTo>
                <a:lnTo>
                  <a:pt x="5608" y="561"/>
                </a:lnTo>
                <a:lnTo>
                  <a:pt x="7415" y="561"/>
                </a:lnTo>
                <a:lnTo>
                  <a:pt x="7415" y="561"/>
                </a:lnTo>
                <a:lnTo>
                  <a:pt x="7444" y="559"/>
                </a:lnTo>
                <a:lnTo>
                  <a:pt x="7471" y="555"/>
                </a:lnTo>
                <a:lnTo>
                  <a:pt x="7498" y="548"/>
                </a:lnTo>
                <a:lnTo>
                  <a:pt x="7525" y="539"/>
                </a:lnTo>
                <a:lnTo>
                  <a:pt x="7549" y="527"/>
                </a:lnTo>
                <a:lnTo>
                  <a:pt x="7572" y="512"/>
                </a:lnTo>
                <a:lnTo>
                  <a:pt x="7594" y="496"/>
                </a:lnTo>
                <a:lnTo>
                  <a:pt x="7614" y="478"/>
                </a:lnTo>
                <a:lnTo>
                  <a:pt x="7632" y="458"/>
                </a:lnTo>
                <a:lnTo>
                  <a:pt x="7648" y="437"/>
                </a:lnTo>
                <a:lnTo>
                  <a:pt x="7663" y="413"/>
                </a:lnTo>
                <a:lnTo>
                  <a:pt x="7675" y="390"/>
                </a:lnTo>
                <a:lnTo>
                  <a:pt x="7684" y="363"/>
                </a:lnTo>
                <a:lnTo>
                  <a:pt x="7692" y="336"/>
                </a:lnTo>
                <a:lnTo>
                  <a:pt x="7695" y="309"/>
                </a:lnTo>
                <a:lnTo>
                  <a:pt x="7697" y="280"/>
                </a:lnTo>
                <a:lnTo>
                  <a:pt x="7697" y="280"/>
                </a:lnTo>
                <a:lnTo>
                  <a:pt x="7697" y="280"/>
                </a:lnTo>
                <a:lnTo>
                  <a:pt x="7695" y="252"/>
                </a:lnTo>
                <a:lnTo>
                  <a:pt x="7692" y="225"/>
                </a:lnTo>
                <a:lnTo>
                  <a:pt x="7684" y="198"/>
                </a:lnTo>
                <a:lnTo>
                  <a:pt x="7675" y="171"/>
                </a:lnTo>
                <a:lnTo>
                  <a:pt x="7663" y="147"/>
                </a:lnTo>
                <a:lnTo>
                  <a:pt x="7648" y="124"/>
                </a:lnTo>
                <a:lnTo>
                  <a:pt x="7632" y="102"/>
                </a:lnTo>
                <a:lnTo>
                  <a:pt x="7614" y="83"/>
                </a:lnTo>
                <a:lnTo>
                  <a:pt x="7594" y="65"/>
                </a:lnTo>
                <a:lnTo>
                  <a:pt x="7572" y="49"/>
                </a:lnTo>
                <a:lnTo>
                  <a:pt x="7549" y="34"/>
                </a:lnTo>
                <a:lnTo>
                  <a:pt x="7525" y="22"/>
                </a:lnTo>
                <a:lnTo>
                  <a:pt x="7498" y="13"/>
                </a:lnTo>
                <a:lnTo>
                  <a:pt x="7471" y="5"/>
                </a:lnTo>
                <a:lnTo>
                  <a:pt x="7444" y="2"/>
                </a:lnTo>
                <a:lnTo>
                  <a:pt x="7415" y="0"/>
                </a:lnTo>
                <a:lnTo>
                  <a:pt x="3397" y="0"/>
                </a:lnTo>
                <a:lnTo>
                  <a:pt x="3397" y="0"/>
                </a:lnTo>
                <a:lnTo>
                  <a:pt x="3368" y="2"/>
                </a:lnTo>
                <a:lnTo>
                  <a:pt x="3341" y="5"/>
                </a:lnTo>
                <a:lnTo>
                  <a:pt x="3314" y="13"/>
                </a:lnTo>
                <a:lnTo>
                  <a:pt x="3287" y="22"/>
                </a:lnTo>
                <a:lnTo>
                  <a:pt x="3263" y="34"/>
                </a:lnTo>
                <a:lnTo>
                  <a:pt x="3240" y="49"/>
                </a:lnTo>
                <a:lnTo>
                  <a:pt x="3218" y="65"/>
                </a:lnTo>
                <a:lnTo>
                  <a:pt x="3198" y="83"/>
                </a:lnTo>
                <a:lnTo>
                  <a:pt x="3180" y="102"/>
                </a:lnTo>
                <a:lnTo>
                  <a:pt x="3164" y="124"/>
                </a:lnTo>
                <a:lnTo>
                  <a:pt x="3149" y="147"/>
                </a:lnTo>
                <a:lnTo>
                  <a:pt x="3137" y="171"/>
                </a:lnTo>
                <a:lnTo>
                  <a:pt x="3128" y="198"/>
                </a:lnTo>
                <a:lnTo>
                  <a:pt x="3120" y="225"/>
                </a:lnTo>
                <a:lnTo>
                  <a:pt x="3117" y="252"/>
                </a:lnTo>
                <a:lnTo>
                  <a:pt x="3115" y="280"/>
                </a:lnTo>
                <a:lnTo>
                  <a:pt x="3115" y="280"/>
                </a:lnTo>
                <a:lnTo>
                  <a:pt x="3115" y="280"/>
                </a:lnTo>
                <a:lnTo>
                  <a:pt x="3117" y="309"/>
                </a:lnTo>
                <a:lnTo>
                  <a:pt x="3120" y="336"/>
                </a:lnTo>
                <a:lnTo>
                  <a:pt x="3128" y="363"/>
                </a:lnTo>
                <a:lnTo>
                  <a:pt x="3137" y="390"/>
                </a:lnTo>
                <a:lnTo>
                  <a:pt x="3149" y="413"/>
                </a:lnTo>
                <a:lnTo>
                  <a:pt x="3164" y="437"/>
                </a:lnTo>
                <a:lnTo>
                  <a:pt x="3180" y="458"/>
                </a:lnTo>
                <a:lnTo>
                  <a:pt x="3198" y="478"/>
                </a:lnTo>
                <a:lnTo>
                  <a:pt x="3218" y="496"/>
                </a:lnTo>
                <a:lnTo>
                  <a:pt x="3240" y="512"/>
                </a:lnTo>
                <a:lnTo>
                  <a:pt x="3263" y="527"/>
                </a:lnTo>
                <a:lnTo>
                  <a:pt x="3287" y="539"/>
                </a:lnTo>
                <a:lnTo>
                  <a:pt x="3314" y="548"/>
                </a:lnTo>
                <a:lnTo>
                  <a:pt x="3341" y="555"/>
                </a:lnTo>
                <a:lnTo>
                  <a:pt x="3368" y="559"/>
                </a:lnTo>
                <a:lnTo>
                  <a:pt x="3397" y="561"/>
                </a:lnTo>
                <a:lnTo>
                  <a:pt x="5204" y="561"/>
                </a:lnTo>
                <a:lnTo>
                  <a:pt x="5204" y="1136"/>
                </a:lnTo>
                <a:lnTo>
                  <a:pt x="4989" y="1136"/>
                </a:lnTo>
                <a:lnTo>
                  <a:pt x="4578" y="1136"/>
                </a:lnTo>
                <a:lnTo>
                  <a:pt x="4578" y="1136"/>
                </a:lnTo>
                <a:lnTo>
                  <a:pt x="4600" y="1181"/>
                </a:lnTo>
                <a:lnTo>
                  <a:pt x="4620" y="1227"/>
                </a:lnTo>
                <a:lnTo>
                  <a:pt x="4638" y="1272"/>
                </a:lnTo>
                <a:lnTo>
                  <a:pt x="4654" y="1319"/>
                </a:lnTo>
                <a:lnTo>
                  <a:pt x="4671" y="1364"/>
                </a:lnTo>
                <a:lnTo>
                  <a:pt x="4685" y="1411"/>
                </a:lnTo>
                <a:lnTo>
                  <a:pt x="4698" y="1456"/>
                </a:lnTo>
                <a:lnTo>
                  <a:pt x="4710" y="1502"/>
                </a:lnTo>
                <a:lnTo>
                  <a:pt x="4719" y="1547"/>
                </a:lnTo>
                <a:lnTo>
                  <a:pt x="4728" y="1594"/>
                </a:lnTo>
                <a:lnTo>
                  <a:pt x="4736" y="1639"/>
                </a:lnTo>
                <a:lnTo>
                  <a:pt x="4743" y="1686"/>
                </a:lnTo>
                <a:lnTo>
                  <a:pt x="4747" y="1731"/>
                </a:lnTo>
                <a:lnTo>
                  <a:pt x="4750" y="1777"/>
                </a:lnTo>
                <a:lnTo>
                  <a:pt x="4752" y="1822"/>
                </a:lnTo>
                <a:lnTo>
                  <a:pt x="4754" y="1869"/>
                </a:lnTo>
                <a:lnTo>
                  <a:pt x="4752" y="1914"/>
                </a:lnTo>
                <a:lnTo>
                  <a:pt x="4750" y="1961"/>
                </a:lnTo>
                <a:lnTo>
                  <a:pt x="4747" y="2005"/>
                </a:lnTo>
                <a:lnTo>
                  <a:pt x="4743" y="2052"/>
                </a:lnTo>
                <a:lnTo>
                  <a:pt x="4736" y="2097"/>
                </a:lnTo>
                <a:lnTo>
                  <a:pt x="4728" y="2144"/>
                </a:lnTo>
                <a:lnTo>
                  <a:pt x="4719" y="2189"/>
                </a:lnTo>
                <a:lnTo>
                  <a:pt x="4710" y="2235"/>
                </a:lnTo>
                <a:lnTo>
                  <a:pt x="4698" y="2280"/>
                </a:lnTo>
                <a:lnTo>
                  <a:pt x="4685" y="2327"/>
                </a:lnTo>
                <a:lnTo>
                  <a:pt x="4671" y="2372"/>
                </a:lnTo>
                <a:lnTo>
                  <a:pt x="4654" y="2419"/>
                </a:lnTo>
                <a:lnTo>
                  <a:pt x="4638" y="2464"/>
                </a:lnTo>
                <a:lnTo>
                  <a:pt x="4620" y="2510"/>
                </a:lnTo>
                <a:lnTo>
                  <a:pt x="4600" y="2555"/>
                </a:lnTo>
                <a:lnTo>
                  <a:pt x="4578" y="2602"/>
                </a:lnTo>
                <a:lnTo>
                  <a:pt x="3643" y="2602"/>
                </a:lnTo>
                <a:lnTo>
                  <a:pt x="3643" y="3939"/>
                </a:lnTo>
                <a:lnTo>
                  <a:pt x="2428" y="3939"/>
                </a:lnTo>
                <a:lnTo>
                  <a:pt x="2428" y="3152"/>
                </a:lnTo>
                <a:lnTo>
                  <a:pt x="0" y="3152"/>
                </a:lnTo>
                <a:lnTo>
                  <a:pt x="0" y="8069"/>
                </a:lnTo>
                <a:lnTo>
                  <a:pt x="2428" y="8069"/>
                </a:lnTo>
                <a:lnTo>
                  <a:pt x="2428" y="7281"/>
                </a:lnTo>
                <a:lnTo>
                  <a:pt x="3688" y="7281"/>
                </a:lnTo>
                <a:lnTo>
                  <a:pt x="3688" y="7281"/>
                </a:lnTo>
                <a:lnTo>
                  <a:pt x="3706" y="7353"/>
                </a:lnTo>
                <a:lnTo>
                  <a:pt x="3727" y="7425"/>
                </a:lnTo>
                <a:lnTo>
                  <a:pt x="3751" y="7495"/>
                </a:lnTo>
                <a:lnTo>
                  <a:pt x="3778" y="7564"/>
                </a:lnTo>
                <a:lnTo>
                  <a:pt x="3809" y="7630"/>
                </a:lnTo>
                <a:lnTo>
                  <a:pt x="3841" y="7697"/>
                </a:lnTo>
                <a:lnTo>
                  <a:pt x="3877" y="7759"/>
                </a:lnTo>
                <a:lnTo>
                  <a:pt x="3914" y="7822"/>
                </a:lnTo>
                <a:lnTo>
                  <a:pt x="3955" y="7883"/>
                </a:lnTo>
                <a:lnTo>
                  <a:pt x="3997" y="7941"/>
                </a:lnTo>
                <a:lnTo>
                  <a:pt x="4042" y="7998"/>
                </a:lnTo>
                <a:lnTo>
                  <a:pt x="4091" y="8054"/>
                </a:lnTo>
                <a:lnTo>
                  <a:pt x="4139" y="8106"/>
                </a:lnTo>
                <a:lnTo>
                  <a:pt x="4192" y="8157"/>
                </a:lnTo>
                <a:lnTo>
                  <a:pt x="4244" y="8207"/>
                </a:lnTo>
                <a:lnTo>
                  <a:pt x="4300" y="8252"/>
                </a:lnTo>
                <a:lnTo>
                  <a:pt x="4358" y="8297"/>
                </a:lnTo>
                <a:lnTo>
                  <a:pt x="4418" y="8338"/>
                </a:lnTo>
                <a:lnTo>
                  <a:pt x="4479" y="8378"/>
                </a:lnTo>
                <a:lnTo>
                  <a:pt x="4542" y="8415"/>
                </a:lnTo>
                <a:lnTo>
                  <a:pt x="4607" y="8450"/>
                </a:lnTo>
                <a:lnTo>
                  <a:pt x="4672" y="8482"/>
                </a:lnTo>
                <a:lnTo>
                  <a:pt x="4741" y="8511"/>
                </a:lnTo>
                <a:lnTo>
                  <a:pt x="4810" y="8538"/>
                </a:lnTo>
                <a:lnTo>
                  <a:pt x="4880" y="8561"/>
                </a:lnTo>
                <a:lnTo>
                  <a:pt x="4952" y="8581"/>
                </a:lnTo>
                <a:lnTo>
                  <a:pt x="5025" y="8599"/>
                </a:lnTo>
                <a:lnTo>
                  <a:pt x="5099" y="8613"/>
                </a:lnTo>
                <a:lnTo>
                  <a:pt x="5175" y="8626"/>
                </a:lnTo>
                <a:lnTo>
                  <a:pt x="5251" y="8633"/>
                </a:lnTo>
                <a:lnTo>
                  <a:pt x="5328" y="8638"/>
                </a:lnTo>
                <a:lnTo>
                  <a:pt x="5406" y="8640"/>
                </a:lnTo>
                <a:lnTo>
                  <a:pt x="5406" y="8640"/>
                </a:lnTo>
                <a:lnTo>
                  <a:pt x="5406" y="8640"/>
                </a:lnTo>
                <a:lnTo>
                  <a:pt x="5484" y="8638"/>
                </a:lnTo>
                <a:lnTo>
                  <a:pt x="5561" y="8633"/>
                </a:lnTo>
                <a:lnTo>
                  <a:pt x="5637" y="8626"/>
                </a:lnTo>
                <a:lnTo>
                  <a:pt x="5713" y="8613"/>
                </a:lnTo>
                <a:lnTo>
                  <a:pt x="5787" y="8599"/>
                </a:lnTo>
                <a:lnTo>
                  <a:pt x="5860" y="8581"/>
                </a:lnTo>
                <a:lnTo>
                  <a:pt x="5932" y="8561"/>
                </a:lnTo>
                <a:lnTo>
                  <a:pt x="6002" y="8538"/>
                </a:lnTo>
                <a:lnTo>
                  <a:pt x="6071" y="8511"/>
                </a:lnTo>
                <a:lnTo>
                  <a:pt x="6140" y="8482"/>
                </a:lnTo>
                <a:lnTo>
                  <a:pt x="6205" y="8450"/>
                </a:lnTo>
                <a:lnTo>
                  <a:pt x="6270" y="8415"/>
                </a:lnTo>
                <a:lnTo>
                  <a:pt x="6333" y="8378"/>
                </a:lnTo>
                <a:lnTo>
                  <a:pt x="6394" y="8338"/>
                </a:lnTo>
                <a:lnTo>
                  <a:pt x="6454" y="8297"/>
                </a:lnTo>
                <a:lnTo>
                  <a:pt x="6512" y="8252"/>
                </a:lnTo>
                <a:lnTo>
                  <a:pt x="6568" y="8207"/>
                </a:lnTo>
                <a:lnTo>
                  <a:pt x="6620" y="8157"/>
                </a:lnTo>
                <a:lnTo>
                  <a:pt x="6673" y="8106"/>
                </a:lnTo>
                <a:lnTo>
                  <a:pt x="6721" y="8054"/>
                </a:lnTo>
                <a:lnTo>
                  <a:pt x="6770" y="7998"/>
                </a:lnTo>
                <a:lnTo>
                  <a:pt x="6815" y="7941"/>
                </a:lnTo>
                <a:lnTo>
                  <a:pt x="6857" y="7883"/>
                </a:lnTo>
                <a:lnTo>
                  <a:pt x="6898" y="7822"/>
                </a:lnTo>
                <a:lnTo>
                  <a:pt x="6935" y="7759"/>
                </a:lnTo>
                <a:lnTo>
                  <a:pt x="6971" y="7697"/>
                </a:lnTo>
                <a:lnTo>
                  <a:pt x="7003" y="7630"/>
                </a:lnTo>
                <a:lnTo>
                  <a:pt x="7034" y="7564"/>
                </a:lnTo>
                <a:lnTo>
                  <a:pt x="7061" y="7495"/>
                </a:lnTo>
                <a:lnTo>
                  <a:pt x="7085" y="7425"/>
                </a:lnTo>
                <a:lnTo>
                  <a:pt x="7106" y="7353"/>
                </a:lnTo>
                <a:lnTo>
                  <a:pt x="7124" y="7281"/>
                </a:lnTo>
                <a:lnTo>
                  <a:pt x="8384" y="7281"/>
                </a:lnTo>
                <a:lnTo>
                  <a:pt x="8384" y="8069"/>
                </a:lnTo>
                <a:lnTo>
                  <a:pt x="10812" y="8069"/>
                </a:lnTo>
                <a:lnTo>
                  <a:pt x="10812" y="3152"/>
                </a:lnTo>
                <a:lnTo>
                  <a:pt x="8384" y="3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2EE06C1F-8236-443D-9D86-95CB026DB692}"/>
              </a:ext>
            </a:extLst>
          </p:cNvPr>
          <p:cNvSpPr>
            <a:spLocks/>
          </p:cNvSpPr>
          <p:nvPr/>
        </p:nvSpPr>
        <p:spPr bwMode="auto">
          <a:xfrm>
            <a:off x="820609" y="6298377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2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98">
            <a:extLst>
              <a:ext uri="{FF2B5EF4-FFF2-40B4-BE49-F238E27FC236}">
                <a16:creationId xmlns:a16="http://schemas.microsoft.com/office/drawing/2014/main" id="{6679F95E-E45B-4F69-9453-ECEB2E6C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6" name="01. тезис / название">
            <a:extLst>
              <a:ext uri="{FF2B5EF4-FFF2-40B4-BE49-F238E27FC236}">
                <a16:creationId xmlns:a16="http://schemas.microsoft.com/office/drawing/2014/main" id="{963F19DB-7F4B-4A3F-8B0C-B51A7A6980B1}"/>
              </a:ext>
            </a:extLst>
          </p:cNvPr>
          <p:cNvSpPr txBox="1"/>
          <p:nvPr/>
        </p:nvSpPr>
        <p:spPr>
          <a:xfrm>
            <a:off x="200014" y="1349986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2021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7D119B7-EA4C-4D4D-BB26-6383F0461156}"/>
              </a:ext>
            </a:extLst>
          </p:cNvPr>
          <p:cNvCxnSpPr>
            <a:cxnSpLocks/>
            <a:stCxn id="8" idx="4"/>
            <a:endCxn id="49" idx="0"/>
          </p:cNvCxnSpPr>
          <p:nvPr/>
        </p:nvCxnSpPr>
        <p:spPr>
          <a:xfrm>
            <a:off x="717629" y="1879773"/>
            <a:ext cx="0" cy="2685413"/>
          </a:xfrm>
          <a:prstGeom prst="line">
            <a:avLst/>
          </a:prstGeom>
          <a:noFill/>
          <a:ln w="12700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D3C7D1CC-F17A-43FC-AA10-36624B4AF7C4}"/>
              </a:ext>
            </a:extLst>
          </p:cNvPr>
          <p:cNvSpPr txBox="1"/>
          <p:nvPr/>
        </p:nvSpPr>
        <p:spPr>
          <a:xfrm>
            <a:off x="1163848" y="1365369"/>
            <a:ext cx="10558130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единых диспетчерских служб муниципальных районов и городских округов» подключены к единой системе мониторинга инцидентов и аварий на объектах ЖКХ</a:t>
            </a:r>
          </a:p>
        </p:txBody>
      </p:sp>
      <p:sp>
        <p:nvSpPr>
          <p:cNvPr id="42" name="01. тезис / название">
            <a:extLst>
              <a:ext uri="{FF2B5EF4-FFF2-40B4-BE49-F238E27FC236}">
                <a16:creationId xmlns:a16="http://schemas.microsoft.com/office/drawing/2014/main" id="{829C7899-6E26-460F-B50C-52A2D6EF9E51}"/>
              </a:ext>
            </a:extLst>
          </p:cNvPr>
          <p:cNvSpPr txBox="1"/>
          <p:nvPr/>
        </p:nvSpPr>
        <p:spPr>
          <a:xfrm>
            <a:off x="200014" y="2725853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2024</a:t>
            </a:r>
          </a:p>
        </p:txBody>
      </p:sp>
      <p:sp>
        <p:nvSpPr>
          <p:cNvPr id="4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94D08795-3533-466C-A22E-52C70D4D5128}"/>
              </a:ext>
            </a:extLst>
          </p:cNvPr>
          <p:cNvSpPr txBox="1"/>
          <p:nvPr/>
        </p:nvSpPr>
        <p:spPr>
          <a:xfrm>
            <a:off x="1158250" y="2736439"/>
            <a:ext cx="10185254" cy="9400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Созданы типовые требования интеллектуального управления коммунальной (инженерной) инфраструктуры (умный водоканал, умное теплоснабжение, умное городское освещение)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40% ресурсоснабжающих организаций внедрили системы диспетчеризации и АСУ ТЛ</a:t>
            </a:r>
          </a:p>
        </p:txBody>
      </p:sp>
      <p:sp>
        <p:nvSpPr>
          <p:cNvPr id="49" name="01. тезис / название">
            <a:extLst>
              <a:ext uri="{FF2B5EF4-FFF2-40B4-BE49-F238E27FC236}">
                <a16:creationId xmlns:a16="http://schemas.microsoft.com/office/drawing/2014/main" id="{7A90677F-E955-48E4-9BCF-09A365985C2D}"/>
              </a:ext>
            </a:extLst>
          </p:cNvPr>
          <p:cNvSpPr txBox="1"/>
          <p:nvPr/>
        </p:nvSpPr>
        <p:spPr>
          <a:xfrm>
            <a:off x="200014" y="4565186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</a:p>
        </p:txBody>
      </p:sp>
      <p:sp>
        <p:nvSpPr>
          <p:cNvPr id="50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BE2A9437-AAC1-4C97-9D61-47A3CC99D742}"/>
              </a:ext>
            </a:extLst>
          </p:cNvPr>
          <p:cNvSpPr txBox="1"/>
          <p:nvPr/>
        </p:nvSpPr>
        <p:spPr>
          <a:xfrm>
            <a:off x="1163846" y="4526270"/>
            <a:ext cx="9934214" cy="17402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Сокращение периода восстановления поставки коммунальных ресурсов, после аварийных ситуаций в 2 раза за счет цифровых процессов управления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на 15% удельного потребления энергоресурсов при производстве и транспортировке коммунальных ресурсов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ресурсоснабжающих организаций внедрили системы диспетчеризации и АСУ ТП, в том числе с использованием беспроводной инфраструктуры связи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3F8861-AA84-44E5-ABF5-5E21E0945AB5}"/>
              </a:ext>
            </a:extLst>
          </p:cNvPr>
          <p:cNvSpPr>
            <a:spLocks noChangeAspect="1"/>
          </p:cNvSpPr>
          <p:nvPr/>
        </p:nvSpPr>
        <p:spPr>
          <a:xfrm>
            <a:off x="681629" y="1807773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603CB89-38ED-4813-9ABF-1618C1436506}"/>
              </a:ext>
            </a:extLst>
          </p:cNvPr>
          <p:cNvSpPr>
            <a:spLocks noChangeAspect="1"/>
          </p:cNvSpPr>
          <p:nvPr/>
        </p:nvSpPr>
        <p:spPr>
          <a:xfrm>
            <a:off x="681629" y="321054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C37F64EB-8408-4C6B-B125-C80886492ED6}"/>
              </a:ext>
            </a:extLst>
          </p:cNvPr>
          <p:cNvSpPr>
            <a:spLocks noChangeAspect="1"/>
          </p:cNvSpPr>
          <p:nvPr/>
        </p:nvSpPr>
        <p:spPr>
          <a:xfrm>
            <a:off x="681629" y="4496144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63883CD-1652-4539-9E28-0324F7F53A3F}"/>
              </a:ext>
            </a:extLst>
          </p:cNvPr>
          <p:cNvSpPr>
            <a:spLocks noChangeAspect="1"/>
          </p:cNvSpPr>
          <p:nvPr/>
        </p:nvSpPr>
        <p:spPr>
          <a:xfrm>
            <a:off x="681629" y="2668218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D5CB2655-52C1-4386-BF71-D70B8B5052C7}"/>
              </a:ext>
            </a:extLst>
          </p:cNvPr>
          <p:cNvSpPr txBox="1">
            <a:spLocks/>
          </p:cNvSpPr>
          <p:nvPr/>
        </p:nvSpPr>
        <p:spPr>
          <a:xfrm>
            <a:off x="705272" y="403226"/>
            <a:ext cx="5022448" cy="4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53E95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ЦИФРОВАЯ ИНФРАСТРУКТУРА ЖКХ</a:t>
            </a:r>
          </a:p>
        </p:txBody>
      </p:sp>
    </p:spTree>
    <p:extLst>
      <p:ext uri="{BB962C8B-B14F-4D97-AF65-F5344CB8AC3E}">
        <p14:creationId xmlns:p14="http://schemas.microsoft.com/office/powerpoint/2010/main" val="199912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81716DDF-A823-4019-A775-8876616E9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0"/>
            <a:ext cx="12191607" cy="6858000"/>
          </a:xfrm>
          <a:prstGeom prst="rect">
            <a:avLst/>
          </a:prstGeom>
        </p:spPr>
      </p:pic>
      <p:sp>
        <p:nvSpPr>
          <p:cNvPr id="5" name="Номер слайда 98">
            <a:extLst>
              <a:ext uri="{FF2B5EF4-FFF2-40B4-BE49-F238E27FC236}">
                <a16:creationId xmlns:a16="http://schemas.microsoft.com/office/drawing/2014/main" id="{C6212E2D-D8E8-4220-8753-54FF7785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213" name="Заголовок 1">
            <a:extLst>
              <a:ext uri="{FF2B5EF4-FFF2-40B4-BE49-F238E27FC236}">
                <a16:creationId xmlns:a16="http://schemas.microsoft.com/office/drawing/2014/main" id="{E4DE588D-218D-4102-8168-151EE8A8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9" y="441532"/>
            <a:ext cx="10848296" cy="491402"/>
          </a:xfrm>
        </p:spPr>
        <p:txBody>
          <a:bodyPr anchor="t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ЦИФРОВАЯ ВЕРТИКАЛЬ ГРАДОСТРОИТЕЛЬСТВА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21599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103990-A5E3-4EED-8902-D769E9A6B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9527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омер слайда 98">
            <a:extLst>
              <a:ext uri="{FF2B5EF4-FFF2-40B4-BE49-F238E27FC236}">
                <a16:creationId xmlns:a16="http://schemas.microsoft.com/office/drawing/2014/main" id="{95311058-78CB-493A-907A-1374390A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25B8C-BB74-4CDA-9CA2-04D53B93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9" y="399850"/>
            <a:ext cx="6990976" cy="49140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 ОТРАСЛИ «СТРОИТЕЛЬСТВО»</a:t>
            </a:r>
          </a:p>
        </p:txBody>
      </p:sp>
      <p:sp>
        <p:nvSpPr>
          <p:cNvPr id="71" name="Прямоугольник 1">
            <a:extLst>
              <a:ext uri="{FF2B5EF4-FFF2-40B4-BE49-F238E27FC236}">
                <a16:creationId xmlns:a16="http://schemas.microsoft.com/office/drawing/2014/main" id="{A4B34D1F-F168-4424-863C-A5DAE5F319A9}"/>
              </a:ext>
            </a:extLst>
          </p:cNvPr>
          <p:cNvSpPr/>
          <p:nvPr/>
        </p:nvSpPr>
        <p:spPr>
          <a:xfrm>
            <a:off x="0" y="1088633"/>
            <a:ext cx="11645274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92BC8C-3C34-4008-A2D7-DF370815E687}"/>
              </a:ext>
            </a:extLst>
          </p:cNvPr>
          <p:cNvSpPr/>
          <p:nvPr/>
        </p:nvSpPr>
        <p:spPr>
          <a:xfrm>
            <a:off x="915336" y="1240598"/>
            <a:ext cx="9921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ИНВЕСТИЦИОННО-СТРОИТЕЛЬНЫЙ ПРОЕКТ – ЛАБИРИНТ С </a:t>
            </a:r>
            <a:r>
              <a:rPr lang="ru-RU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103</a:t>
            </a:r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КОНТРАГЕНТАМИ И </a:t>
            </a:r>
            <a:r>
              <a:rPr lang="ru-RU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139</a:t>
            </a:r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ПРОЦЕДУРАМИ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67C2CEF-3FD9-496E-B329-B15A32D55168}"/>
              </a:ext>
            </a:extLst>
          </p:cNvPr>
          <p:cNvSpPr/>
          <p:nvPr/>
        </p:nvSpPr>
        <p:spPr>
          <a:xfrm>
            <a:off x="372813" y="1059050"/>
            <a:ext cx="35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1">
            <a:extLst>
              <a:ext uri="{FF2B5EF4-FFF2-40B4-BE49-F238E27FC236}">
                <a16:creationId xmlns:a16="http://schemas.microsoft.com/office/drawing/2014/main" id="{8C75A4F6-9E4C-4E54-B81C-BDEFA94412ED}"/>
              </a:ext>
            </a:extLst>
          </p:cNvPr>
          <p:cNvSpPr/>
          <p:nvPr/>
        </p:nvSpPr>
        <p:spPr>
          <a:xfrm>
            <a:off x="0" y="1996955"/>
            <a:ext cx="11645274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EF79B96-4ABA-4B09-A48F-7B557DD139F4}"/>
              </a:ext>
            </a:extLst>
          </p:cNvPr>
          <p:cNvSpPr/>
          <p:nvPr/>
        </p:nvSpPr>
        <p:spPr>
          <a:xfrm>
            <a:off x="915336" y="2020130"/>
            <a:ext cx="99215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20% </a:t>
            </a:r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ДО </a:t>
            </a:r>
            <a:r>
              <a:rPr lang="ru-RU" sz="2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50% </a:t>
            </a:r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ВРЕМЕНИ ИНВЕСТИЦИОННО-СТРОИТЕЛЬНОГО ЦИКЛА ЗАНИМАЮТ ПРОЦЕДУРЫ ПОЛУЧЕНИЯ ИСХОДНО-РАЗРЕШИТЕЛЬНОЙ ДОКУМЕНТАЦИИ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98B9263-387B-4983-B2C6-7DCFAB3B26D5}"/>
              </a:ext>
            </a:extLst>
          </p:cNvPr>
          <p:cNvSpPr/>
          <p:nvPr/>
        </p:nvSpPr>
        <p:spPr>
          <a:xfrm>
            <a:off x="372813" y="1992257"/>
            <a:ext cx="35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1">
            <a:extLst>
              <a:ext uri="{FF2B5EF4-FFF2-40B4-BE49-F238E27FC236}">
                <a16:creationId xmlns:a16="http://schemas.microsoft.com/office/drawing/2014/main" id="{2E414C82-3FCF-4265-B3AE-AFDD04C1D91A}"/>
              </a:ext>
            </a:extLst>
          </p:cNvPr>
          <p:cNvSpPr/>
          <p:nvPr/>
        </p:nvSpPr>
        <p:spPr>
          <a:xfrm>
            <a:off x="0" y="2952944"/>
            <a:ext cx="11645274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83732C9-6F70-4732-B625-F4F7BE41344A}"/>
              </a:ext>
            </a:extLst>
          </p:cNvPr>
          <p:cNvSpPr/>
          <p:nvPr/>
        </p:nvSpPr>
        <p:spPr>
          <a:xfrm>
            <a:off x="915336" y="2990810"/>
            <a:ext cx="10230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95% </a:t>
            </a:r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ВЗАИМОДЕЙСТВИЙ МЕЖДУ УЧАСТНИКАМИ НА ВСЕХ ЭТАПАХ ЖИЗНЕННОГО ЦИКЛА ОКС ПРОИСХОДИТ НА БУМАГЕ, ЛИБО В ЭЛЕКТРОННОМ НЕРЕДАКТИРУЕМОМ ФОРМАТЕ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53C9718-1302-4B25-8E44-4C0AEEB62315}"/>
              </a:ext>
            </a:extLst>
          </p:cNvPr>
          <p:cNvSpPr/>
          <p:nvPr/>
        </p:nvSpPr>
        <p:spPr>
          <a:xfrm>
            <a:off x="372813" y="2925464"/>
            <a:ext cx="35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1">
            <a:extLst>
              <a:ext uri="{FF2B5EF4-FFF2-40B4-BE49-F238E27FC236}">
                <a16:creationId xmlns:a16="http://schemas.microsoft.com/office/drawing/2014/main" id="{7CFC37D5-7C7F-4D33-B8B6-C3555897D27A}"/>
              </a:ext>
            </a:extLst>
          </p:cNvPr>
          <p:cNvSpPr/>
          <p:nvPr/>
        </p:nvSpPr>
        <p:spPr>
          <a:xfrm>
            <a:off x="0" y="3881596"/>
            <a:ext cx="11645274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EBAECD6-3347-482C-A9B6-A1770F95710A}"/>
              </a:ext>
            </a:extLst>
          </p:cNvPr>
          <p:cNvSpPr/>
          <p:nvPr/>
        </p:nvSpPr>
        <p:spPr>
          <a:xfrm>
            <a:off x="980770" y="3949189"/>
            <a:ext cx="1023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НЕУНИФИЦИРОВАННЫЕ ПРОЦЕДУРЫ В МУНИЦИПАЛЬНЫХ ОБРАЗОВАНИЯХ МЕШАЮТ МАСШТАБИРОВАНИЮ СТРОИТЕЛЬНОГО БИЗНЕСА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71F077E9-5A64-4A09-BFF8-DF536AD3B8BF}"/>
              </a:ext>
            </a:extLst>
          </p:cNvPr>
          <p:cNvSpPr/>
          <p:nvPr/>
        </p:nvSpPr>
        <p:spPr>
          <a:xfrm>
            <a:off x="372813" y="3858671"/>
            <a:ext cx="35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</a:t>
            </a:r>
            <a:endParaRPr lang="ru-RU" sz="3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1">
            <a:extLst>
              <a:ext uri="{FF2B5EF4-FFF2-40B4-BE49-F238E27FC236}">
                <a16:creationId xmlns:a16="http://schemas.microsoft.com/office/drawing/2014/main" id="{3D6717C1-DB79-40F5-A552-6B3C994A70BA}"/>
              </a:ext>
            </a:extLst>
          </p:cNvPr>
          <p:cNvSpPr/>
          <p:nvPr/>
        </p:nvSpPr>
        <p:spPr>
          <a:xfrm>
            <a:off x="0" y="4812848"/>
            <a:ext cx="11645274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9EA234F-0375-41E4-AF4E-91FBC8B1B5CB}"/>
              </a:ext>
            </a:extLst>
          </p:cNvPr>
          <p:cNvSpPr/>
          <p:nvPr/>
        </p:nvSpPr>
        <p:spPr>
          <a:xfrm>
            <a:off x="980770" y="4884211"/>
            <a:ext cx="9646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МАЛОЕ КОЛИЧЕСТВО МАССОВЫХ СОЦИАЛЬНО ЗНАЧИМЫХ УСЛУГ, ДОСТУПНЫХ В ЭЛЕКТРОННОМ ВИДЕ</a:t>
            </a:r>
            <a:r>
              <a:rPr lang="en-US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 СФЕРЕ СТРОИТЕЛЬСТВА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C9559FE-8B39-40ED-A9BB-066629D125C1}"/>
              </a:ext>
            </a:extLst>
          </p:cNvPr>
          <p:cNvSpPr/>
          <p:nvPr/>
        </p:nvSpPr>
        <p:spPr>
          <a:xfrm>
            <a:off x="372813" y="4791878"/>
            <a:ext cx="35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1">
            <a:extLst>
              <a:ext uri="{FF2B5EF4-FFF2-40B4-BE49-F238E27FC236}">
                <a16:creationId xmlns:a16="http://schemas.microsoft.com/office/drawing/2014/main" id="{287F594B-75CB-474F-996E-8140EA73F2C6}"/>
              </a:ext>
            </a:extLst>
          </p:cNvPr>
          <p:cNvSpPr/>
          <p:nvPr/>
        </p:nvSpPr>
        <p:spPr>
          <a:xfrm>
            <a:off x="0" y="5746055"/>
            <a:ext cx="11645274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5A9A7E8-60E7-47EA-8D0F-D2F961B05F03}"/>
              </a:ext>
            </a:extLst>
          </p:cNvPr>
          <p:cNvSpPr/>
          <p:nvPr/>
        </p:nvSpPr>
        <p:spPr>
          <a:xfrm>
            <a:off x="1053084" y="5817418"/>
            <a:ext cx="10673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ПРИ ВВОДЕ ОБЪЕКТА В ЭКСПЛУАТАЦИЮ БУМАЖНАЯ ДОКУМЕНТАЦИЯ НЕ ДОХОДИТ ДО ЭКСПЛУАТИРУЮЩИХ ОРГАНИЗАЦИЙ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D6C561D-F17D-467C-A712-E9C9786F9485}"/>
              </a:ext>
            </a:extLst>
          </p:cNvPr>
          <p:cNvSpPr/>
          <p:nvPr/>
        </p:nvSpPr>
        <p:spPr>
          <a:xfrm>
            <a:off x="372813" y="5725085"/>
            <a:ext cx="353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53E9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292A2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5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омер слайда 98">
            <a:extLst>
              <a:ext uri="{FF2B5EF4-FFF2-40B4-BE49-F238E27FC236}">
                <a16:creationId xmlns:a16="http://schemas.microsoft.com/office/drawing/2014/main" id="{95311058-78CB-493A-907A-1374390A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25B8C-BB74-4CDA-9CA2-04D53B93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8" y="399850"/>
            <a:ext cx="7413117" cy="49140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 ОТРАСЛИ «ГОРОДСКАЯ СРЕДА И ЖКХ»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D2578A-CAD9-49CA-A3B3-283B4F429BDE}"/>
              </a:ext>
            </a:extLst>
          </p:cNvPr>
          <p:cNvGrpSpPr/>
          <p:nvPr/>
        </p:nvGrpSpPr>
        <p:grpSpPr>
          <a:xfrm>
            <a:off x="0" y="1524637"/>
            <a:ext cx="11645274" cy="707886"/>
            <a:chOff x="0" y="897502"/>
            <a:chExt cx="11645274" cy="707886"/>
          </a:xfrm>
        </p:grpSpPr>
        <p:sp>
          <p:nvSpPr>
            <p:cNvPr id="71" name="Прямоугольник 1">
              <a:extLst>
                <a:ext uri="{FF2B5EF4-FFF2-40B4-BE49-F238E27FC236}">
                  <a16:creationId xmlns:a16="http://schemas.microsoft.com/office/drawing/2014/main" id="{A4B34D1F-F168-4424-863C-A5DAE5F319A9}"/>
                </a:ext>
              </a:extLst>
            </p:cNvPr>
            <p:cNvSpPr/>
            <p:nvPr/>
          </p:nvSpPr>
          <p:spPr>
            <a:xfrm>
              <a:off x="0" y="927085"/>
              <a:ext cx="11645274" cy="665946"/>
            </a:xfrm>
            <a:custGeom>
              <a:avLst/>
              <a:gdLst>
                <a:gd name="connsiteX0" fmla="*/ 0 w 11645274"/>
                <a:gd name="connsiteY0" fmla="*/ 0 h 1019331"/>
                <a:gd name="connsiteX1" fmla="*/ 11645274 w 11645274"/>
                <a:gd name="connsiteY1" fmla="*/ 0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  <a:gd name="connsiteX0" fmla="*/ 0 w 11645274"/>
                <a:gd name="connsiteY0" fmla="*/ 0 h 1019331"/>
                <a:gd name="connsiteX1" fmla="*/ 11259725 w 11645274"/>
                <a:gd name="connsiteY1" fmla="*/ 3412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  <a:gd name="connsiteX0" fmla="*/ 0 w 11645274"/>
                <a:gd name="connsiteY0" fmla="*/ 0 h 1019331"/>
                <a:gd name="connsiteX1" fmla="*/ 11362756 w 11645274"/>
                <a:gd name="connsiteY1" fmla="*/ 7355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5274" h="1019331">
                  <a:moveTo>
                    <a:pt x="0" y="0"/>
                  </a:moveTo>
                  <a:lnTo>
                    <a:pt x="11362756" y="7355"/>
                  </a:lnTo>
                  <a:lnTo>
                    <a:pt x="11645274" y="1019331"/>
                  </a:lnTo>
                  <a:lnTo>
                    <a:pt x="0" y="1019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5792BC8C-3C34-4008-A2D7-DF370815E687}"/>
                </a:ext>
              </a:extLst>
            </p:cNvPr>
            <p:cNvSpPr/>
            <p:nvPr/>
          </p:nvSpPr>
          <p:spPr>
            <a:xfrm>
              <a:off x="915336" y="1103764"/>
              <a:ext cx="992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ОТСУТСТВИЕ ДОВЕРИЯ МЕЖДУ ПОТРЕБИТЕЛЯМИ И ПОСТАВЩИКАМИ ЖИЛИЩНО-КОММУНАЛЬНЫХ УСЛУГ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167C2CEF-3FD9-496E-B329-B15A32D55168}"/>
                </a:ext>
              </a:extLst>
            </p:cNvPr>
            <p:cNvSpPr/>
            <p:nvPr/>
          </p:nvSpPr>
          <p:spPr>
            <a:xfrm>
              <a:off x="333009" y="897502"/>
              <a:ext cx="3532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53E95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1</a:t>
              </a:r>
              <a:endParaRPr lang="ru-RU" sz="3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717E9F2-3C89-44A0-8CF1-017E0F2CABF8}"/>
              </a:ext>
            </a:extLst>
          </p:cNvPr>
          <p:cNvGrpSpPr/>
          <p:nvPr/>
        </p:nvGrpSpPr>
        <p:grpSpPr>
          <a:xfrm>
            <a:off x="0" y="3108298"/>
            <a:ext cx="11645274" cy="707886"/>
            <a:chOff x="0" y="1707163"/>
            <a:chExt cx="11645274" cy="707886"/>
          </a:xfrm>
        </p:grpSpPr>
        <p:sp>
          <p:nvSpPr>
            <p:cNvPr id="66" name="Прямоугольник 1">
              <a:extLst>
                <a:ext uri="{FF2B5EF4-FFF2-40B4-BE49-F238E27FC236}">
                  <a16:creationId xmlns:a16="http://schemas.microsoft.com/office/drawing/2014/main" id="{8C75A4F6-9E4C-4E54-B81C-BDEFA94412ED}"/>
                </a:ext>
              </a:extLst>
            </p:cNvPr>
            <p:cNvSpPr/>
            <p:nvPr/>
          </p:nvSpPr>
          <p:spPr>
            <a:xfrm>
              <a:off x="0" y="1711861"/>
              <a:ext cx="11645274" cy="665946"/>
            </a:xfrm>
            <a:custGeom>
              <a:avLst/>
              <a:gdLst>
                <a:gd name="connsiteX0" fmla="*/ 0 w 11645274"/>
                <a:gd name="connsiteY0" fmla="*/ 0 h 1019331"/>
                <a:gd name="connsiteX1" fmla="*/ 11645274 w 11645274"/>
                <a:gd name="connsiteY1" fmla="*/ 0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  <a:gd name="connsiteX0" fmla="*/ 0 w 11645274"/>
                <a:gd name="connsiteY0" fmla="*/ 0 h 1019331"/>
                <a:gd name="connsiteX1" fmla="*/ 11259725 w 11645274"/>
                <a:gd name="connsiteY1" fmla="*/ 3412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  <a:gd name="connsiteX0" fmla="*/ 0 w 11645274"/>
                <a:gd name="connsiteY0" fmla="*/ 0 h 1019331"/>
                <a:gd name="connsiteX1" fmla="*/ 11362756 w 11645274"/>
                <a:gd name="connsiteY1" fmla="*/ 7355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5274" h="1019331">
                  <a:moveTo>
                    <a:pt x="0" y="0"/>
                  </a:moveTo>
                  <a:lnTo>
                    <a:pt x="11362756" y="7355"/>
                  </a:lnTo>
                  <a:lnTo>
                    <a:pt x="11645274" y="1019331"/>
                  </a:lnTo>
                  <a:lnTo>
                    <a:pt x="0" y="1019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EF79B96-4ABA-4B09-A48F-7B557DD139F4}"/>
                </a:ext>
              </a:extLst>
            </p:cNvPr>
            <p:cNvSpPr/>
            <p:nvPr/>
          </p:nvSpPr>
          <p:spPr>
            <a:xfrm>
              <a:off x="915336" y="1796821"/>
              <a:ext cx="99215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НИЗКАЯ ЦИФРОВИЗАЦИЯ ЦЕПОЧКИ ПОСТАВЩИКОВ КОММУНАЛЬНЫХ УСЛУГ (ПРОИЗВОДСТВО, СБЫТ, ТРАНСПОРТИРОВКА), ПОТРЕБЛЕНИЕ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C98B9263-387B-4983-B2C6-7DCFAB3B26D5}"/>
                </a:ext>
              </a:extLst>
            </p:cNvPr>
            <p:cNvSpPr/>
            <p:nvPr/>
          </p:nvSpPr>
          <p:spPr>
            <a:xfrm>
              <a:off x="333008" y="1707163"/>
              <a:ext cx="3532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53E95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2</a:t>
              </a:r>
              <a:endParaRPr lang="ru-RU" sz="3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F8EC540-0DFA-4DB8-859C-CE75A5E36E78}"/>
              </a:ext>
            </a:extLst>
          </p:cNvPr>
          <p:cNvGrpSpPr/>
          <p:nvPr/>
        </p:nvGrpSpPr>
        <p:grpSpPr>
          <a:xfrm>
            <a:off x="0" y="4691958"/>
            <a:ext cx="11645274" cy="707886"/>
            <a:chOff x="0" y="2561874"/>
            <a:chExt cx="11645274" cy="707886"/>
          </a:xfrm>
        </p:grpSpPr>
        <p:sp>
          <p:nvSpPr>
            <p:cNvPr id="64" name="Прямоугольник 1">
              <a:extLst>
                <a:ext uri="{FF2B5EF4-FFF2-40B4-BE49-F238E27FC236}">
                  <a16:creationId xmlns:a16="http://schemas.microsoft.com/office/drawing/2014/main" id="{2E414C82-3FCF-4265-B3AE-AFDD04C1D91A}"/>
                </a:ext>
              </a:extLst>
            </p:cNvPr>
            <p:cNvSpPr/>
            <p:nvPr/>
          </p:nvSpPr>
          <p:spPr>
            <a:xfrm>
              <a:off x="0" y="2589354"/>
              <a:ext cx="11645274" cy="665946"/>
            </a:xfrm>
            <a:custGeom>
              <a:avLst/>
              <a:gdLst>
                <a:gd name="connsiteX0" fmla="*/ 0 w 11645274"/>
                <a:gd name="connsiteY0" fmla="*/ 0 h 1019331"/>
                <a:gd name="connsiteX1" fmla="*/ 11645274 w 11645274"/>
                <a:gd name="connsiteY1" fmla="*/ 0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  <a:gd name="connsiteX0" fmla="*/ 0 w 11645274"/>
                <a:gd name="connsiteY0" fmla="*/ 0 h 1019331"/>
                <a:gd name="connsiteX1" fmla="*/ 11259725 w 11645274"/>
                <a:gd name="connsiteY1" fmla="*/ 3412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  <a:gd name="connsiteX0" fmla="*/ 0 w 11645274"/>
                <a:gd name="connsiteY0" fmla="*/ 0 h 1019331"/>
                <a:gd name="connsiteX1" fmla="*/ 11362756 w 11645274"/>
                <a:gd name="connsiteY1" fmla="*/ 7355 h 1019331"/>
                <a:gd name="connsiteX2" fmla="*/ 11645274 w 11645274"/>
                <a:gd name="connsiteY2" fmla="*/ 1019331 h 1019331"/>
                <a:gd name="connsiteX3" fmla="*/ 0 w 11645274"/>
                <a:gd name="connsiteY3" fmla="*/ 1019331 h 1019331"/>
                <a:gd name="connsiteX4" fmla="*/ 0 w 11645274"/>
                <a:gd name="connsiteY4" fmla="*/ 0 h 101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5274" h="1019331">
                  <a:moveTo>
                    <a:pt x="0" y="0"/>
                  </a:moveTo>
                  <a:lnTo>
                    <a:pt x="11362756" y="7355"/>
                  </a:lnTo>
                  <a:lnTo>
                    <a:pt x="11645274" y="1019331"/>
                  </a:lnTo>
                  <a:lnTo>
                    <a:pt x="0" y="1019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83732C9-6F70-4732-B625-F4F7BE41344A}"/>
                </a:ext>
              </a:extLst>
            </p:cNvPr>
            <p:cNvSpPr/>
            <p:nvPr/>
          </p:nvSpPr>
          <p:spPr>
            <a:xfrm>
              <a:off x="915336" y="2750790"/>
              <a:ext cx="102304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92A2B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НИЗКИЙ УРОВЕНЬ ВОВЛЕЧЕННОСТИ ЖИТЕЛЕЙ В ВОПРОСЫ УПРАВЛЕНИЯ СВОИМ ДОМОМ, ГОРОДОМ (СЕЛОМ)</a:t>
              </a: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A53C9718-1302-4B25-8E44-4C0AEEB62315}"/>
                </a:ext>
              </a:extLst>
            </p:cNvPr>
            <p:cNvSpPr/>
            <p:nvPr/>
          </p:nvSpPr>
          <p:spPr>
            <a:xfrm>
              <a:off x="364338" y="2561874"/>
              <a:ext cx="3532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53E95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3</a:t>
              </a:r>
              <a:endParaRPr lang="ru-RU" sz="32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27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омер слайда 98">
            <a:extLst>
              <a:ext uri="{FF2B5EF4-FFF2-40B4-BE49-F238E27FC236}">
                <a16:creationId xmlns:a16="http://schemas.microsoft.com/office/drawing/2014/main" id="{95311058-78CB-493A-907A-1374390A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25B8C-BB74-4CDA-9CA2-04D53B93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9" y="399850"/>
            <a:ext cx="6990976" cy="49140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ИНИЦИАТИВЫ ОТРАСЛИ «СТРОИТЕЛЬСТВО»</a:t>
            </a:r>
          </a:p>
        </p:txBody>
      </p:sp>
      <p:sp>
        <p:nvSpPr>
          <p:cNvPr id="47" name="Прямоугольник 1">
            <a:extLst>
              <a:ext uri="{FF2B5EF4-FFF2-40B4-BE49-F238E27FC236}">
                <a16:creationId xmlns:a16="http://schemas.microsoft.com/office/drawing/2014/main" id="{1EC0F75A-95C6-4391-8663-74401CB53E90}"/>
              </a:ext>
            </a:extLst>
          </p:cNvPr>
          <p:cNvSpPr/>
          <p:nvPr/>
        </p:nvSpPr>
        <p:spPr>
          <a:xfrm>
            <a:off x="0" y="1274240"/>
            <a:ext cx="6635262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4FDD897-433B-453F-A1F3-CFC9077B0786}"/>
              </a:ext>
            </a:extLst>
          </p:cNvPr>
          <p:cNvSpPr/>
          <p:nvPr/>
        </p:nvSpPr>
        <p:spPr>
          <a:xfrm>
            <a:off x="717629" y="1423010"/>
            <a:ext cx="9362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СТРОИМ В 1 КЛИК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00B296-4037-42A1-A0B8-92464949DB0A}"/>
              </a:ext>
            </a:extLst>
          </p:cNvPr>
          <p:cNvSpPr txBox="1"/>
          <p:nvPr/>
        </p:nvSpPr>
        <p:spPr>
          <a:xfrm>
            <a:off x="5996091" y="1063848"/>
            <a:ext cx="47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Прямоугольник 1">
            <a:extLst>
              <a:ext uri="{FF2B5EF4-FFF2-40B4-BE49-F238E27FC236}">
                <a16:creationId xmlns:a16="http://schemas.microsoft.com/office/drawing/2014/main" id="{EF72263A-7A36-4A32-AB20-47983E1824DC}"/>
              </a:ext>
            </a:extLst>
          </p:cNvPr>
          <p:cNvSpPr/>
          <p:nvPr/>
        </p:nvSpPr>
        <p:spPr>
          <a:xfrm>
            <a:off x="0" y="3513740"/>
            <a:ext cx="6635262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6B4D30D-0EE7-4934-A4B4-1BDB69638789}"/>
              </a:ext>
            </a:extLst>
          </p:cNvPr>
          <p:cNvSpPr/>
          <p:nvPr/>
        </p:nvSpPr>
        <p:spPr>
          <a:xfrm>
            <a:off x="717629" y="3635492"/>
            <a:ext cx="9819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СТРОИМ УМНЫЕ ОБЪЕКТЫ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F80D61-C9C1-469D-A0D1-DEAF79339DCD}"/>
              </a:ext>
            </a:extLst>
          </p:cNvPr>
          <p:cNvSpPr txBox="1"/>
          <p:nvPr/>
        </p:nvSpPr>
        <p:spPr>
          <a:xfrm>
            <a:off x="5996091" y="3303348"/>
            <a:ext cx="47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C9453591-8B0E-45FA-82DB-7AC97CBCDAF8}"/>
              </a:ext>
            </a:extLst>
          </p:cNvPr>
          <p:cNvSpPr>
            <a:spLocks noEditPoints="1"/>
          </p:cNvSpPr>
          <p:nvPr/>
        </p:nvSpPr>
        <p:spPr bwMode="auto">
          <a:xfrm>
            <a:off x="210767" y="3688211"/>
            <a:ext cx="416689" cy="259231"/>
          </a:xfrm>
          <a:custGeom>
            <a:avLst/>
            <a:gdLst>
              <a:gd name="T0" fmla="*/ 6666 w 6944"/>
              <a:gd name="T1" fmla="*/ 3619 h 4320"/>
              <a:gd name="T2" fmla="*/ 6574 w 6944"/>
              <a:gd name="T3" fmla="*/ 3541 h 4320"/>
              <a:gd name="T4" fmla="*/ 6522 w 6944"/>
              <a:gd name="T5" fmla="*/ 3432 h 4320"/>
              <a:gd name="T6" fmla="*/ 6512 w 6944"/>
              <a:gd name="T7" fmla="*/ 3287 h 4320"/>
              <a:gd name="T8" fmla="*/ 6473 w 6944"/>
              <a:gd name="T9" fmla="*/ 2795 h 4320"/>
              <a:gd name="T10" fmla="*/ 6359 w 6944"/>
              <a:gd name="T11" fmla="*/ 2330 h 4320"/>
              <a:gd name="T12" fmla="*/ 6176 w 6944"/>
              <a:gd name="T13" fmla="*/ 1895 h 4320"/>
              <a:gd name="T14" fmla="*/ 5931 w 6944"/>
              <a:gd name="T15" fmla="*/ 1497 h 4320"/>
              <a:gd name="T16" fmla="*/ 5630 w 6944"/>
              <a:gd name="T17" fmla="*/ 1142 h 4320"/>
              <a:gd name="T18" fmla="*/ 5279 w 6944"/>
              <a:gd name="T19" fmla="*/ 837 h 4320"/>
              <a:gd name="T20" fmla="*/ 4868 w 6944"/>
              <a:gd name="T21" fmla="*/ 2166 h 4320"/>
              <a:gd name="T22" fmla="*/ 4816 w 6944"/>
              <a:gd name="T23" fmla="*/ 2259 h 4320"/>
              <a:gd name="T24" fmla="*/ 4726 w 6944"/>
              <a:gd name="T25" fmla="*/ 2315 h 4320"/>
              <a:gd name="T26" fmla="*/ 4617 w 6944"/>
              <a:gd name="T27" fmla="*/ 2323 h 4320"/>
              <a:gd name="T28" fmla="*/ 4535 w 6944"/>
              <a:gd name="T29" fmla="*/ 2291 h 4320"/>
              <a:gd name="T30" fmla="*/ 4462 w 6944"/>
              <a:gd name="T31" fmla="*/ 2214 h 4320"/>
              <a:gd name="T32" fmla="*/ 4434 w 6944"/>
              <a:gd name="T33" fmla="*/ 2111 h 4320"/>
              <a:gd name="T34" fmla="*/ 4715 w 6944"/>
              <a:gd name="T35" fmla="*/ 301 h 4320"/>
              <a:gd name="T36" fmla="*/ 4690 w 6944"/>
              <a:gd name="T37" fmla="*/ 187 h 4320"/>
              <a:gd name="T38" fmla="*/ 4606 w 6944"/>
              <a:gd name="T39" fmla="*/ 71 h 4320"/>
              <a:gd name="T40" fmla="*/ 4475 w 6944"/>
              <a:gd name="T41" fmla="*/ 7 h 4320"/>
              <a:gd name="T42" fmla="*/ 3124 w 6944"/>
              <a:gd name="T43" fmla="*/ 0 h 4320"/>
              <a:gd name="T44" fmla="*/ 2435 w 6944"/>
              <a:gd name="T45" fmla="*/ 13 h 4320"/>
              <a:gd name="T46" fmla="*/ 2312 w 6944"/>
              <a:gd name="T47" fmla="*/ 88 h 4320"/>
              <a:gd name="T48" fmla="*/ 2235 w 6944"/>
              <a:gd name="T49" fmla="*/ 211 h 4320"/>
              <a:gd name="T50" fmla="*/ 2506 w 6944"/>
              <a:gd name="T51" fmla="*/ 2067 h 4320"/>
              <a:gd name="T52" fmla="*/ 2504 w 6944"/>
              <a:gd name="T53" fmla="*/ 2154 h 4320"/>
              <a:gd name="T54" fmla="*/ 2457 w 6944"/>
              <a:gd name="T55" fmla="*/ 2248 h 4320"/>
              <a:gd name="T56" fmla="*/ 2369 w 6944"/>
              <a:gd name="T57" fmla="*/ 2311 h 4320"/>
              <a:gd name="T58" fmla="*/ 2282 w 6944"/>
              <a:gd name="T59" fmla="*/ 2326 h 4320"/>
              <a:gd name="T60" fmla="*/ 2179 w 6944"/>
              <a:gd name="T61" fmla="*/ 2298 h 4320"/>
              <a:gd name="T62" fmla="*/ 2102 w 6944"/>
              <a:gd name="T63" fmla="*/ 2225 h 4320"/>
              <a:gd name="T64" fmla="*/ 1818 w 6944"/>
              <a:gd name="T65" fmla="*/ 731 h 4320"/>
              <a:gd name="T66" fmla="*/ 1517 w 6944"/>
              <a:gd name="T67" fmla="*/ 953 h 4320"/>
              <a:gd name="T68" fmla="*/ 1185 w 6944"/>
              <a:gd name="T69" fmla="*/ 1278 h 4320"/>
              <a:gd name="T70" fmla="*/ 903 w 6944"/>
              <a:gd name="T71" fmla="*/ 1650 h 4320"/>
              <a:gd name="T72" fmla="*/ 682 w 6944"/>
              <a:gd name="T73" fmla="*/ 2065 h 4320"/>
              <a:gd name="T74" fmla="*/ 523 w 6944"/>
              <a:gd name="T75" fmla="*/ 2513 h 4320"/>
              <a:gd name="T76" fmla="*/ 439 w 6944"/>
              <a:gd name="T77" fmla="*/ 2990 h 4320"/>
              <a:gd name="T78" fmla="*/ 424 w 6944"/>
              <a:gd name="T79" fmla="*/ 3356 h 4320"/>
              <a:gd name="T80" fmla="*/ 398 w 6944"/>
              <a:gd name="T81" fmla="*/ 3477 h 4320"/>
              <a:gd name="T82" fmla="*/ 329 w 6944"/>
              <a:gd name="T83" fmla="*/ 3576 h 4320"/>
              <a:gd name="T84" fmla="*/ 224 w 6944"/>
              <a:gd name="T85" fmla="*/ 3642 h 4320"/>
              <a:gd name="T86" fmla="*/ 6944 w 6944"/>
              <a:gd name="T87" fmla="*/ 3711 h 4320"/>
              <a:gd name="T88" fmla="*/ 1407 w 6944"/>
              <a:gd name="T89" fmla="*/ 3421 h 4320"/>
              <a:gd name="T90" fmla="*/ 1306 w 6944"/>
              <a:gd name="T91" fmla="*/ 3386 h 4320"/>
              <a:gd name="T92" fmla="*/ 1235 w 6944"/>
              <a:gd name="T93" fmla="*/ 3307 h 4320"/>
              <a:gd name="T94" fmla="*/ 1209 w 6944"/>
              <a:gd name="T95" fmla="*/ 3201 h 4320"/>
              <a:gd name="T96" fmla="*/ 1226 w 6944"/>
              <a:gd name="T97" fmla="*/ 3115 h 4320"/>
              <a:gd name="T98" fmla="*/ 1289 w 6944"/>
              <a:gd name="T99" fmla="*/ 3031 h 4320"/>
              <a:gd name="T100" fmla="*/ 1387 w 6944"/>
              <a:gd name="T101" fmla="*/ 2984 h 4320"/>
              <a:gd name="T102" fmla="*/ 5535 w 6944"/>
              <a:gd name="T103" fmla="*/ 2980 h 4320"/>
              <a:gd name="T104" fmla="*/ 5636 w 6944"/>
              <a:gd name="T105" fmla="*/ 3018 h 4320"/>
              <a:gd name="T106" fmla="*/ 5707 w 6944"/>
              <a:gd name="T107" fmla="*/ 3096 h 4320"/>
              <a:gd name="T108" fmla="*/ 5735 w 6944"/>
              <a:gd name="T109" fmla="*/ 3201 h 4320"/>
              <a:gd name="T110" fmla="*/ 5716 w 6944"/>
              <a:gd name="T111" fmla="*/ 3287 h 4320"/>
              <a:gd name="T112" fmla="*/ 5655 w 6944"/>
              <a:gd name="T113" fmla="*/ 3373 h 4320"/>
              <a:gd name="T114" fmla="*/ 5557 w 6944"/>
              <a:gd name="T115" fmla="*/ 3419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44" h="4320">
                <a:moveTo>
                  <a:pt x="6735" y="3649"/>
                </a:moveTo>
                <a:lnTo>
                  <a:pt x="6735" y="3649"/>
                </a:lnTo>
                <a:lnTo>
                  <a:pt x="6710" y="3642"/>
                </a:lnTo>
                <a:lnTo>
                  <a:pt x="6688" y="3632"/>
                </a:lnTo>
                <a:lnTo>
                  <a:pt x="6666" y="3619"/>
                </a:lnTo>
                <a:lnTo>
                  <a:pt x="6645" y="3606"/>
                </a:lnTo>
                <a:lnTo>
                  <a:pt x="6624" y="3593"/>
                </a:lnTo>
                <a:lnTo>
                  <a:pt x="6608" y="3576"/>
                </a:lnTo>
                <a:lnTo>
                  <a:pt x="6589" y="3560"/>
                </a:lnTo>
                <a:lnTo>
                  <a:pt x="6574" y="3541"/>
                </a:lnTo>
                <a:lnTo>
                  <a:pt x="6561" y="3520"/>
                </a:lnTo>
                <a:lnTo>
                  <a:pt x="6548" y="3500"/>
                </a:lnTo>
                <a:lnTo>
                  <a:pt x="6537" y="3477"/>
                </a:lnTo>
                <a:lnTo>
                  <a:pt x="6527" y="3455"/>
                </a:lnTo>
                <a:lnTo>
                  <a:pt x="6522" y="3432"/>
                </a:lnTo>
                <a:lnTo>
                  <a:pt x="6516" y="3406"/>
                </a:lnTo>
                <a:lnTo>
                  <a:pt x="6512" y="3382"/>
                </a:lnTo>
                <a:lnTo>
                  <a:pt x="6512" y="3356"/>
                </a:lnTo>
                <a:lnTo>
                  <a:pt x="6512" y="3287"/>
                </a:lnTo>
                <a:lnTo>
                  <a:pt x="6512" y="3287"/>
                </a:lnTo>
                <a:lnTo>
                  <a:pt x="6510" y="3188"/>
                </a:lnTo>
                <a:lnTo>
                  <a:pt x="6505" y="3089"/>
                </a:lnTo>
                <a:lnTo>
                  <a:pt x="6497" y="2990"/>
                </a:lnTo>
                <a:lnTo>
                  <a:pt x="6486" y="2892"/>
                </a:lnTo>
                <a:lnTo>
                  <a:pt x="6473" y="2795"/>
                </a:lnTo>
                <a:lnTo>
                  <a:pt x="6454" y="2700"/>
                </a:lnTo>
                <a:lnTo>
                  <a:pt x="6436" y="2607"/>
                </a:lnTo>
                <a:lnTo>
                  <a:pt x="6413" y="2513"/>
                </a:lnTo>
                <a:lnTo>
                  <a:pt x="6387" y="2420"/>
                </a:lnTo>
                <a:lnTo>
                  <a:pt x="6359" y="2330"/>
                </a:lnTo>
                <a:lnTo>
                  <a:pt x="6327" y="2240"/>
                </a:lnTo>
                <a:lnTo>
                  <a:pt x="6294" y="2151"/>
                </a:lnTo>
                <a:lnTo>
                  <a:pt x="6256" y="2065"/>
                </a:lnTo>
                <a:lnTo>
                  <a:pt x="6217" y="1979"/>
                </a:lnTo>
                <a:lnTo>
                  <a:pt x="6176" y="1895"/>
                </a:lnTo>
                <a:lnTo>
                  <a:pt x="6131" y="1812"/>
                </a:lnTo>
                <a:lnTo>
                  <a:pt x="6084" y="1730"/>
                </a:lnTo>
                <a:lnTo>
                  <a:pt x="6036" y="1652"/>
                </a:lnTo>
                <a:lnTo>
                  <a:pt x="5985" y="1573"/>
                </a:lnTo>
                <a:lnTo>
                  <a:pt x="5931" y="1497"/>
                </a:lnTo>
                <a:lnTo>
                  <a:pt x="5875" y="1422"/>
                </a:lnTo>
                <a:lnTo>
                  <a:pt x="5817" y="1349"/>
                </a:lnTo>
                <a:lnTo>
                  <a:pt x="5757" y="1278"/>
                </a:lnTo>
                <a:lnTo>
                  <a:pt x="5694" y="1209"/>
                </a:lnTo>
                <a:lnTo>
                  <a:pt x="5630" y="1142"/>
                </a:lnTo>
                <a:lnTo>
                  <a:pt x="5563" y="1078"/>
                </a:lnTo>
                <a:lnTo>
                  <a:pt x="5496" y="1015"/>
                </a:lnTo>
                <a:lnTo>
                  <a:pt x="5425" y="953"/>
                </a:lnTo>
                <a:lnTo>
                  <a:pt x="5352" y="895"/>
                </a:lnTo>
                <a:lnTo>
                  <a:pt x="5279" y="837"/>
                </a:lnTo>
                <a:lnTo>
                  <a:pt x="5202" y="783"/>
                </a:lnTo>
                <a:lnTo>
                  <a:pt x="5126" y="731"/>
                </a:lnTo>
                <a:lnTo>
                  <a:pt x="4874" y="2143"/>
                </a:lnTo>
                <a:lnTo>
                  <a:pt x="4874" y="2143"/>
                </a:lnTo>
                <a:lnTo>
                  <a:pt x="4868" y="2166"/>
                </a:lnTo>
                <a:lnTo>
                  <a:pt x="4862" y="2186"/>
                </a:lnTo>
                <a:lnTo>
                  <a:pt x="4853" y="2207"/>
                </a:lnTo>
                <a:lnTo>
                  <a:pt x="4842" y="2225"/>
                </a:lnTo>
                <a:lnTo>
                  <a:pt x="4829" y="2242"/>
                </a:lnTo>
                <a:lnTo>
                  <a:pt x="4816" y="2259"/>
                </a:lnTo>
                <a:lnTo>
                  <a:pt x="4799" y="2274"/>
                </a:lnTo>
                <a:lnTo>
                  <a:pt x="4782" y="2287"/>
                </a:lnTo>
                <a:lnTo>
                  <a:pt x="4765" y="2298"/>
                </a:lnTo>
                <a:lnTo>
                  <a:pt x="4745" y="2308"/>
                </a:lnTo>
                <a:lnTo>
                  <a:pt x="4726" y="2315"/>
                </a:lnTo>
                <a:lnTo>
                  <a:pt x="4705" y="2321"/>
                </a:lnTo>
                <a:lnTo>
                  <a:pt x="4683" y="2324"/>
                </a:lnTo>
                <a:lnTo>
                  <a:pt x="4660" y="2326"/>
                </a:lnTo>
                <a:lnTo>
                  <a:pt x="4640" y="2326"/>
                </a:lnTo>
                <a:lnTo>
                  <a:pt x="4617" y="2323"/>
                </a:lnTo>
                <a:lnTo>
                  <a:pt x="4617" y="2323"/>
                </a:lnTo>
                <a:lnTo>
                  <a:pt x="4595" y="2319"/>
                </a:lnTo>
                <a:lnTo>
                  <a:pt x="4573" y="2311"/>
                </a:lnTo>
                <a:lnTo>
                  <a:pt x="4554" y="2302"/>
                </a:lnTo>
                <a:lnTo>
                  <a:pt x="4535" y="2291"/>
                </a:lnTo>
                <a:lnTo>
                  <a:pt x="4517" y="2278"/>
                </a:lnTo>
                <a:lnTo>
                  <a:pt x="4502" y="2265"/>
                </a:lnTo>
                <a:lnTo>
                  <a:pt x="4487" y="2248"/>
                </a:lnTo>
                <a:lnTo>
                  <a:pt x="4474" y="2231"/>
                </a:lnTo>
                <a:lnTo>
                  <a:pt x="4462" y="2214"/>
                </a:lnTo>
                <a:lnTo>
                  <a:pt x="4453" y="2196"/>
                </a:lnTo>
                <a:lnTo>
                  <a:pt x="4446" y="2175"/>
                </a:lnTo>
                <a:lnTo>
                  <a:pt x="4440" y="2154"/>
                </a:lnTo>
                <a:lnTo>
                  <a:pt x="4436" y="2132"/>
                </a:lnTo>
                <a:lnTo>
                  <a:pt x="4434" y="2111"/>
                </a:lnTo>
                <a:lnTo>
                  <a:pt x="4434" y="2089"/>
                </a:lnTo>
                <a:lnTo>
                  <a:pt x="4436" y="2067"/>
                </a:lnTo>
                <a:lnTo>
                  <a:pt x="4715" y="510"/>
                </a:lnTo>
                <a:lnTo>
                  <a:pt x="4715" y="510"/>
                </a:lnTo>
                <a:lnTo>
                  <a:pt x="4715" y="301"/>
                </a:lnTo>
                <a:lnTo>
                  <a:pt x="4715" y="301"/>
                </a:lnTo>
                <a:lnTo>
                  <a:pt x="4713" y="271"/>
                </a:lnTo>
                <a:lnTo>
                  <a:pt x="4707" y="241"/>
                </a:lnTo>
                <a:lnTo>
                  <a:pt x="4700" y="213"/>
                </a:lnTo>
                <a:lnTo>
                  <a:pt x="4690" y="187"/>
                </a:lnTo>
                <a:lnTo>
                  <a:pt x="4677" y="159"/>
                </a:lnTo>
                <a:lnTo>
                  <a:pt x="4664" y="135"/>
                </a:lnTo>
                <a:lnTo>
                  <a:pt x="4646" y="112"/>
                </a:lnTo>
                <a:lnTo>
                  <a:pt x="4627" y="90"/>
                </a:lnTo>
                <a:lnTo>
                  <a:pt x="4606" y="71"/>
                </a:lnTo>
                <a:lnTo>
                  <a:pt x="4582" y="52"/>
                </a:lnTo>
                <a:lnTo>
                  <a:pt x="4558" y="37"/>
                </a:lnTo>
                <a:lnTo>
                  <a:pt x="4532" y="24"/>
                </a:lnTo>
                <a:lnTo>
                  <a:pt x="4504" y="15"/>
                </a:lnTo>
                <a:lnTo>
                  <a:pt x="4475" y="7"/>
                </a:lnTo>
                <a:lnTo>
                  <a:pt x="4444" y="2"/>
                </a:lnTo>
                <a:lnTo>
                  <a:pt x="4414" y="0"/>
                </a:lnTo>
                <a:lnTo>
                  <a:pt x="3803" y="0"/>
                </a:lnTo>
                <a:lnTo>
                  <a:pt x="3457" y="0"/>
                </a:lnTo>
                <a:lnTo>
                  <a:pt x="3124" y="0"/>
                </a:lnTo>
                <a:lnTo>
                  <a:pt x="2523" y="0"/>
                </a:lnTo>
                <a:lnTo>
                  <a:pt x="2523" y="0"/>
                </a:lnTo>
                <a:lnTo>
                  <a:pt x="2493" y="2"/>
                </a:lnTo>
                <a:lnTo>
                  <a:pt x="2463" y="6"/>
                </a:lnTo>
                <a:lnTo>
                  <a:pt x="2435" y="13"/>
                </a:lnTo>
                <a:lnTo>
                  <a:pt x="2407" y="24"/>
                </a:lnTo>
                <a:lnTo>
                  <a:pt x="2381" y="36"/>
                </a:lnTo>
                <a:lnTo>
                  <a:pt x="2356" y="50"/>
                </a:lnTo>
                <a:lnTo>
                  <a:pt x="2332" y="67"/>
                </a:lnTo>
                <a:lnTo>
                  <a:pt x="2312" y="88"/>
                </a:lnTo>
                <a:lnTo>
                  <a:pt x="2291" y="108"/>
                </a:lnTo>
                <a:lnTo>
                  <a:pt x="2274" y="131"/>
                </a:lnTo>
                <a:lnTo>
                  <a:pt x="2259" y="157"/>
                </a:lnTo>
                <a:lnTo>
                  <a:pt x="2246" y="183"/>
                </a:lnTo>
                <a:lnTo>
                  <a:pt x="2235" y="211"/>
                </a:lnTo>
                <a:lnTo>
                  <a:pt x="2227" y="239"/>
                </a:lnTo>
                <a:lnTo>
                  <a:pt x="2224" y="269"/>
                </a:lnTo>
                <a:lnTo>
                  <a:pt x="2222" y="301"/>
                </a:lnTo>
                <a:lnTo>
                  <a:pt x="2222" y="469"/>
                </a:lnTo>
                <a:lnTo>
                  <a:pt x="2506" y="2067"/>
                </a:lnTo>
                <a:lnTo>
                  <a:pt x="2506" y="2067"/>
                </a:lnTo>
                <a:lnTo>
                  <a:pt x="2510" y="2089"/>
                </a:lnTo>
                <a:lnTo>
                  <a:pt x="2510" y="2111"/>
                </a:lnTo>
                <a:lnTo>
                  <a:pt x="2508" y="2132"/>
                </a:lnTo>
                <a:lnTo>
                  <a:pt x="2504" y="2154"/>
                </a:lnTo>
                <a:lnTo>
                  <a:pt x="2498" y="2175"/>
                </a:lnTo>
                <a:lnTo>
                  <a:pt x="2491" y="2196"/>
                </a:lnTo>
                <a:lnTo>
                  <a:pt x="2482" y="2214"/>
                </a:lnTo>
                <a:lnTo>
                  <a:pt x="2470" y="2231"/>
                </a:lnTo>
                <a:lnTo>
                  <a:pt x="2457" y="2248"/>
                </a:lnTo>
                <a:lnTo>
                  <a:pt x="2442" y="2265"/>
                </a:lnTo>
                <a:lnTo>
                  <a:pt x="2426" y="2278"/>
                </a:lnTo>
                <a:lnTo>
                  <a:pt x="2409" y="2291"/>
                </a:lnTo>
                <a:lnTo>
                  <a:pt x="2390" y="2302"/>
                </a:lnTo>
                <a:lnTo>
                  <a:pt x="2369" y="2311"/>
                </a:lnTo>
                <a:lnTo>
                  <a:pt x="2349" y="2319"/>
                </a:lnTo>
                <a:lnTo>
                  <a:pt x="2327" y="2323"/>
                </a:lnTo>
                <a:lnTo>
                  <a:pt x="2327" y="2323"/>
                </a:lnTo>
                <a:lnTo>
                  <a:pt x="2304" y="2326"/>
                </a:lnTo>
                <a:lnTo>
                  <a:pt x="2282" y="2326"/>
                </a:lnTo>
                <a:lnTo>
                  <a:pt x="2259" y="2324"/>
                </a:lnTo>
                <a:lnTo>
                  <a:pt x="2239" y="2321"/>
                </a:lnTo>
                <a:lnTo>
                  <a:pt x="2218" y="2315"/>
                </a:lnTo>
                <a:lnTo>
                  <a:pt x="2198" y="2308"/>
                </a:lnTo>
                <a:lnTo>
                  <a:pt x="2179" y="2298"/>
                </a:lnTo>
                <a:lnTo>
                  <a:pt x="2160" y="2287"/>
                </a:lnTo>
                <a:lnTo>
                  <a:pt x="2143" y="2274"/>
                </a:lnTo>
                <a:lnTo>
                  <a:pt x="2128" y="2259"/>
                </a:lnTo>
                <a:lnTo>
                  <a:pt x="2113" y="2242"/>
                </a:lnTo>
                <a:lnTo>
                  <a:pt x="2102" y="2225"/>
                </a:lnTo>
                <a:lnTo>
                  <a:pt x="2091" y="2207"/>
                </a:lnTo>
                <a:lnTo>
                  <a:pt x="2082" y="2186"/>
                </a:lnTo>
                <a:lnTo>
                  <a:pt x="2074" y="2166"/>
                </a:lnTo>
                <a:lnTo>
                  <a:pt x="2069" y="2143"/>
                </a:lnTo>
                <a:lnTo>
                  <a:pt x="1818" y="731"/>
                </a:lnTo>
                <a:lnTo>
                  <a:pt x="1818" y="731"/>
                </a:lnTo>
                <a:lnTo>
                  <a:pt x="1740" y="783"/>
                </a:lnTo>
                <a:lnTo>
                  <a:pt x="1665" y="837"/>
                </a:lnTo>
                <a:lnTo>
                  <a:pt x="1590" y="895"/>
                </a:lnTo>
                <a:lnTo>
                  <a:pt x="1517" y="953"/>
                </a:lnTo>
                <a:lnTo>
                  <a:pt x="1446" y="1015"/>
                </a:lnTo>
                <a:lnTo>
                  <a:pt x="1379" y="1076"/>
                </a:lnTo>
                <a:lnTo>
                  <a:pt x="1312" y="1142"/>
                </a:lnTo>
                <a:lnTo>
                  <a:pt x="1246" y="1209"/>
                </a:lnTo>
                <a:lnTo>
                  <a:pt x="1185" y="1278"/>
                </a:lnTo>
                <a:lnTo>
                  <a:pt x="1123" y="1349"/>
                </a:lnTo>
                <a:lnTo>
                  <a:pt x="1065" y="1422"/>
                </a:lnTo>
                <a:lnTo>
                  <a:pt x="1009" y="1497"/>
                </a:lnTo>
                <a:lnTo>
                  <a:pt x="955" y="1573"/>
                </a:lnTo>
                <a:lnTo>
                  <a:pt x="903" y="1650"/>
                </a:lnTo>
                <a:lnTo>
                  <a:pt x="854" y="1730"/>
                </a:lnTo>
                <a:lnTo>
                  <a:pt x="807" y="1812"/>
                </a:lnTo>
                <a:lnTo>
                  <a:pt x="762" y="1895"/>
                </a:lnTo>
                <a:lnTo>
                  <a:pt x="721" y="1979"/>
                </a:lnTo>
                <a:lnTo>
                  <a:pt x="682" y="2065"/>
                </a:lnTo>
                <a:lnTo>
                  <a:pt x="645" y="2151"/>
                </a:lnTo>
                <a:lnTo>
                  <a:pt x="611" y="2240"/>
                </a:lnTo>
                <a:lnTo>
                  <a:pt x="579" y="2330"/>
                </a:lnTo>
                <a:lnTo>
                  <a:pt x="549" y="2420"/>
                </a:lnTo>
                <a:lnTo>
                  <a:pt x="523" y="2513"/>
                </a:lnTo>
                <a:lnTo>
                  <a:pt x="501" y="2607"/>
                </a:lnTo>
                <a:lnTo>
                  <a:pt x="480" y="2700"/>
                </a:lnTo>
                <a:lnTo>
                  <a:pt x="463" y="2795"/>
                </a:lnTo>
                <a:lnTo>
                  <a:pt x="450" y="2892"/>
                </a:lnTo>
                <a:lnTo>
                  <a:pt x="439" y="2990"/>
                </a:lnTo>
                <a:lnTo>
                  <a:pt x="430" y="3089"/>
                </a:lnTo>
                <a:lnTo>
                  <a:pt x="426" y="3188"/>
                </a:lnTo>
                <a:lnTo>
                  <a:pt x="424" y="3287"/>
                </a:lnTo>
                <a:lnTo>
                  <a:pt x="424" y="3356"/>
                </a:lnTo>
                <a:lnTo>
                  <a:pt x="424" y="3356"/>
                </a:lnTo>
                <a:lnTo>
                  <a:pt x="422" y="3382"/>
                </a:lnTo>
                <a:lnTo>
                  <a:pt x="420" y="3406"/>
                </a:lnTo>
                <a:lnTo>
                  <a:pt x="415" y="3432"/>
                </a:lnTo>
                <a:lnTo>
                  <a:pt x="407" y="3455"/>
                </a:lnTo>
                <a:lnTo>
                  <a:pt x="398" y="3477"/>
                </a:lnTo>
                <a:lnTo>
                  <a:pt x="389" y="3500"/>
                </a:lnTo>
                <a:lnTo>
                  <a:pt x="376" y="3520"/>
                </a:lnTo>
                <a:lnTo>
                  <a:pt x="361" y="3541"/>
                </a:lnTo>
                <a:lnTo>
                  <a:pt x="346" y="3560"/>
                </a:lnTo>
                <a:lnTo>
                  <a:pt x="329" y="3576"/>
                </a:lnTo>
                <a:lnTo>
                  <a:pt x="310" y="3593"/>
                </a:lnTo>
                <a:lnTo>
                  <a:pt x="292" y="3606"/>
                </a:lnTo>
                <a:lnTo>
                  <a:pt x="269" y="3619"/>
                </a:lnTo>
                <a:lnTo>
                  <a:pt x="247" y="3632"/>
                </a:lnTo>
                <a:lnTo>
                  <a:pt x="224" y="3642"/>
                </a:lnTo>
                <a:lnTo>
                  <a:pt x="200" y="3649"/>
                </a:lnTo>
                <a:lnTo>
                  <a:pt x="0" y="3711"/>
                </a:lnTo>
                <a:lnTo>
                  <a:pt x="0" y="4320"/>
                </a:lnTo>
                <a:lnTo>
                  <a:pt x="6944" y="4320"/>
                </a:lnTo>
                <a:lnTo>
                  <a:pt x="6944" y="3711"/>
                </a:lnTo>
                <a:lnTo>
                  <a:pt x="6735" y="3649"/>
                </a:lnTo>
                <a:close/>
                <a:moveTo>
                  <a:pt x="5513" y="3423"/>
                </a:moveTo>
                <a:lnTo>
                  <a:pt x="1431" y="3423"/>
                </a:lnTo>
                <a:lnTo>
                  <a:pt x="1431" y="3423"/>
                </a:lnTo>
                <a:lnTo>
                  <a:pt x="1407" y="3421"/>
                </a:lnTo>
                <a:lnTo>
                  <a:pt x="1387" y="3419"/>
                </a:lnTo>
                <a:lnTo>
                  <a:pt x="1364" y="3414"/>
                </a:lnTo>
                <a:lnTo>
                  <a:pt x="1344" y="3406"/>
                </a:lnTo>
                <a:lnTo>
                  <a:pt x="1325" y="3397"/>
                </a:lnTo>
                <a:lnTo>
                  <a:pt x="1306" y="3386"/>
                </a:lnTo>
                <a:lnTo>
                  <a:pt x="1289" y="3373"/>
                </a:lnTo>
                <a:lnTo>
                  <a:pt x="1274" y="3358"/>
                </a:lnTo>
                <a:lnTo>
                  <a:pt x="1259" y="3343"/>
                </a:lnTo>
                <a:lnTo>
                  <a:pt x="1246" y="3326"/>
                </a:lnTo>
                <a:lnTo>
                  <a:pt x="1235" y="3307"/>
                </a:lnTo>
                <a:lnTo>
                  <a:pt x="1226" y="3287"/>
                </a:lnTo>
                <a:lnTo>
                  <a:pt x="1218" y="3268"/>
                </a:lnTo>
                <a:lnTo>
                  <a:pt x="1213" y="3246"/>
                </a:lnTo>
                <a:lnTo>
                  <a:pt x="1209" y="3223"/>
                </a:lnTo>
                <a:lnTo>
                  <a:pt x="1209" y="3201"/>
                </a:lnTo>
                <a:lnTo>
                  <a:pt x="1209" y="3201"/>
                </a:lnTo>
                <a:lnTo>
                  <a:pt x="1209" y="3178"/>
                </a:lnTo>
                <a:lnTo>
                  <a:pt x="1213" y="3156"/>
                </a:lnTo>
                <a:lnTo>
                  <a:pt x="1218" y="3135"/>
                </a:lnTo>
                <a:lnTo>
                  <a:pt x="1226" y="3115"/>
                </a:lnTo>
                <a:lnTo>
                  <a:pt x="1235" y="3096"/>
                </a:lnTo>
                <a:lnTo>
                  <a:pt x="1246" y="3077"/>
                </a:lnTo>
                <a:lnTo>
                  <a:pt x="1259" y="3061"/>
                </a:lnTo>
                <a:lnTo>
                  <a:pt x="1274" y="3044"/>
                </a:lnTo>
                <a:lnTo>
                  <a:pt x="1289" y="3031"/>
                </a:lnTo>
                <a:lnTo>
                  <a:pt x="1306" y="3018"/>
                </a:lnTo>
                <a:lnTo>
                  <a:pt x="1325" y="3006"/>
                </a:lnTo>
                <a:lnTo>
                  <a:pt x="1344" y="2997"/>
                </a:lnTo>
                <a:lnTo>
                  <a:pt x="1364" y="2990"/>
                </a:lnTo>
                <a:lnTo>
                  <a:pt x="1387" y="2984"/>
                </a:lnTo>
                <a:lnTo>
                  <a:pt x="1407" y="2980"/>
                </a:lnTo>
                <a:lnTo>
                  <a:pt x="1431" y="2980"/>
                </a:lnTo>
                <a:lnTo>
                  <a:pt x="5513" y="2980"/>
                </a:lnTo>
                <a:lnTo>
                  <a:pt x="5513" y="2980"/>
                </a:lnTo>
                <a:lnTo>
                  <a:pt x="5535" y="2980"/>
                </a:lnTo>
                <a:lnTo>
                  <a:pt x="5557" y="2984"/>
                </a:lnTo>
                <a:lnTo>
                  <a:pt x="5578" y="2990"/>
                </a:lnTo>
                <a:lnTo>
                  <a:pt x="5599" y="2997"/>
                </a:lnTo>
                <a:lnTo>
                  <a:pt x="5619" y="3006"/>
                </a:lnTo>
                <a:lnTo>
                  <a:pt x="5636" y="3018"/>
                </a:lnTo>
                <a:lnTo>
                  <a:pt x="5655" y="3031"/>
                </a:lnTo>
                <a:lnTo>
                  <a:pt x="5670" y="3044"/>
                </a:lnTo>
                <a:lnTo>
                  <a:pt x="5685" y="3061"/>
                </a:lnTo>
                <a:lnTo>
                  <a:pt x="5696" y="3077"/>
                </a:lnTo>
                <a:lnTo>
                  <a:pt x="5707" y="3096"/>
                </a:lnTo>
                <a:lnTo>
                  <a:pt x="5716" y="3115"/>
                </a:lnTo>
                <a:lnTo>
                  <a:pt x="5724" y="3135"/>
                </a:lnTo>
                <a:lnTo>
                  <a:pt x="5729" y="3156"/>
                </a:lnTo>
                <a:lnTo>
                  <a:pt x="5733" y="3178"/>
                </a:lnTo>
                <a:lnTo>
                  <a:pt x="5735" y="3201"/>
                </a:lnTo>
                <a:lnTo>
                  <a:pt x="5735" y="3201"/>
                </a:lnTo>
                <a:lnTo>
                  <a:pt x="5733" y="3223"/>
                </a:lnTo>
                <a:lnTo>
                  <a:pt x="5729" y="3246"/>
                </a:lnTo>
                <a:lnTo>
                  <a:pt x="5724" y="3268"/>
                </a:lnTo>
                <a:lnTo>
                  <a:pt x="5716" y="3287"/>
                </a:lnTo>
                <a:lnTo>
                  <a:pt x="5707" y="3307"/>
                </a:lnTo>
                <a:lnTo>
                  <a:pt x="5696" y="3326"/>
                </a:lnTo>
                <a:lnTo>
                  <a:pt x="5685" y="3343"/>
                </a:lnTo>
                <a:lnTo>
                  <a:pt x="5670" y="3358"/>
                </a:lnTo>
                <a:lnTo>
                  <a:pt x="5655" y="3373"/>
                </a:lnTo>
                <a:lnTo>
                  <a:pt x="5636" y="3386"/>
                </a:lnTo>
                <a:lnTo>
                  <a:pt x="5619" y="3397"/>
                </a:lnTo>
                <a:lnTo>
                  <a:pt x="5599" y="3406"/>
                </a:lnTo>
                <a:lnTo>
                  <a:pt x="5578" y="3414"/>
                </a:lnTo>
                <a:lnTo>
                  <a:pt x="5557" y="3419"/>
                </a:lnTo>
                <a:lnTo>
                  <a:pt x="5535" y="3421"/>
                </a:lnTo>
                <a:lnTo>
                  <a:pt x="5513" y="3423"/>
                </a:lnTo>
                <a:lnTo>
                  <a:pt x="5513" y="3423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oup 67">
            <a:extLst>
              <a:ext uri="{FF2B5EF4-FFF2-40B4-BE49-F238E27FC236}">
                <a16:creationId xmlns:a16="http://schemas.microsoft.com/office/drawing/2014/main" id="{9A6E6D6E-40CA-4D17-B2F5-A60E8F7CFA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141" y="1401793"/>
            <a:ext cx="390825" cy="399330"/>
            <a:chOff x="1726" y="0"/>
            <a:chExt cx="4228" cy="4320"/>
          </a:xfrm>
        </p:grpSpPr>
        <p:sp>
          <p:nvSpPr>
            <p:cNvPr id="66" name="AutoShape 66">
              <a:extLst>
                <a:ext uri="{FF2B5EF4-FFF2-40B4-BE49-F238E27FC236}">
                  <a16:creationId xmlns:a16="http://schemas.microsoft.com/office/drawing/2014/main" id="{6A7F665C-4C78-4328-A06D-23DA4A3A4E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6" y="0"/>
              <a:ext cx="422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EDA82BEE-7562-4472-A4FC-84FD3B60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6" y="0"/>
              <a:ext cx="4228" cy="4320"/>
            </a:xfrm>
            <a:custGeom>
              <a:avLst/>
              <a:gdLst>
                <a:gd name="T0" fmla="*/ 1139 w 12684"/>
                <a:gd name="T1" fmla="*/ 752 h 12960"/>
                <a:gd name="T2" fmla="*/ 1150 w 12684"/>
                <a:gd name="T3" fmla="*/ 4815 h 12960"/>
                <a:gd name="T4" fmla="*/ 1209 w 12684"/>
                <a:gd name="T5" fmla="*/ 4910 h 12960"/>
                <a:gd name="T6" fmla="*/ 1305 w 12684"/>
                <a:gd name="T7" fmla="*/ 4968 h 12960"/>
                <a:gd name="T8" fmla="*/ 1496 w 12684"/>
                <a:gd name="T9" fmla="*/ 11515 h 12960"/>
                <a:gd name="T10" fmla="*/ 602 w 12684"/>
                <a:gd name="T11" fmla="*/ 11527 h 12960"/>
                <a:gd name="T12" fmla="*/ 573 w 12684"/>
                <a:gd name="T13" fmla="*/ 11581 h 12960"/>
                <a:gd name="T14" fmla="*/ 584 w 12684"/>
                <a:gd name="T15" fmla="*/ 12931 h 12960"/>
                <a:gd name="T16" fmla="*/ 640 w 12684"/>
                <a:gd name="T17" fmla="*/ 12960 h 12960"/>
                <a:gd name="T18" fmla="*/ 5649 w 12684"/>
                <a:gd name="T19" fmla="*/ 12948 h 12960"/>
                <a:gd name="T20" fmla="*/ 5679 w 12684"/>
                <a:gd name="T21" fmla="*/ 12894 h 12960"/>
                <a:gd name="T22" fmla="*/ 5667 w 12684"/>
                <a:gd name="T23" fmla="*/ 11545 h 12960"/>
                <a:gd name="T24" fmla="*/ 5612 w 12684"/>
                <a:gd name="T25" fmla="*/ 11515 h 12960"/>
                <a:gd name="T26" fmla="*/ 4588 w 12684"/>
                <a:gd name="T27" fmla="*/ 4978 h 12960"/>
                <a:gd name="T28" fmla="*/ 4684 w 12684"/>
                <a:gd name="T29" fmla="*/ 4949 h 12960"/>
                <a:gd name="T30" fmla="*/ 4758 w 12684"/>
                <a:gd name="T31" fmla="*/ 4884 h 12960"/>
                <a:gd name="T32" fmla="*/ 4798 w 12684"/>
                <a:gd name="T33" fmla="*/ 4791 h 12960"/>
                <a:gd name="T34" fmla="*/ 10837 w 12684"/>
                <a:gd name="T35" fmla="*/ 1985 h 12960"/>
                <a:gd name="T36" fmla="*/ 11564 w 12684"/>
                <a:gd name="T37" fmla="*/ 4284 h 12960"/>
                <a:gd name="T38" fmla="*/ 11719 w 12684"/>
                <a:gd name="T39" fmla="*/ 4303 h 12960"/>
                <a:gd name="T40" fmla="*/ 11859 w 12684"/>
                <a:gd name="T41" fmla="*/ 4357 h 12960"/>
                <a:gd name="T42" fmla="*/ 11979 w 12684"/>
                <a:gd name="T43" fmla="*/ 4443 h 12960"/>
                <a:gd name="T44" fmla="*/ 12076 w 12684"/>
                <a:gd name="T45" fmla="*/ 4555 h 12960"/>
                <a:gd name="T46" fmla="*/ 12144 w 12684"/>
                <a:gd name="T47" fmla="*/ 4686 h 12960"/>
                <a:gd name="T48" fmla="*/ 12179 w 12684"/>
                <a:gd name="T49" fmla="*/ 4834 h 12960"/>
                <a:gd name="T50" fmla="*/ 12179 w 12684"/>
                <a:gd name="T51" fmla="*/ 4960 h 12960"/>
                <a:gd name="T52" fmla="*/ 12144 w 12684"/>
                <a:gd name="T53" fmla="*/ 5108 h 12960"/>
                <a:gd name="T54" fmla="*/ 12076 w 12684"/>
                <a:gd name="T55" fmla="*/ 5241 h 12960"/>
                <a:gd name="T56" fmla="*/ 11979 w 12684"/>
                <a:gd name="T57" fmla="*/ 5351 h 12960"/>
                <a:gd name="T58" fmla="*/ 11859 w 12684"/>
                <a:gd name="T59" fmla="*/ 5437 h 12960"/>
                <a:gd name="T60" fmla="*/ 11719 w 12684"/>
                <a:gd name="T61" fmla="*/ 5492 h 12960"/>
                <a:gd name="T62" fmla="*/ 11564 w 12684"/>
                <a:gd name="T63" fmla="*/ 5512 h 12960"/>
                <a:gd name="T64" fmla="*/ 11717 w 12684"/>
                <a:gd name="T65" fmla="*/ 5887 h 12960"/>
                <a:gd name="T66" fmla="*/ 11957 w 12684"/>
                <a:gd name="T67" fmla="*/ 5820 h 12960"/>
                <a:gd name="T68" fmla="*/ 12167 w 12684"/>
                <a:gd name="T69" fmla="*/ 5700 h 12960"/>
                <a:gd name="T70" fmla="*/ 12342 w 12684"/>
                <a:gd name="T71" fmla="*/ 5534 h 12960"/>
                <a:gd name="T72" fmla="*/ 12473 w 12684"/>
                <a:gd name="T73" fmla="*/ 5331 h 12960"/>
                <a:gd name="T74" fmla="*/ 12550 w 12684"/>
                <a:gd name="T75" fmla="*/ 5100 h 12960"/>
                <a:gd name="T76" fmla="*/ 12571 w 12684"/>
                <a:gd name="T77" fmla="*/ 4898 h 12960"/>
                <a:gd name="T78" fmla="*/ 12546 w 12684"/>
                <a:gd name="T79" fmla="*/ 4676 h 12960"/>
                <a:gd name="T80" fmla="*/ 12477 w 12684"/>
                <a:gd name="T81" fmla="*/ 4473 h 12960"/>
                <a:gd name="T82" fmla="*/ 12366 w 12684"/>
                <a:gd name="T83" fmla="*/ 4290 h 12960"/>
                <a:gd name="T84" fmla="*/ 12219 w 12684"/>
                <a:gd name="T85" fmla="*/ 4137 h 12960"/>
                <a:gd name="T86" fmla="*/ 12044 w 12684"/>
                <a:gd name="T87" fmla="*/ 4017 h 12960"/>
                <a:gd name="T88" fmla="*/ 11844 w 12684"/>
                <a:gd name="T89" fmla="*/ 3935 h 12960"/>
                <a:gd name="T90" fmla="*/ 12456 w 12684"/>
                <a:gd name="T91" fmla="*/ 3497 h 12960"/>
                <a:gd name="T92" fmla="*/ 12684 w 12684"/>
                <a:gd name="T93" fmla="*/ 752 h 12960"/>
                <a:gd name="T94" fmla="*/ 2031 w 12684"/>
                <a:gd name="T95" fmla="*/ 7925 h 12960"/>
                <a:gd name="T96" fmla="*/ 3551 w 12684"/>
                <a:gd name="T97" fmla="*/ 8824 h 12960"/>
                <a:gd name="T98" fmla="*/ 2031 w 12684"/>
                <a:gd name="T99" fmla="*/ 9970 h 12960"/>
                <a:gd name="T100" fmla="*/ 3551 w 12684"/>
                <a:gd name="T101" fmla="*/ 6780 h 12960"/>
                <a:gd name="T102" fmla="*/ 4414 w 12684"/>
                <a:gd name="T103" fmla="*/ 2722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84" h="12960">
                  <a:moveTo>
                    <a:pt x="12684" y="752"/>
                  </a:moveTo>
                  <a:lnTo>
                    <a:pt x="12684" y="0"/>
                  </a:lnTo>
                  <a:lnTo>
                    <a:pt x="0" y="0"/>
                  </a:lnTo>
                  <a:lnTo>
                    <a:pt x="0" y="752"/>
                  </a:lnTo>
                  <a:lnTo>
                    <a:pt x="1139" y="752"/>
                  </a:lnTo>
                  <a:lnTo>
                    <a:pt x="1139" y="4744"/>
                  </a:lnTo>
                  <a:lnTo>
                    <a:pt x="1139" y="4744"/>
                  </a:lnTo>
                  <a:lnTo>
                    <a:pt x="1140" y="4769"/>
                  </a:lnTo>
                  <a:lnTo>
                    <a:pt x="1145" y="4793"/>
                  </a:lnTo>
                  <a:lnTo>
                    <a:pt x="1150" y="4815"/>
                  </a:lnTo>
                  <a:lnTo>
                    <a:pt x="1157" y="4835"/>
                  </a:lnTo>
                  <a:lnTo>
                    <a:pt x="1168" y="4856"/>
                  </a:lnTo>
                  <a:lnTo>
                    <a:pt x="1179" y="4876"/>
                  </a:lnTo>
                  <a:lnTo>
                    <a:pt x="1193" y="4894"/>
                  </a:lnTo>
                  <a:lnTo>
                    <a:pt x="1209" y="4910"/>
                  </a:lnTo>
                  <a:lnTo>
                    <a:pt x="1225" y="4925"/>
                  </a:lnTo>
                  <a:lnTo>
                    <a:pt x="1243" y="4939"/>
                  </a:lnTo>
                  <a:lnTo>
                    <a:pt x="1263" y="4952"/>
                  </a:lnTo>
                  <a:lnTo>
                    <a:pt x="1284" y="4961"/>
                  </a:lnTo>
                  <a:lnTo>
                    <a:pt x="1305" y="4968"/>
                  </a:lnTo>
                  <a:lnTo>
                    <a:pt x="1327" y="4975"/>
                  </a:lnTo>
                  <a:lnTo>
                    <a:pt x="1350" y="4978"/>
                  </a:lnTo>
                  <a:lnTo>
                    <a:pt x="1375" y="4979"/>
                  </a:lnTo>
                  <a:lnTo>
                    <a:pt x="1496" y="4979"/>
                  </a:lnTo>
                  <a:lnTo>
                    <a:pt x="1496" y="11515"/>
                  </a:lnTo>
                  <a:lnTo>
                    <a:pt x="640" y="11515"/>
                  </a:lnTo>
                  <a:lnTo>
                    <a:pt x="640" y="11515"/>
                  </a:lnTo>
                  <a:lnTo>
                    <a:pt x="626" y="11516"/>
                  </a:lnTo>
                  <a:lnTo>
                    <a:pt x="613" y="11520"/>
                  </a:lnTo>
                  <a:lnTo>
                    <a:pt x="602" y="11527"/>
                  </a:lnTo>
                  <a:lnTo>
                    <a:pt x="592" y="11534"/>
                  </a:lnTo>
                  <a:lnTo>
                    <a:pt x="584" y="11545"/>
                  </a:lnTo>
                  <a:lnTo>
                    <a:pt x="579" y="11556"/>
                  </a:lnTo>
                  <a:lnTo>
                    <a:pt x="574" y="11569"/>
                  </a:lnTo>
                  <a:lnTo>
                    <a:pt x="573" y="11581"/>
                  </a:lnTo>
                  <a:lnTo>
                    <a:pt x="573" y="12894"/>
                  </a:lnTo>
                  <a:lnTo>
                    <a:pt x="573" y="12894"/>
                  </a:lnTo>
                  <a:lnTo>
                    <a:pt x="574" y="12906"/>
                  </a:lnTo>
                  <a:lnTo>
                    <a:pt x="579" y="12919"/>
                  </a:lnTo>
                  <a:lnTo>
                    <a:pt x="584" y="12931"/>
                  </a:lnTo>
                  <a:lnTo>
                    <a:pt x="592" y="12941"/>
                  </a:lnTo>
                  <a:lnTo>
                    <a:pt x="602" y="12948"/>
                  </a:lnTo>
                  <a:lnTo>
                    <a:pt x="613" y="12954"/>
                  </a:lnTo>
                  <a:lnTo>
                    <a:pt x="626" y="12959"/>
                  </a:lnTo>
                  <a:lnTo>
                    <a:pt x="640" y="12960"/>
                  </a:lnTo>
                  <a:lnTo>
                    <a:pt x="5612" y="12960"/>
                  </a:lnTo>
                  <a:lnTo>
                    <a:pt x="5612" y="12960"/>
                  </a:lnTo>
                  <a:lnTo>
                    <a:pt x="5626" y="12959"/>
                  </a:lnTo>
                  <a:lnTo>
                    <a:pt x="5638" y="12954"/>
                  </a:lnTo>
                  <a:lnTo>
                    <a:pt x="5649" y="12948"/>
                  </a:lnTo>
                  <a:lnTo>
                    <a:pt x="5659" y="12941"/>
                  </a:lnTo>
                  <a:lnTo>
                    <a:pt x="5667" y="12931"/>
                  </a:lnTo>
                  <a:lnTo>
                    <a:pt x="5673" y="12919"/>
                  </a:lnTo>
                  <a:lnTo>
                    <a:pt x="5677" y="12906"/>
                  </a:lnTo>
                  <a:lnTo>
                    <a:pt x="5679" y="12894"/>
                  </a:lnTo>
                  <a:lnTo>
                    <a:pt x="5679" y="11581"/>
                  </a:lnTo>
                  <a:lnTo>
                    <a:pt x="5679" y="11581"/>
                  </a:lnTo>
                  <a:lnTo>
                    <a:pt x="5677" y="11569"/>
                  </a:lnTo>
                  <a:lnTo>
                    <a:pt x="5673" y="11556"/>
                  </a:lnTo>
                  <a:lnTo>
                    <a:pt x="5667" y="11545"/>
                  </a:lnTo>
                  <a:lnTo>
                    <a:pt x="5659" y="11534"/>
                  </a:lnTo>
                  <a:lnTo>
                    <a:pt x="5649" y="11527"/>
                  </a:lnTo>
                  <a:lnTo>
                    <a:pt x="5638" y="11520"/>
                  </a:lnTo>
                  <a:lnTo>
                    <a:pt x="5626" y="11516"/>
                  </a:lnTo>
                  <a:lnTo>
                    <a:pt x="5612" y="11515"/>
                  </a:lnTo>
                  <a:lnTo>
                    <a:pt x="4085" y="11515"/>
                  </a:lnTo>
                  <a:lnTo>
                    <a:pt x="4085" y="4979"/>
                  </a:lnTo>
                  <a:lnTo>
                    <a:pt x="4567" y="4979"/>
                  </a:lnTo>
                  <a:lnTo>
                    <a:pt x="4567" y="4979"/>
                  </a:lnTo>
                  <a:lnTo>
                    <a:pt x="4588" y="4978"/>
                  </a:lnTo>
                  <a:lnTo>
                    <a:pt x="4609" y="4975"/>
                  </a:lnTo>
                  <a:lnTo>
                    <a:pt x="4629" y="4971"/>
                  </a:lnTo>
                  <a:lnTo>
                    <a:pt x="4648" y="4965"/>
                  </a:lnTo>
                  <a:lnTo>
                    <a:pt x="4666" y="4957"/>
                  </a:lnTo>
                  <a:lnTo>
                    <a:pt x="4684" y="4949"/>
                  </a:lnTo>
                  <a:lnTo>
                    <a:pt x="4701" y="4938"/>
                  </a:lnTo>
                  <a:lnTo>
                    <a:pt x="4716" y="4927"/>
                  </a:lnTo>
                  <a:lnTo>
                    <a:pt x="4731" y="4913"/>
                  </a:lnTo>
                  <a:lnTo>
                    <a:pt x="4745" y="4899"/>
                  </a:lnTo>
                  <a:lnTo>
                    <a:pt x="4758" y="4884"/>
                  </a:lnTo>
                  <a:lnTo>
                    <a:pt x="4769" y="4867"/>
                  </a:lnTo>
                  <a:lnTo>
                    <a:pt x="4779" y="4849"/>
                  </a:lnTo>
                  <a:lnTo>
                    <a:pt x="4787" y="4831"/>
                  </a:lnTo>
                  <a:lnTo>
                    <a:pt x="4794" y="4812"/>
                  </a:lnTo>
                  <a:lnTo>
                    <a:pt x="4798" y="4791"/>
                  </a:lnTo>
                  <a:lnTo>
                    <a:pt x="5620" y="752"/>
                  </a:lnTo>
                  <a:lnTo>
                    <a:pt x="11566" y="752"/>
                  </a:lnTo>
                  <a:lnTo>
                    <a:pt x="11566" y="1985"/>
                  </a:lnTo>
                  <a:lnTo>
                    <a:pt x="11500" y="1985"/>
                  </a:lnTo>
                  <a:lnTo>
                    <a:pt x="10837" y="1985"/>
                  </a:lnTo>
                  <a:lnTo>
                    <a:pt x="11065" y="3497"/>
                  </a:lnTo>
                  <a:lnTo>
                    <a:pt x="11370" y="3497"/>
                  </a:lnTo>
                  <a:lnTo>
                    <a:pt x="11370" y="4284"/>
                  </a:lnTo>
                  <a:lnTo>
                    <a:pt x="11564" y="4284"/>
                  </a:lnTo>
                  <a:lnTo>
                    <a:pt x="11564" y="4284"/>
                  </a:lnTo>
                  <a:lnTo>
                    <a:pt x="11596" y="4284"/>
                  </a:lnTo>
                  <a:lnTo>
                    <a:pt x="11627" y="4286"/>
                  </a:lnTo>
                  <a:lnTo>
                    <a:pt x="11659" y="4290"/>
                  </a:lnTo>
                  <a:lnTo>
                    <a:pt x="11688" y="4296"/>
                  </a:lnTo>
                  <a:lnTo>
                    <a:pt x="11719" y="4303"/>
                  </a:lnTo>
                  <a:lnTo>
                    <a:pt x="11748" y="4311"/>
                  </a:lnTo>
                  <a:lnTo>
                    <a:pt x="11777" y="4321"/>
                  </a:lnTo>
                  <a:lnTo>
                    <a:pt x="11805" y="4332"/>
                  </a:lnTo>
                  <a:lnTo>
                    <a:pt x="11831" y="4344"/>
                  </a:lnTo>
                  <a:lnTo>
                    <a:pt x="11859" y="4357"/>
                  </a:lnTo>
                  <a:lnTo>
                    <a:pt x="11884" y="4372"/>
                  </a:lnTo>
                  <a:lnTo>
                    <a:pt x="11909" y="4389"/>
                  </a:lnTo>
                  <a:lnTo>
                    <a:pt x="11934" y="4405"/>
                  </a:lnTo>
                  <a:lnTo>
                    <a:pt x="11957" y="4423"/>
                  </a:lnTo>
                  <a:lnTo>
                    <a:pt x="11979" y="4443"/>
                  </a:lnTo>
                  <a:lnTo>
                    <a:pt x="12001" y="4463"/>
                  </a:lnTo>
                  <a:lnTo>
                    <a:pt x="12022" y="4484"/>
                  </a:lnTo>
                  <a:lnTo>
                    <a:pt x="12041" y="4508"/>
                  </a:lnTo>
                  <a:lnTo>
                    <a:pt x="12060" y="4530"/>
                  </a:lnTo>
                  <a:lnTo>
                    <a:pt x="12076" y="4555"/>
                  </a:lnTo>
                  <a:lnTo>
                    <a:pt x="12093" y="4580"/>
                  </a:lnTo>
                  <a:lnTo>
                    <a:pt x="12107" y="4604"/>
                  </a:lnTo>
                  <a:lnTo>
                    <a:pt x="12121" y="4631"/>
                  </a:lnTo>
                  <a:lnTo>
                    <a:pt x="12133" y="4658"/>
                  </a:lnTo>
                  <a:lnTo>
                    <a:pt x="12144" y="4686"/>
                  </a:lnTo>
                  <a:lnTo>
                    <a:pt x="12154" y="4715"/>
                  </a:lnTo>
                  <a:lnTo>
                    <a:pt x="12162" y="4744"/>
                  </a:lnTo>
                  <a:lnTo>
                    <a:pt x="12169" y="4773"/>
                  </a:lnTo>
                  <a:lnTo>
                    <a:pt x="12175" y="4804"/>
                  </a:lnTo>
                  <a:lnTo>
                    <a:pt x="12179" y="4834"/>
                  </a:lnTo>
                  <a:lnTo>
                    <a:pt x="12182" y="4866"/>
                  </a:lnTo>
                  <a:lnTo>
                    <a:pt x="12182" y="4898"/>
                  </a:lnTo>
                  <a:lnTo>
                    <a:pt x="12182" y="4898"/>
                  </a:lnTo>
                  <a:lnTo>
                    <a:pt x="12182" y="4930"/>
                  </a:lnTo>
                  <a:lnTo>
                    <a:pt x="12179" y="4960"/>
                  </a:lnTo>
                  <a:lnTo>
                    <a:pt x="12175" y="4990"/>
                  </a:lnTo>
                  <a:lnTo>
                    <a:pt x="12169" y="5021"/>
                  </a:lnTo>
                  <a:lnTo>
                    <a:pt x="12162" y="5051"/>
                  </a:lnTo>
                  <a:lnTo>
                    <a:pt x="12154" y="5080"/>
                  </a:lnTo>
                  <a:lnTo>
                    <a:pt x="12144" y="5108"/>
                  </a:lnTo>
                  <a:lnTo>
                    <a:pt x="12133" y="5136"/>
                  </a:lnTo>
                  <a:lnTo>
                    <a:pt x="12121" y="5163"/>
                  </a:lnTo>
                  <a:lnTo>
                    <a:pt x="12107" y="5190"/>
                  </a:lnTo>
                  <a:lnTo>
                    <a:pt x="12093" y="5216"/>
                  </a:lnTo>
                  <a:lnTo>
                    <a:pt x="12076" y="5241"/>
                  </a:lnTo>
                  <a:lnTo>
                    <a:pt x="12060" y="5264"/>
                  </a:lnTo>
                  <a:lnTo>
                    <a:pt x="12041" y="5288"/>
                  </a:lnTo>
                  <a:lnTo>
                    <a:pt x="12022" y="5310"/>
                  </a:lnTo>
                  <a:lnTo>
                    <a:pt x="12001" y="5332"/>
                  </a:lnTo>
                  <a:lnTo>
                    <a:pt x="11979" y="5351"/>
                  </a:lnTo>
                  <a:lnTo>
                    <a:pt x="11957" y="5371"/>
                  </a:lnTo>
                  <a:lnTo>
                    <a:pt x="11934" y="5389"/>
                  </a:lnTo>
                  <a:lnTo>
                    <a:pt x="11909" y="5407"/>
                  </a:lnTo>
                  <a:lnTo>
                    <a:pt x="11884" y="5422"/>
                  </a:lnTo>
                  <a:lnTo>
                    <a:pt x="11859" y="5437"/>
                  </a:lnTo>
                  <a:lnTo>
                    <a:pt x="11831" y="5451"/>
                  </a:lnTo>
                  <a:lnTo>
                    <a:pt x="11805" y="5463"/>
                  </a:lnTo>
                  <a:lnTo>
                    <a:pt x="11777" y="5474"/>
                  </a:lnTo>
                  <a:lnTo>
                    <a:pt x="11748" y="5484"/>
                  </a:lnTo>
                  <a:lnTo>
                    <a:pt x="11719" y="5492"/>
                  </a:lnTo>
                  <a:lnTo>
                    <a:pt x="11688" y="5499"/>
                  </a:lnTo>
                  <a:lnTo>
                    <a:pt x="11659" y="5505"/>
                  </a:lnTo>
                  <a:lnTo>
                    <a:pt x="11627" y="5509"/>
                  </a:lnTo>
                  <a:lnTo>
                    <a:pt x="11596" y="5510"/>
                  </a:lnTo>
                  <a:lnTo>
                    <a:pt x="11564" y="5512"/>
                  </a:lnTo>
                  <a:lnTo>
                    <a:pt x="11564" y="5899"/>
                  </a:lnTo>
                  <a:lnTo>
                    <a:pt x="11564" y="5899"/>
                  </a:lnTo>
                  <a:lnTo>
                    <a:pt x="11616" y="5898"/>
                  </a:lnTo>
                  <a:lnTo>
                    <a:pt x="11667" y="5894"/>
                  </a:lnTo>
                  <a:lnTo>
                    <a:pt x="11717" y="5887"/>
                  </a:lnTo>
                  <a:lnTo>
                    <a:pt x="11767" y="5878"/>
                  </a:lnTo>
                  <a:lnTo>
                    <a:pt x="11816" y="5867"/>
                  </a:lnTo>
                  <a:lnTo>
                    <a:pt x="11863" y="5853"/>
                  </a:lnTo>
                  <a:lnTo>
                    <a:pt x="11911" y="5838"/>
                  </a:lnTo>
                  <a:lnTo>
                    <a:pt x="11957" y="5820"/>
                  </a:lnTo>
                  <a:lnTo>
                    <a:pt x="12001" y="5799"/>
                  </a:lnTo>
                  <a:lnTo>
                    <a:pt x="12044" y="5777"/>
                  </a:lnTo>
                  <a:lnTo>
                    <a:pt x="12086" y="5754"/>
                  </a:lnTo>
                  <a:lnTo>
                    <a:pt x="12128" y="5728"/>
                  </a:lnTo>
                  <a:lnTo>
                    <a:pt x="12167" y="5700"/>
                  </a:lnTo>
                  <a:lnTo>
                    <a:pt x="12204" y="5669"/>
                  </a:lnTo>
                  <a:lnTo>
                    <a:pt x="12242" y="5639"/>
                  </a:lnTo>
                  <a:lnTo>
                    <a:pt x="12276" y="5606"/>
                  </a:lnTo>
                  <a:lnTo>
                    <a:pt x="12310" y="5570"/>
                  </a:lnTo>
                  <a:lnTo>
                    <a:pt x="12342" y="5534"/>
                  </a:lnTo>
                  <a:lnTo>
                    <a:pt x="12371" y="5497"/>
                  </a:lnTo>
                  <a:lnTo>
                    <a:pt x="12399" y="5456"/>
                  </a:lnTo>
                  <a:lnTo>
                    <a:pt x="12425" y="5416"/>
                  </a:lnTo>
                  <a:lnTo>
                    <a:pt x="12450" y="5375"/>
                  </a:lnTo>
                  <a:lnTo>
                    <a:pt x="12473" y="5331"/>
                  </a:lnTo>
                  <a:lnTo>
                    <a:pt x="12492" y="5286"/>
                  </a:lnTo>
                  <a:lnTo>
                    <a:pt x="12510" y="5241"/>
                  </a:lnTo>
                  <a:lnTo>
                    <a:pt x="12527" y="5195"/>
                  </a:lnTo>
                  <a:lnTo>
                    <a:pt x="12539" y="5148"/>
                  </a:lnTo>
                  <a:lnTo>
                    <a:pt x="12550" y="5100"/>
                  </a:lnTo>
                  <a:lnTo>
                    <a:pt x="12560" y="5050"/>
                  </a:lnTo>
                  <a:lnTo>
                    <a:pt x="12566" y="5000"/>
                  </a:lnTo>
                  <a:lnTo>
                    <a:pt x="12570" y="4949"/>
                  </a:lnTo>
                  <a:lnTo>
                    <a:pt x="12571" y="4898"/>
                  </a:lnTo>
                  <a:lnTo>
                    <a:pt x="12571" y="4898"/>
                  </a:lnTo>
                  <a:lnTo>
                    <a:pt x="12570" y="4852"/>
                  </a:lnTo>
                  <a:lnTo>
                    <a:pt x="12567" y="4808"/>
                  </a:lnTo>
                  <a:lnTo>
                    <a:pt x="12563" y="4764"/>
                  </a:lnTo>
                  <a:lnTo>
                    <a:pt x="12556" y="4719"/>
                  </a:lnTo>
                  <a:lnTo>
                    <a:pt x="12546" y="4676"/>
                  </a:lnTo>
                  <a:lnTo>
                    <a:pt x="12537" y="4634"/>
                  </a:lnTo>
                  <a:lnTo>
                    <a:pt x="12524" y="4592"/>
                  </a:lnTo>
                  <a:lnTo>
                    <a:pt x="12510" y="4552"/>
                  </a:lnTo>
                  <a:lnTo>
                    <a:pt x="12493" y="4512"/>
                  </a:lnTo>
                  <a:lnTo>
                    <a:pt x="12477" y="4473"/>
                  </a:lnTo>
                  <a:lnTo>
                    <a:pt x="12457" y="4434"/>
                  </a:lnTo>
                  <a:lnTo>
                    <a:pt x="12436" y="4397"/>
                  </a:lnTo>
                  <a:lnTo>
                    <a:pt x="12414" y="4361"/>
                  </a:lnTo>
                  <a:lnTo>
                    <a:pt x="12391" y="4325"/>
                  </a:lnTo>
                  <a:lnTo>
                    <a:pt x="12366" y="4290"/>
                  </a:lnTo>
                  <a:lnTo>
                    <a:pt x="12339" y="4257"/>
                  </a:lnTo>
                  <a:lnTo>
                    <a:pt x="12311" y="4225"/>
                  </a:lnTo>
                  <a:lnTo>
                    <a:pt x="12282" y="4195"/>
                  </a:lnTo>
                  <a:lnTo>
                    <a:pt x="12251" y="4166"/>
                  </a:lnTo>
                  <a:lnTo>
                    <a:pt x="12219" y="4137"/>
                  </a:lnTo>
                  <a:lnTo>
                    <a:pt x="12186" y="4111"/>
                  </a:lnTo>
                  <a:lnTo>
                    <a:pt x="12153" y="4084"/>
                  </a:lnTo>
                  <a:lnTo>
                    <a:pt x="12118" y="4061"/>
                  </a:lnTo>
                  <a:lnTo>
                    <a:pt x="12082" y="4039"/>
                  </a:lnTo>
                  <a:lnTo>
                    <a:pt x="12044" y="4017"/>
                  </a:lnTo>
                  <a:lnTo>
                    <a:pt x="12005" y="3997"/>
                  </a:lnTo>
                  <a:lnTo>
                    <a:pt x="11966" y="3979"/>
                  </a:lnTo>
                  <a:lnTo>
                    <a:pt x="11927" y="3963"/>
                  </a:lnTo>
                  <a:lnTo>
                    <a:pt x="11886" y="3949"/>
                  </a:lnTo>
                  <a:lnTo>
                    <a:pt x="11844" y="3935"/>
                  </a:lnTo>
                  <a:lnTo>
                    <a:pt x="11802" y="3924"/>
                  </a:lnTo>
                  <a:lnTo>
                    <a:pt x="11759" y="3914"/>
                  </a:lnTo>
                  <a:lnTo>
                    <a:pt x="11759" y="3497"/>
                  </a:lnTo>
                  <a:lnTo>
                    <a:pt x="12021" y="3497"/>
                  </a:lnTo>
                  <a:lnTo>
                    <a:pt x="12456" y="3497"/>
                  </a:lnTo>
                  <a:lnTo>
                    <a:pt x="12684" y="1985"/>
                  </a:lnTo>
                  <a:lnTo>
                    <a:pt x="12021" y="1985"/>
                  </a:lnTo>
                  <a:lnTo>
                    <a:pt x="11955" y="1985"/>
                  </a:lnTo>
                  <a:lnTo>
                    <a:pt x="11955" y="752"/>
                  </a:lnTo>
                  <a:lnTo>
                    <a:pt x="12684" y="752"/>
                  </a:lnTo>
                  <a:close/>
                  <a:moveTo>
                    <a:pt x="2031" y="7925"/>
                  </a:moveTo>
                  <a:lnTo>
                    <a:pt x="3551" y="9436"/>
                  </a:lnTo>
                  <a:lnTo>
                    <a:pt x="3551" y="10870"/>
                  </a:lnTo>
                  <a:lnTo>
                    <a:pt x="2031" y="9360"/>
                  </a:lnTo>
                  <a:lnTo>
                    <a:pt x="2031" y="7925"/>
                  </a:lnTo>
                  <a:close/>
                  <a:moveTo>
                    <a:pt x="3551" y="8824"/>
                  </a:moveTo>
                  <a:lnTo>
                    <a:pt x="2031" y="7314"/>
                  </a:lnTo>
                  <a:lnTo>
                    <a:pt x="2031" y="5880"/>
                  </a:lnTo>
                  <a:lnTo>
                    <a:pt x="3551" y="7390"/>
                  </a:lnTo>
                  <a:lnTo>
                    <a:pt x="3551" y="8824"/>
                  </a:lnTo>
                  <a:close/>
                  <a:moveTo>
                    <a:pt x="2031" y="9970"/>
                  </a:moveTo>
                  <a:lnTo>
                    <a:pt x="3551" y="11480"/>
                  </a:lnTo>
                  <a:lnTo>
                    <a:pt x="3551" y="11515"/>
                  </a:lnTo>
                  <a:lnTo>
                    <a:pt x="2031" y="11515"/>
                  </a:lnTo>
                  <a:lnTo>
                    <a:pt x="2031" y="9970"/>
                  </a:lnTo>
                  <a:close/>
                  <a:moveTo>
                    <a:pt x="3551" y="6780"/>
                  </a:moveTo>
                  <a:lnTo>
                    <a:pt x="2031" y="5270"/>
                  </a:lnTo>
                  <a:lnTo>
                    <a:pt x="2031" y="4979"/>
                  </a:lnTo>
                  <a:lnTo>
                    <a:pt x="3551" y="4979"/>
                  </a:lnTo>
                  <a:lnTo>
                    <a:pt x="3551" y="6780"/>
                  </a:lnTo>
                  <a:close/>
                  <a:moveTo>
                    <a:pt x="4414" y="2722"/>
                  </a:moveTo>
                  <a:lnTo>
                    <a:pt x="1928" y="2722"/>
                  </a:lnTo>
                  <a:lnTo>
                    <a:pt x="1928" y="1249"/>
                  </a:lnTo>
                  <a:lnTo>
                    <a:pt x="4715" y="1249"/>
                  </a:lnTo>
                  <a:lnTo>
                    <a:pt x="4414" y="27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5EBA830-9851-482B-8C1A-0E0096BACE18}"/>
              </a:ext>
            </a:extLst>
          </p:cNvPr>
          <p:cNvSpPr/>
          <p:nvPr/>
        </p:nvSpPr>
        <p:spPr>
          <a:xfrm>
            <a:off x="1032891" y="2219655"/>
            <a:ext cx="10126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ПЕРЕВОД В ЭЛЕКТРОННЫЙ ВИД ОБЯЗАТЕЛЬНЫХ ПРОЦЕДУР В СФЕРЕ СТРОИТЕЛЬСТВА. ФОРМИРОВАНИЕ ЦИФРОВОЙ ВЕРТИКАЛИ СТРОЙНАДЗОРА, ЭКСПЕРТИЗЫ, ПРОСТРАНСТВЕННОГО ПЛАНИРОВАНИЯ (ГИСОГД СУБЪЕКТА РФ). СУПЕРСЕРВИС «ЦИФРОВОЕ СТРОИТЕЛЬСТВО» 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B59FE5A-4A0A-4C09-AC92-BA01B329BCAD}"/>
              </a:ext>
            </a:extLst>
          </p:cNvPr>
          <p:cNvSpPr/>
          <p:nvPr/>
        </p:nvSpPr>
        <p:spPr>
          <a:xfrm>
            <a:off x="1032890" y="4530135"/>
            <a:ext cx="10126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СОКРАЩЕНИЕ ВРЕМЕНИ ПРОХОЖДЕНИЯ РАБОЧЕЙ ДОКУМЕНТАЦИИ ПО ВСЕМ ЭТАПАМ ЖИЗНЕННОГО ЦИКЛА ОБЪЕКТОВ КАПИТАЛЬНОГО СТРОИТЕЛЬСТВА (ОТ ОБОСНОВАНИЯ ИНВЕСТИЦИЙ ДО ЭТАПА ЭКСПЛУАТАЦИИ), СОЗДАНИЕ ЕДИНОЙ СРЕДЫ ОБЩИХ ДАННЫХ ПУТЕМ ВНЕДРЕНИЯ ТЕХНОЛОГИЙ ИНФОРМАЦИОННОГО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2766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962C58-E3B8-46D9-A65B-6AAE2171C515}"/>
              </a:ext>
            </a:extLst>
          </p:cNvPr>
          <p:cNvGrpSpPr/>
          <p:nvPr/>
        </p:nvGrpSpPr>
        <p:grpSpPr>
          <a:xfrm>
            <a:off x="-10759" y="1118988"/>
            <a:ext cx="11804737" cy="1471812"/>
            <a:chOff x="-10759" y="914467"/>
            <a:chExt cx="11804737" cy="969197"/>
          </a:xfrm>
        </p:grpSpPr>
        <p:sp>
          <p:nvSpPr>
            <p:cNvPr id="16" name="Прямоугольник 137">
              <a:extLst>
                <a:ext uri="{FF2B5EF4-FFF2-40B4-BE49-F238E27FC236}">
                  <a16:creationId xmlns:a16="http://schemas.microsoft.com/office/drawing/2014/main" id="{9098A589-338E-4CB8-BBF9-FE9A4E5933ED}"/>
                </a:ext>
              </a:extLst>
            </p:cNvPr>
            <p:cNvSpPr/>
            <p:nvPr/>
          </p:nvSpPr>
          <p:spPr>
            <a:xfrm>
              <a:off x="-10759" y="914467"/>
              <a:ext cx="11804737" cy="969197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39879">
                  <a:moveTo>
                    <a:pt x="0" y="0"/>
                  </a:moveTo>
                  <a:lnTo>
                    <a:pt x="11747296" y="0"/>
                  </a:lnTo>
                  <a:lnTo>
                    <a:pt x="11595662" y="539879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ACFC"/>
                </a:gs>
                <a:gs pos="100000">
                  <a:srgbClr val="0156B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37">
              <a:extLst>
                <a:ext uri="{FF2B5EF4-FFF2-40B4-BE49-F238E27FC236}">
                  <a16:creationId xmlns:a16="http://schemas.microsoft.com/office/drawing/2014/main" id="{8B76E02C-E831-4A72-A4F9-2C46A6C5C3D3}"/>
                </a:ext>
              </a:extLst>
            </p:cNvPr>
            <p:cNvSpPr/>
            <p:nvPr/>
          </p:nvSpPr>
          <p:spPr>
            <a:xfrm>
              <a:off x="-10758" y="1015854"/>
              <a:ext cx="11658600" cy="867810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  <a:gd name="connsiteX0" fmla="*/ 0 w 11747296"/>
                <a:gd name="connsiteY0" fmla="*/ 0 h 543890"/>
                <a:gd name="connsiteX1" fmla="*/ 11747296 w 11747296"/>
                <a:gd name="connsiteY1" fmla="*/ 0 h 543890"/>
                <a:gd name="connsiteX2" fmla="*/ 11627991 w 11747296"/>
                <a:gd name="connsiteY2" fmla="*/ 543890 h 543890"/>
                <a:gd name="connsiteX3" fmla="*/ 0 w 11747296"/>
                <a:gd name="connsiteY3" fmla="*/ 535284 h 543890"/>
                <a:gd name="connsiteX4" fmla="*/ 0 w 11747296"/>
                <a:gd name="connsiteY4" fmla="*/ 0 h 543890"/>
                <a:gd name="connsiteX0" fmla="*/ 0 w 11747296"/>
                <a:gd name="connsiteY0" fmla="*/ 0 h 547900"/>
                <a:gd name="connsiteX1" fmla="*/ 11747296 w 11747296"/>
                <a:gd name="connsiteY1" fmla="*/ 0 h 547900"/>
                <a:gd name="connsiteX2" fmla="*/ 11615869 w 11747296"/>
                <a:gd name="connsiteY2" fmla="*/ 547900 h 547900"/>
                <a:gd name="connsiteX3" fmla="*/ 0 w 11747296"/>
                <a:gd name="connsiteY3" fmla="*/ 535284 h 547900"/>
                <a:gd name="connsiteX4" fmla="*/ 0 w 11747296"/>
                <a:gd name="connsiteY4" fmla="*/ 0 h 5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47900">
                  <a:moveTo>
                    <a:pt x="0" y="0"/>
                  </a:moveTo>
                  <a:lnTo>
                    <a:pt x="11747296" y="0"/>
                  </a:lnTo>
                  <a:lnTo>
                    <a:pt x="11615869" y="547900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53A8C"/>
                </a:gs>
                <a:gs pos="100000">
                  <a:srgbClr val="05183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354F8CE-D0E8-412C-99CA-881A316F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СТРОИМ В 1 КЛИК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ACB88-E58E-45DD-B494-EDAA91747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365" y="1415019"/>
            <a:ext cx="10139424" cy="72675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9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595211A-10B6-4DDE-9580-E53A33A509C3}"/>
              </a:ext>
            </a:extLst>
          </p:cNvPr>
          <p:cNvSpPr txBox="1"/>
          <p:nvPr/>
        </p:nvSpPr>
        <p:spPr>
          <a:xfrm>
            <a:off x="2445497" y="1389560"/>
            <a:ext cx="9444399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В ЭЛЕКТРОННЫЙ ВИД ОБЯЗАТЕЛЬНЫХ МЕРОПРИЯТИЙ В СФЕРЕ СТРОИТЕЛЬСТВА</a:t>
            </a:r>
          </a:p>
        </p:txBody>
      </p:sp>
      <p:sp>
        <p:nvSpPr>
          <p:cNvPr id="20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04677B3E-CC9D-4905-8E0E-54B379B59508}"/>
              </a:ext>
            </a:extLst>
          </p:cNvPr>
          <p:cNvSpPr txBox="1"/>
          <p:nvPr/>
        </p:nvSpPr>
        <p:spPr>
          <a:xfrm>
            <a:off x="2445497" y="1857102"/>
            <a:ext cx="9202345" cy="5706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ФУНКЦИОНИРУЮЩИХ ВЫСОКОИНТЕЛЛЕКТУАЛЬНЫХ ИНТЕГРИРОВАННЫХ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-СИСТЕМ ПО ВСЕМ НАПРАВЛЕНИЯМ ДЕЯТЕЛЬНОСТИ СТРОИТЕЛЬСТВА, ГОРОДСКОГО ХОЗЯЙСТВА И ЖКХ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8891DF3C-56B0-4F57-BCD9-23AF29F2F1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4185" y="1978338"/>
            <a:ext cx="288657" cy="328210"/>
            <a:chOff x="2410" y="2082"/>
            <a:chExt cx="343" cy="390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C7EA59D-8D0F-42A9-9412-0EAEDFD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2082"/>
              <a:ext cx="328" cy="180"/>
            </a:xfrm>
            <a:custGeom>
              <a:avLst/>
              <a:gdLst>
                <a:gd name="T0" fmla="*/ 1550 w 1638"/>
                <a:gd name="T1" fmla="*/ 0 h 899"/>
                <a:gd name="T2" fmla="*/ 0 w 1638"/>
                <a:gd name="T3" fmla="*/ 899 h 899"/>
                <a:gd name="T4" fmla="*/ 213 w 1638"/>
                <a:gd name="T5" fmla="*/ 213 h 899"/>
                <a:gd name="T6" fmla="*/ 1336 w 1638"/>
                <a:gd name="T7" fmla="*/ 377 h 899"/>
                <a:gd name="T8" fmla="*/ 1325 w 1638"/>
                <a:gd name="T9" fmla="*/ 383 h 899"/>
                <a:gd name="T10" fmla="*/ 1304 w 1638"/>
                <a:gd name="T11" fmla="*/ 400 h 899"/>
                <a:gd name="T12" fmla="*/ 1286 w 1638"/>
                <a:gd name="T13" fmla="*/ 418 h 899"/>
                <a:gd name="T14" fmla="*/ 1270 w 1638"/>
                <a:gd name="T15" fmla="*/ 439 h 899"/>
                <a:gd name="T16" fmla="*/ 1257 w 1638"/>
                <a:gd name="T17" fmla="*/ 461 h 899"/>
                <a:gd name="T18" fmla="*/ 1247 w 1638"/>
                <a:gd name="T19" fmla="*/ 484 h 899"/>
                <a:gd name="T20" fmla="*/ 1240 w 1638"/>
                <a:gd name="T21" fmla="*/ 510 h 899"/>
                <a:gd name="T22" fmla="*/ 1236 w 1638"/>
                <a:gd name="T23" fmla="*/ 537 h 899"/>
                <a:gd name="T24" fmla="*/ 1236 w 1638"/>
                <a:gd name="T25" fmla="*/ 551 h 899"/>
                <a:gd name="T26" fmla="*/ 1240 w 1638"/>
                <a:gd name="T27" fmla="*/ 592 h 899"/>
                <a:gd name="T28" fmla="*/ 1251 w 1638"/>
                <a:gd name="T29" fmla="*/ 629 h 899"/>
                <a:gd name="T30" fmla="*/ 1270 w 1638"/>
                <a:gd name="T31" fmla="*/ 664 h 899"/>
                <a:gd name="T32" fmla="*/ 1295 w 1638"/>
                <a:gd name="T33" fmla="*/ 694 h 899"/>
                <a:gd name="T34" fmla="*/ 1324 w 1638"/>
                <a:gd name="T35" fmla="*/ 718 h 899"/>
                <a:gd name="T36" fmla="*/ 1358 w 1638"/>
                <a:gd name="T37" fmla="*/ 736 h 899"/>
                <a:gd name="T38" fmla="*/ 1396 w 1638"/>
                <a:gd name="T39" fmla="*/ 749 h 899"/>
                <a:gd name="T40" fmla="*/ 1437 w 1638"/>
                <a:gd name="T41" fmla="*/ 753 h 899"/>
                <a:gd name="T42" fmla="*/ 1457 w 1638"/>
                <a:gd name="T43" fmla="*/ 752 h 899"/>
                <a:gd name="T44" fmla="*/ 1497 w 1638"/>
                <a:gd name="T45" fmla="*/ 743 h 899"/>
                <a:gd name="T46" fmla="*/ 1533 w 1638"/>
                <a:gd name="T47" fmla="*/ 728 h 899"/>
                <a:gd name="T48" fmla="*/ 1564 w 1638"/>
                <a:gd name="T49" fmla="*/ 707 h 899"/>
                <a:gd name="T50" fmla="*/ 1592 w 1638"/>
                <a:gd name="T51" fmla="*/ 679 h 899"/>
                <a:gd name="T52" fmla="*/ 1613 w 1638"/>
                <a:gd name="T53" fmla="*/ 647 h 899"/>
                <a:gd name="T54" fmla="*/ 1629 w 1638"/>
                <a:gd name="T55" fmla="*/ 611 h 899"/>
                <a:gd name="T56" fmla="*/ 1637 w 1638"/>
                <a:gd name="T57" fmla="*/ 572 h 899"/>
                <a:gd name="T58" fmla="*/ 1638 w 1638"/>
                <a:gd name="T59" fmla="*/ 551 h 899"/>
                <a:gd name="T60" fmla="*/ 1637 w 1638"/>
                <a:gd name="T61" fmla="*/ 525 h 899"/>
                <a:gd name="T62" fmla="*/ 1632 w 1638"/>
                <a:gd name="T63" fmla="*/ 501 h 899"/>
                <a:gd name="T64" fmla="*/ 1625 w 1638"/>
                <a:gd name="T65" fmla="*/ 477 h 899"/>
                <a:gd name="T66" fmla="*/ 1615 w 1638"/>
                <a:gd name="T67" fmla="*/ 456 h 899"/>
                <a:gd name="T68" fmla="*/ 1601 w 1638"/>
                <a:gd name="T69" fmla="*/ 434 h 899"/>
                <a:gd name="T70" fmla="*/ 1586 w 1638"/>
                <a:gd name="T71" fmla="*/ 416 h 899"/>
                <a:gd name="T72" fmla="*/ 1569 w 1638"/>
                <a:gd name="T73" fmla="*/ 399 h 899"/>
                <a:gd name="T74" fmla="*/ 1550 w 1638"/>
                <a:gd name="T75" fmla="*/ 38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" h="899">
                  <a:moveTo>
                    <a:pt x="1550" y="384"/>
                  </a:moveTo>
                  <a:lnTo>
                    <a:pt x="155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213" y="899"/>
                  </a:lnTo>
                  <a:lnTo>
                    <a:pt x="213" y="213"/>
                  </a:lnTo>
                  <a:lnTo>
                    <a:pt x="1336" y="213"/>
                  </a:lnTo>
                  <a:lnTo>
                    <a:pt x="1336" y="377"/>
                  </a:lnTo>
                  <a:lnTo>
                    <a:pt x="1336" y="377"/>
                  </a:lnTo>
                  <a:lnTo>
                    <a:pt x="1325" y="383"/>
                  </a:lnTo>
                  <a:lnTo>
                    <a:pt x="1314" y="392"/>
                  </a:lnTo>
                  <a:lnTo>
                    <a:pt x="1304" y="400"/>
                  </a:lnTo>
                  <a:lnTo>
                    <a:pt x="1295" y="408"/>
                  </a:lnTo>
                  <a:lnTo>
                    <a:pt x="1286" y="418"/>
                  </a:lnTo>
                  <a:lnTo>
                    <a:pt x="1277" y="427"/>
                  </a:lnTo>
                  <a:lnTo>
                    <a:pt x="1270" y="439"/>
                  </a:lnTo>
                  <a:lnTo>
                    <a:pt x="1263" y="449"/>
                  </a:lnTo>
                  <a:lnTo>
                    <a:pt x="1257" y="461"/>
                  </a:lnTo>
                  <a:lnTo>
                    <a:pt x="1252" y="472"/>
                  </a:lnTo>
                  <a:lnTo>
                    <a:pt x="1247" y="484"/>
                  </a:lnTo>
                  <a:lnTo>
                    <a:pt x="1243" y="498"/>
                  </a:lnTo>
                  <a:lnTo>
                    <a:pt x="1240" y="510"/>
                  </a:lnTo>
                  <a:lnTo>
                    <a:pt x="1238" y="523"/>
                  </a:lnTo>
                  <a:lnTo>
                    <a:pt x="1236" y="537"/>
                  </a:lnTo>
                  <a:lnTo>
                    <a:pt x="1236" y="551"/>
                  </a:lnTo>
                  <a:lnTo>
                    <a:pt x="1236" y="551"/>
                  </a:lnTo>
                  <a:lnTo>
                    <a:pt x="1237" y="572"/>
                  </a:lnTo>
                  <a:lnTo>
                    <a:pt x="1240" y="592"/>
                  </a:lnTo>
                  <a:lnTo>
                    <a:pt x="1245" y="611"/>
                  </a:lnTo>
                  <a:lnTo>
                    <a:pt x="1251" y="629"/>
                  </a:lnTo>
                  <a:lnTo>
                    <a:pt x="1260" y="647"/>
                  </a:lnTo>
                  <a:lnTo>
                    <a:pt x="1270" y="664"/>
                  </a:lnTo>
                  <a:lnTo>
                    <a:pt x="1282" y="679"/>
                  </a:lnTo>
                  <a:lnTo>
                    <a:pt x="1295" y="694"/>
                  </a:lnTo>
                  <a:lnTo>
                    <a:pt x="1309" y="707"/>
                  </a:lnTo>
                  <a:lnTo>
                    <a:pt x="1324" y="718"/>
                  </a:lnTo>
                  <a:lnTo>
                    <a:pt x="1341" y="728"/>
                  </a:lnTo>
                  <a:lnTo>
                    <a:pt x="1358" y="736"/>
                  </a:lnTo>
                  <a:lnTo>
                    <a:pt x="1377" y="743"/>
                  </a:lnTo>
                  <a:lnTo>
                    <a:pt x="1396" y="749"/>
                  </a:lnTo>
                  <a:lnTo>
                    <a:pt x="1416" y="752"/>
                  </a:lnTo>
                  <a:lnTo>
                    <a:pt x="1437" y="753"/>
                  </a:lnTo>
                  <a:lnTo>
                    <a:pt x="1437" y="753"/>
                  </a:lnTo>
                  <a:lnTo>
                    <a:pt x="1457" y="752"/>
                  </a:lnTo>
                  <a:lnTo>
                    <a:pt x="1478" y="749"/>
                  </a:lnTo>
                  <a:lnTo>
                    <a:pt x="1497" y="743"/>
                  </a:lnTo>
                  <a:lnTo>
                    <a:pt x="1515" y="736"/>
                  </a:lnTo>
                  <a:lnTo>
                    <a:pt x="1533" y="728"/>
                  </a:lnTo>
                  <a:lnTo>
                    <a:pt x="1549" y="718"/>
                  </a:lnTo>
                  <a:lnTo>
                    <a:pt x="1564" y="707"/>
                  </a:lnTo>
                  <a:lnTo>
                    <a:pt x="1579" y="694"/>
                  </a:lnTo>
                  <a:lnTo>
                    <a:pt x="1592" y="679"/>
                  </a:lnTo>
                  <a:lnTo>
                    <a:pt x="1604" y="664"/>
                  </a:lnTo>
                  <a:lnTo>
                    <a:pt x="1613" y="647"/>
                  </a:lnTo>
                  <a:lnTo>
                    <a:pt x="1623" y="629"/>
                  </a:lnTo>
                  <a:lnTo>
                    <a:pt x="1629" y="611"/>
                  </a:lnTo>
                  <a:lnTo>
                    <a:pt x="1634" y="592"/>
                  </a:lnTo>
                  <a:lnTo>
                    <a:pt x="1637" y="572"/>
                  </a:lnTo>
                  <a:lnTo>
                    <a:pt x="1638" y="551"/>
                  </a:lnTo>
                  <a:lnTo>
                    <a:pt x="1638" y="551"/>
                  </a:lnTo>
                  <a:lnTo>
                    <a:pt x="1638" y="538"/>
                  </a:lnTo>
                  <a:lnTo>
                    <a:pt x="1637" y="525"/>
                  </a:lnTo>
                  <a:lnTo>
                    <a:pt x="1635" y="513"/>
                  </a:lnTo>
                  <a:lnTo>
                    <a:pt x="1632" y="501"/>
                  </a:lnTo>
                  <a:lnTo>
                    <a:pt x="1629" y="490"/>
                  </a:lnTo>
                  <a:lnTo>
                    <a:pt x="1625" y="477"/>
                  </a:lnTo>
                  <a:lnTo>
                    <a:pt x="1620" y="466"/>
                  </a:lnTo>
                  <a:lnTo>
                    <a:pt x="1615" y="456"/>
                  </a:lnTo>
                  <a:lnTo>
                    <a:pt x="1608" y="445"/>
                  </a:lnTo>
                  <a:lnTo>
                    <a:pt x="1601" y="434"/>
                  </a:lnTo>
                  <a:lnTo>
                    <a:pt x="1594" y="425"/>
                  </a:lnTo>
                  <a:lnTo>
                    <a:pt x="1586" y="416"/>
                  </a:lnTo>
                  <a:lnTo>
                    <a:pt x="1578" y="407"/>
                  </a:lnTo>
                  <a:lnTo>
                    <a:pt x="1569" y="399"/>
                  </a:lnTo>
                  <a:lnTo>
                    <a:pt x="1559" y="392"/>
                  </a:lnTo>
                  <a:lnTo>
                    <a:pt x="1550" y="384"/>
                  </a:lnTo>
                  <a:lnTo>
                    <a:pt x="1550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62659CA-E383-4126-98F3-A2023A4A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292"/>
              <a:ext cx="328" cy="180"/>
            </a:xfrm>
            <a:custGeom>
              <a:avLst/>
              <a:gdLst>
                <a:gd name="T0" fmla="*/ 302 w 1639"/>
                <a:gd name="T1" fmla="*/ 687 h 900"/>
                <a:gd name="T2" fmla="*/ 302 w 1639"/>
                <a:gd name="T3" fmla="*/ 523 h 900"/>
                <a:gd name="T4" fmla="*/ 324 w 1639"/>
                <a:gd name="T5" fmla="*/ 508 h 900"/>
                <a:gd name="T6" fmla="*/ 343 w 1639"/>
                <a:gd name="T7" fmla="*/ 491 h 900"/>
                <a:gd name="T8" fmla="*/ 361 w 1639"/>
                <a:gd name="T9" fmla="*/ 472 h 900"/>
                <a:gd name="T10" fmla="*/ 375 w 1639"/>
                <a:gd name="T11" fmla="*/ 450 h 900"/>
                <a:gd name="T12" fmla="*/ 387 w 1639"/>
                <a:gd name="T13" fmla="*/ 427 h 900"/>
                <a:gd name="T14" fmla="*/ 395 w 1639"/>
                <a:gd name="T15" fmla="*/ 402 h 900"/>
                <a:gd name="T16" fmla="*/ 401 w 1639"/>
                <a:gd name="T17" fmla="*/ 376 h 900"/>
                <a:gd name="T18" fmla="*/ 402 w 1639"/>
                <a:gd name="T19" fmla="*/ 348 h 900"/>
                <a:gd name="T20" fmla="*/ 401 w 1639"/>
                <a:gd name="T21" fmla="*/ 328 h 900"/>
                <a:gd name="T22" fmla="*/ 394 w 1639"/>
                <a:gd name="T23" fmla="*/ 288 h 900"/>
                <a:gd name="T24" fmla="*/ 379 w 1639"/>
                <a:gd name="T25" fmla="*/ 252 h 900"/>
                <a:gd name="T26" fmla="*/ 356 w 1639"/>
                <a:gd name="T27" fmla="*/ 221 h 900"/>
                <a:gd name="T28" fmla="*/ 330 w 1639"/>
                <a:gd name="T29" fmla="*/ 193 h 900"/>
                <a:gd name="T30" fmla="*/ 297 w 1639"/>
                <a:gd name="T31" fmla="*/ 172 h 900"/>
                <a:gd name="T32" fmla="*/ 261 w 1639"/>
                <a:gd name="T33" fmla="*/ 157 h 900"/>
                <a:gd name="T34" fmla="*/ 222 w 1639"/>
                <a:gd name="T35" fmla="*/ 148 h 900"/>
                <a:gd name="T36" fmla="*/ 201 w 1639"/>
                <a:gd name="T37" fmla="*/ 147 h 900"/>
                <a:gd name="T38" fmla="*/ 160 w 1639"/>
                <a:gd name="T39" fmla="*/ 151 h 900"/>
                <a:gd name="T40" fmla="*/ 123 w 1639"/>
                <a:gd name="T41" fmla="*/ 163 h 900"/>
                <a:gd name="T42" fmla="*/ 89 w 1639"/>
                <a:gd name="T43" fmla="*/ 182 h 900"/>
                <a:gd name="T44" fmla="*/ 59 w 1639"/>
                <a:gd name="T45" fmla="*/ 206 h 900"/>
                <a:gd name="T46" fmla="*/ 35 w 1639"/>
                <a:gd name="T47" fmla="*/ 236 h 900"/>
                <a:gd name="T48" fmla="*/ 15 w 1639"/>
                <a:gd name="T49" fmla="*/ 270 h 900"/>
                <a:gd name="T50" fmla="*/ 4 w 1639"/>
                <a:gd name="T51" fmla="*/ 307 h 900"/>
                <a:gd name="T52" fmla="*/ 0 w 1639"/>
                <a:gd name="T53" fmla="*/ 348 h 900"/>
                <a:gd name="T54" fmla="*/ 0 w 1639"/>
                <a:gd name="T55" fmla="*/ 362 h 900"/>
                <a:gd name="T56" fmla="*/ 4 w 1639"/>
                <a:gd name="T57" fmla="*/ 386 h 900"/>
                <a:gd name="T58" fmla="*/ 10 w 1639"/>
                <a:gd name="T59" fmla="*/ 410 h 900"/>
                <a:gd name="T60" fmla="*/ 18 w 1639"/>
                <a:gd name="T61" fmla="*/ 433 h 900"/>
                <a:gd name="T62" fmla="*/ 31 w 1639"/>
                <a:gd name="T63" fmla="*/ 454 h 900"/>
                <a:gd name="T64" fmla="*/ 44 w 1639"/>
                <a:gd name="T65" fmla="*/ 474 h 900"/>
                <a:gd name="T66" fmla="*/ 60 w 1639"/>
                <a:gd name="T67" fmla="*/ 492 h 900"/>
                <a:gd name="T68" fmla="*/ 79 w 1639"/>
                <a:gd name="T69" fmla="*/ 507 h 900"/>
                <a:gd name="T70" fmla="*/ 89 w 1639"/>
                <a:gd name="T71" fmla="*/ 900 h 900"/>
                <a:gd name="T72" fmla="*/ 1639 w 1639"/>
                <a:gd name="T73" fmla="*/ 0 h 900"/>
                <a:gd name="T74" fmla="*/ 1425 w 1639"/>
                <a:gd name="T75" fmla="*/ 68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9" h="900">
                  <a:moveTo>
                    <a:pt x="1425" y="687"/>
                  </a:moveTo>
                  <a:lnTo>
                    <a:pt x="302" y="687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14" y="516"/>
                  </a:lnTo>
                  <a:lnTo>
                    <a:pt x="324" y="508"/>
                  </a:lnTo>
                  <a:lnTo>
                    <a:pt x="334" y="500"/>
                  </a:lnTo>
                  <a:lnTo>
                    <a:pt x="343" y="491"/>
                  </a:lnTo>
                  <a:lnTo>
                    <a:pt x="352" y="482"/>
                  </a:lnTo>
                  <a:lnTo>
                    <a:pt x="361" y="472"/>
                  </a:lnTo>
                  <a:lnTo>
                    <a:pt x="368" y="461"/>
                  </a:lnTo>
                  <a:lnTo>
                    <a:pt x="375" y="450"/>
                  </a:lnTo>
                  <a:lnTo>
                    <a:pt x="381" y="439"/>
                  </a:lnTo>
                  <a:lnTo>
                    <a:pt x="387" y="427"/>
                  </a:lnTo>
                  <a:lnTo>
                    <a:pt x="391" y="415"/>
                  </a:lnTo>
                  <a:lnTo>
                    <a:pt x="395" y="402"/>
                  </a:lnTo>
                  <a:lnTo>
                    <a:pt x="398" y="389"/>
                  </a:lnTo>
                  <a:lnTo>
                    <a:pt x="401" y="376"/>
                  </a:lnTo>
                  <a:lnTo>
                    <a:pt x="402" y="363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1" y="328"/>
                  </a:lnTo>
                  <a:lnTo>
                    <a:pt x="398" y="307"/>
                  </a:lnTo>
                  <a:lnTo>
                    <a:pt x="394" y="288"/>
                  </a:lnTo>
                  <a:lnTo>
                    <a:pt x="387" y="270"/>
                  </a:lnTo>
                  <a:lnTo>
                    <a:pt x="379" y="252"/>
                  </a:lnTo>
                  <a:lnTo>
                    <a:pt x="369" y="236"/>
                  </a:lnTo>
                  <a:lnTo>
                    <a:pt x="356" y="221"/>
                  </a:lnTo>
                  <a:lnTo>
                    <a:pt x="344" y="206"/>
                  </a:lnTo>
                  <a:lnTo>
                    <a:pt x="330" y="193"/>
                  </a:lnTo>
                  <a:lnTo>
                    <a:pt x="314" y="182"/>
                  </a:lnTo>
                  <a:lnTo>
                    <a:pt x="297" y="172"/>
                  </a:lnTo>
                  <a:lnTo>
                    <a:pt x="280" y="163"/>
                  </a:lnTo>
                  <a:lnTo>
                    <a:pt x="261" y="157"/>
                  </a:lnTo>
                  <a:lnTo>
                    <a:pt x="242" y="151"/>
                  </a:lnTo>
                  <a:lnTo>
                    <a:pt x="222" y="148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181" y="148"/>
                  </a:lnTo>
                  <a:lnTo>
                    <a:pt x="160" y="151"/>
                  </a:lnTo>
                  <a:lnTo>
                    <a:pt x="142" y="157"/>
                  </a:lnTo>
                  <a:lnTo>
                    <a:pt x="123" y="163"/>
                  </a:lnTo>
                  <a:lnTo>
                    <a:pt x="105" y="172"/>
                  </a:lnTo>
                  <a:lnTo>
                    <a:pt x="89" y="182"/>
                  </a:lnTo>
                  <a:lnTo>
                    <a:pt x="74" y="193"/>
                  </a:lnTo>
                  <a:lnTo>
                    <a:pt x="59" y="206"/>
                  </a:lnTo>
                  <a:lnTo>
                    <a:pt x="46" y="221"/>
                  </a:lnTo>
                  <a:lnTo>
                    <a:pt x="35" y="236"/>
                  </a:lnTo>
                  <a:lnTo>
                    <a:pt x="25" y="252"/>
                  </a:lnTo>
                  <a:lnTo>
                    <a:pt x="15" y="270"/>
                  </a:lnTo>
                  <a:lnTo>
                    <a:pt x="9" y="288"/>
                  </a:lnTo>
                  <a:lnTo>
                    <a:pt x="4" y="307"/>
                  </a:lnTo>
                  <a:lnTo>
                    <a:pt x="1" y="32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62"/>
                  </a:lnTo>
                  <a:lnTo>
                    <a:pt x="2" y="374"/>
                  </a:lnTo>
                  <a:lnTo>
                    <a:pt x="4" y="386"/>
                  </a:lnTo>
                  <a:lnTo>
                    <a:pt x="6" y="398"/>
                  </a:lnTo>
                  <a:lnTo>
                    <a:pt x="10" y="410"/>
                  </a:lnTo>
                  <a:lnTo>
                    <a:pt x="14" y="422"/>
                  </a:lnTo>
                  <a:lnTo>
                    <a:pt x="18" y="433"/>
                  </a:lnTo>
                  <a:lnTo>
                    <a:pt x="25" y="444"/>
                  </a:lnTo>
                  <a:lnTo>
                    <a:pt x="31" y="454"/>
                  </a:lnTo>
                  <a:lnTo>
                    <a:pt x="37" y="465"/>
                  </a:lnTo>
                  <a:lnTo>
                    <a:pt x="44" y="474"/>
                  </a:lnTo>
                  <a:lnTo>
                    <a:pt x="52" y="483"/>
                  </a:lnTo>
                  <a:lnTo>
                    <a:pt x="60" y="492"/>
                  </a:lnTo>
                  <a:lnTo>
                    <a:pt x="69" y="500"/>
                  </a:lnTo>
                  <a:lnTo>
                    <a:pt x="79" y="507"/>
                  </a:lnTo>
                  <a:lnTo>
                    <a:pt x="89" y="514"/>
                  </a:lnTo>
                  <a:lnTo>
                    <a:pt x="89" y="900"/>
                  </a:lnTo>
                  <a:lnTo>
                    <a:pt x="1639" y="900"/>
                  </a:lnTo>
                  <a:lnTo>
                    <a:pt x="1639" y="0"/>
                  </a:lnTo>
                  <a:lnTo>
                    <a:pt x="1425" y="0"/>
                  </a:lnTo>
                  <a:lnTo>
                    <a:pt x="1425" y="6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Freeform 14">
            <a:extLst>
              <a:ext uri="{FF2B5EF4-FFF2-40B4-BE49-F238E27FC236}">
                <a16:creationId xmlns:a16="http://schemas.microsoft.com/office/drawing/2014/main" id="{D2766312-29D5-49AF-B4BF-C6A7029AC606}"/>
              </a:ext>
            </a:extLst>
          </p:cNvPr>
          <p:cNvSpPr>
            <a:spLocks noEditPoints="1"/>
          </p:cNvSpPr>
          <p:nvPr/>
        </p:nvSpPr>
        <p:spPr bwMode="auto">
          <a:xfrm>
            <a:off x="2021351" y="1411204"/>
            <a:ext cx="298189" cy="311952"/>
          </a:xfrm>
          <a:custGeom>
            <a:avLst/>
            <a:gdLst>
              <a:gd name="T0" fmla="*/ 130 w 130"/>
              <a:gd name="T1" fmla="*/ 94 h 136"/>
              <a:gd name="T2" fmla="*/ 130 w 130"/>
              <a:gd name="T3" fmla="*/ 0 h 136"/>
              <a:gd name="T4" fmla="*/ 0 w 130"/>
              <a:gd name="T5" fmla="*/ 0 h 136"/>
              <a:gd name="T6" fmla="*/ 0 w 130"/>
              <a:gd name="T7" fmla="*/ 94 h 136"/>
              <a:gd name="T8" fmla="*/ 52 w 130"/>
              <a:gd name="T9" fmla="*/ 94 h 136"/>
              <a:gd name="T10" fmla="*/ 52 w 130"/>
              <a:gd name="T11" fmla="*/ 118 h 136"/>
              <a:gd name="T12" fmla="*/ 24 w 130"/>
              <a:gd name="T13" fmla="*/ 118 h 136"/>
              <a:gd name="T14" fmla="*/ 24 w 130"/>
              <a:gd name="T15" fmla="*/ 136 h 136"/>
              <a:gd name="T16" fmla="*/ 106 w 130"/>
              <a:gd name="T17" fmla="*/ 136 h 136"/>
              <a:gd name="T18" fmla="*/ 106 w 130"/>
              <a:gd name="T19" fmla="*/ 118 h 136"/>
              <a:gd name="T20" fmla="*/ 78 w 130"/>
              <a:gd name="T21" fmla="*/ 118 h 136"/>
              <a:gd name="T22" fmla="*/ 78 w 130"/>
              <a:gd name="T23" fmla="*/ 94 h 136"/>
              <a:gd name="T24" fmla="*/ 130 w 130"/>
              <a:gd name="T25" fmla="*/ 94 h 136"/>
              <a:gd name="T26" fmla="*/ 12 w 130"/>
              <a:gd name="T27" fmla="*/ 78 h 136"/>
              <a:gd name="T28" fmla="*/ 12 w 130"/>
              <a:gd name="T29" fmla="*/ 10 h 136"/>
              <a:gd name="T30" fmla="*/ 116 w 130"/>
              <a:gd name="T31" fmla="*/ 10 h 136"/>
              <a:gd name="T32" fmla="*/ 116 w 130"/>
              <a:gd name="T33" fmla="*/ 78 h 136"/>
              <a:gd name="T34" fmla="*/ 12 w 130"/>
              <a:gd name="T35" fmla="*/ 7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36">
                <a:moveTo>
                  <a:pt x="130" y="94"/>
                </a:moveTo>
                <a:lnTo>
                  <a:pt x="130" y="0"/>
                </a:lnTo>
                <a:lnTo>
                  <a:pt x="0" y="0"/>
                </a:lnTo>
                <a:lnTo>
                  <a:pt x="0" y="94"/>
                </a:lnTo>
                <a:lnTo>
                  <a:pt x="52" y="94"/>
                </a:lnTo>
                <a:lnTo>
                  <a:pt x="52" y="118"/>
                </a:lnTo>
                <a:lnTo>
                  <a:pt x="24" y="118"/>
                </a:lnTo>
                <a:lnTo>
                  <a:pt x="24" y="136"/>
                </a:lnTo>
                <a:lnTo>
                  <a:pt x="106" y="136"/>
                </a:lnTo>
                <a:lnTo>
                  <a:pt x="106" y="118"/>
                </a:lnTo>
                <a:lnTo>
                  <a:pt x="78" y="118"/>
                </a:lnTo>
                <a:lnTo>
                  <a:pt x="78" y="94"/>
                </a:lnTo>
                <a:lnTo>
                  <a:pt x="130" y="94"/>
                </a:lnTo>
                <a:close/>
                <a:moveTo>
                  <a:pt x="12" y="78"/>
                </a:moveTo>
                <a:lnTo>
                  <a:pt x="12" y="10"/>
                </a:lnTo>
                <a:lnTo>
                  <a:pt x="116" y="10"/>
                </a:lnTo>
                <a:lnTo>
                  <a:pt x="116" y="78"/>
                </a:lnTo>
                <a:lnTo>
                  <a:pt x="12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0806B928-FA95-4314-990E-BF995B059BDA}"/>
              </a:ext>
            </a:extLst>
          </p:cNvPr>
          <p:cNvSpPr txBox="1"/>
          <p:nvPr/>
        </p:nvSpPr>
        <p:spPr>
          <a:xfrm>
            <a:off x="1287857" y="3150306"/>
            <a:ext cx="2188279" cy="10015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4000" b="1" dirty="0">
                <a:solidFill>
                  <a:srgbClr val="05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(ДАЛЕЕ ПОСТОЯННО)</a:t>
            </a:r>
          </a:p>
        </p:txBody>
      </p:sp>
      <p:sp>
        <p:nvSpPr>
          <p:cNvPr id="2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2D2A01F2-BFC3-46CE-80D0-2775816C8019}"/>
              </a:ext>
            </a:extLst>
          </p:cNvPr>
          <p:cNvSpPr txBox="1"/>
          <p:nvPr/>
        </p:nvSpPr>
        <p:spPr>
          <a:xfrm>
            <a:off x="5218087" y="3258028"/>
            <a:ext cx="6575891" cy="7861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РЕКОМЕНДОВАННЫЙ ФЕДЕРАЛЬНЫЙ ПРОЕКТ, НЕ ОБЕСПЕЧЕННЫЙ ФЕД. ФИНАНСИРОВАНИЕМ (НЕ ПЛАНИРУЕТСЯ ДОВЕДЕНИЕ ФЕД. СОФИНАНСИРОВАНИЯ ДО РЕГИОНОВ И ОМСУ)</a:t>
            </a: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739908AD-7DF6-49A8-B232-84C182B57779}"/>
              </a:ext>
            </a:extLst>
          </p:cNvPr>
          <p:cNvSpPr>
            <a:spLocks noEditPoints="1"/>
          </p:cNvSpPr>
          <p:nvPr/>
        </p:nvSpPr>
        <p:spPr bwMode="auto">
          <a:xfrm>
            <a:off x="820909" y="3471346"/>
            <a:ext cx="357992" cy="359490"/>
          </a:xfrm>
          <a:custGeom>
            <a:avLst/>
            <a:gdLst>
              <a:gd name="T0" fmla="*/ 1597 w 1912"/>
              <a:gd name="T1" fmla="*/ 247 h 1920"/>
              <a:gd name="T2" fmla="*/ 1486 w 1912"/>
              <a:gd name="T3" fmla="*/ 160 h 1920"/>
              <a:gd name="T4" fmla="*/ 1364 w 1912"/>
              <a:gd name="T5" fmla="*/ 91 h 1920"/>
              <a:gd name="T6" fmla="*/ 1234 w 1912"/>
              <a:gd name="T7" fmla="*/ 40 h 1920"/>
              <a:gd name="T8" fmla="*/ 1098 w 1912"/>
              <a:gd name="T9" fmla="*/ 10 h 1920"/>
              <a:gd name="T10" fmla="*/ 956 w 1912"/>
              <a:gd name="T11" fmla="*/ 0 h 1920"/>
              <a:gd name="T12" fmla="*/ 861 w 1912"/>
              <a:gd name="T13" fmla="*/ 4 h 1920"/>
              <a:gd name="T14" fmla="*/ 722 w 1912"/>
              <a:gd name="T15" fmla="*/ 29 h 1920"/>
              <a:gd name="T16" fmla="*/ 590 w 1912"/>
              <a:gd name="T17" fmla="*/ 72 h 1920"/>
              <a:gd name="T18" fmla="*/ 465 w 1912"/>
              <a:gd name="T19" fmla="*/ 135 h 1920"/>
              <a:gd name="T20" fmla="*/ 350 w 1912"/>
              <a:gd name="T21" fmla="*/ 217 h 1920"/>
              <a:gd name="T22" fmla="*/ 279 w 1912"/>
              <a:gd name="T23" fmla="*/ 280 h 1920"/>
              <a:gd name="T24" fmla="*/ 187 w 1912"/>
              <a:gd name="T25" fmla="*/ 389 h 1920"/>
              <a:gd name="T26" fmla="*/ 112 w 1912"/>
              <a:gd name="T27" fmla="*/ 508 h 1920"/>
              <a:gd name="T28" fmla="*/ 55 w 1912"/>
              <a:gd name="T29" fmla="*/ 635 h 1920"/>
              <a:gd name="T30" fmla="*/ 18 w 1912"/>
              <a:gd name="T31" fmla="*/ 771 h 1920"/>
              <a:gd name="T32" fmla="*/ 1 w 1912"/>
              <a:gd name="T33" fmla="*/ 911 h 1920"/>
              <a:gd name="T34" fmla="*/ 1 w 1912"/>
              <a:gd name="T35" fmla="*/ 1008 h 1920"/>
              <a:gd name="T36" fmla="*/ 18 w 1912"/>
              <a:gd name="T37" fmla="*/ 1148 h 1920"/>
              <a:gd name="T38" fmla="*/ 55 w 1912"/>
              <a:gd name="T39" fmla="*/ 1284 h 1920"/>
              <a:gd name="T40" fmla="*/ 112 w 1912"/>
              <a:gd name="T41" fmla="*/ 1411 h 1920"/>
              <a:gd name="T42" fmla="*/ 187 w 1912"/>
              <a:gd name="T43" fmla="*/ 1530 h 1920"/>
              <a:gd name="T44" fmla="*/ 279 w 1912"/>
              <a:gd name="T45" fmla="*/ 1639 h 1920"/>
              <a:gd name="T46" fmla="*/ 350 w 1912"/>
              <a:gd name="T47" fmla="*/ 1702 h 1920"/>
              <a:gd name="T48" fmla="*/ 465 w 1912"/>
              <a:gd name="T49" fmla="*/ 1784 h 1920"/>
              <a:gd name="T50" fmla="*/ 590 w 1912"/>
              <a:gd name="T51" fmla="*/ 1847 h 1920"/>
              <a:gd name="T52" fmla="*/ 722 w 1912"/>
              <a:gd name="T53" fmla="*/ 1890 h 1920"/>
              <a:gd name="T54" fmla="*/ 861 w 1912"/>
              <a:gd name="T55" fmla="*/ 1915 h 1920"/>
              <a:gd name="T56" fmla="*/ 956 w 1912"/>
              <a:gd name="T57" fmla="*/ 1920 h 1920"/>
              <a:gd name="T58" fmla="*/ 1098 w 1912"/>
              <a:gd name="T59" fmla="*/ 1909 h 1920"/>
              <a:gd name="T60" fmla="*/ 1234 w 1912"/>
              <a:gd name="T61" fmla="*/ 1879 h 1920"/>
              <a:gd name="T62" fmla="*/ 1364 w 1912"/>
              <a:gd name="T63" fmla="*/ 1828 h 1920"/>
              <a:gd name="T64" fmla="*/ 1486 w 1912"/>
              <a:gd name="T65" fmla="*/ 1759 h 1920"/>
              <a:gd name="T66" fmla="*/ 1597 w 1912"/>
              <a:gd name="T67" fmla="*/ 1672 h 1920"/>
              <a:gd name="T68" fmla="*/ 1665 w 1912"/>
              <a:gd name="T69" fmla="*/ 1604 h 1920"/>
              <a:gd name="T70" fmla="*/ 1751 w 1912"/>
              <a:gd name="T71" fmla="*/ 1492 h 1920"/>
              <a:gd name="T72" fmla="*/ 1820 w 1912"/>
              <a:gd name="T73" fmla="*/ 1370 h 1920"/>
              <a:gd name="T74" fmla="*/ 1871 w 1912"/>
              <a:gd name="T75" fmla="*/ 1239 h 1920"/>
              <a:gd name="T76" fmla="*/ 1901 w 1912"/>
              <a:gd name="T77" fmla="*/ 1102 h 1920"/>
              <a:gd name="T78" fmla="*/ 1912 w 1912"/>
              <a:gd name="T79" fmla="*/ 960 h 1920"/>
              <a:gd name="T80" fmla="*/ 1907 w 1912"/>
              <a:gd name="T81" fmla="*/ 864 h 1920"/>
              <a:gd name="T82" fmla="*/ 1883 w 1912"/>
              <a:gd name="T83" fmla="*/ 725 h 1920"/>
              <a:gd name="T84" fmla="*/ 1839 w 1912"/>
              <a:gd name="T85" fmla="*/ 592 h 1920"/>
              <a:gd name="T86" fmla="*/ 1777 w 1912"/>
              <a:gd name="T87" fmla="*/ 467 h 1920"/>
              <a:gd name="T88" fmla="*/ 1695 w 1912"/>
              <a:gd name="T89" fmla="*/ 352 h 1920"/>
              <a:gd name="T90" fmla="*/ 1632 w 1912"/>
              <a:gd name="T91" fmla="*/ 280 h 1920"/>
              <a:gd name="T92" fmla="*/ 1019 w 1912"/>
              <a:gd name="T93" fmla="*/ 297 h 1920"/>
              <a:gd name="T94" fmla="*/ 302 w 1912"/>
              <a:gd name="T95" fmla="*/ 1024 h 1920"/>
              <a:gd name="T96" fmla="*/ 302 w 1912"/>
              <a:gd name="T97" fmla="*/ 896 h 1920"/>
              <a:gd name="T98" fmla="*/ 893 w 1912"/>
              <a:gd name="T99" fmla="*/ 1792 h 1920"/>
              <a:gd name="T100" fmla="*/ 1019 w 1912"/>
              <a:gd name="T101" fmla="*/ 1792 h 1920"/>
              <a:gd name="T102" fmla="*/ 874 w 1912"/>
              <a:gd name="T103" fmla="*/ 413 h 1920"/>
              <a:gd name="T104" fmla="*/ 1493 w 1912"/>
              <a:gd name="T105" fmla="*/ 1436 h 1920"/>
              <a:gd name="T106" fmla="*/ 1614 w 1912"/>
              <a:gd name="T107" fmla="*/ 896 h 1920"/>
              <a:gd name="T108" fmla="*/ 1614 w 1912"/>
              <a:gd name="T109" fmla="*/ 1024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2" h="1920">
                <a:moveTo>
                  <a:pt x="1632" y="280"/>
                </a:moveTo>
                <a:lnTo>
                  <a:pt x="1632" y="280"/>
                </a:lnTo>
                <a:lnTo>
                  <a:pt x="1597" y="247"/>
                </a:lnTo>
                <a:lnTo>
                  <a:pt x="1561" y="217"/>
                </a:lnTo>
                <a:lnTo>
                  <a:pt x="1524" y="187"/>
                </a:lnTo>
                <a:lnTo>
                  <a:pt x="1486" y="160"/>
                </a:lnTo>
                <a:lnTo>
                  <a:pt x="1447" y="135"/>
                </a:lnTo>
                <a:lnTo>
                  <a:pt x="1405" y="112"/>
                </a:lnTo>
                <a:lnTo>
                  <a:pt x="1364" y="91"/>
                </a:lnTo>
                <a:lnTo>
                  <a:pt x="1322" y="72"/>
                </a:lnTo>
                <a:lnTo>
                  <a:pt x="1279" y="55"/>
                </a:lnTo>
                <a:lnTo>
                  <a:pt x="1234" y="40"/>
                </a:lnTo>
                <a:lnTo>
                  <a:pt x="1190" y="29"/>
                </a:lnTo>
                <a:lnTo>
                  <a:pt x="1143" y="18"/>
                </a:lnTo>
                <a:lnTo>
                  <a:pt x="1098" y="10"/>
                </a:lnTo>
                <a:lnTo>
                  <a:pt x="1050" y="4"/>
                </a:lnTo>
                <a:lnTo>
                  <a:pt x="1004" y="1"/>
                </a:lnTo>
                <a:lnTo>
                  <a:pt x="956" y="0"/>
                </a:lnTo>
                <a:lnTo>
                  <a:pt x="956" y="0"/>
                </a:lnTo>
                <a:lnTo>
                  <a:pt x="908" y="1"/>
                </a:lnTo>
                <a:lnTo>
                  <a:pt x="861" y="4"/>
                </a:lnTo>
                <a:lnTo>
                  <a:pt x="814" y="10"/>
                </a:lnTo>
                <a:lnTo>
                  <a:pt x="768" y="18"/>
                </a:lnTo>
                <a:lnTo>
                  <a:pt x="722" y="29"/>
                </a:lnTo>
                <a:lnTo>
                  <a:pt x="677" y="40"/>
                </a:lnTo>
                <a:lnTo>
                  <a:pt x="633" y="55"/>
                </a:lnTo>
                <a:lnTo>
                  <a:pt x="590" y="72"/>
                </a:lnTo>
                <a:lnTo>
                  <a:pt x="547" y="91"/>
                </a:lnTo>
                <a:lnTo>
                  <a:pt x="505" y="112"/>
                </a:lnTo>
                <a:lnTo>
                  <a:pt x="465" y="135"/>
                </a:lnTo>
                <a:lnTo>
                  <a:pt x="425" y="160"/>
                </a:lnTo>
                <a:lnTo>
                  <a:pt x="387" y="187"/>
                </a:lnTo>
                <a:lnTo>
                  <a:pt x="350" y="217"/>
                </a:lnTo>
                <a:lnTo>
                  <a:pt x="314" y="247"/>
                </a:lnTo>
                <a:lnTo>
                  <a:pt x="279" y="280"/>
                </a:lnTo>
                <a:lnTo>
                  <a:pt x="279" y="280"/>
                </a:lnTo>
                <a:lnTo>
                  <a:pt x="246" y="315"/>
                </a:lnTo>
                <a:lnTo>
                  <a:pt x="216" y="352"/>
                </a:lnTo>
                <a:lnTo>
                  <a:pt x="187" y="389"/>
                </a:lnTo>
                <a:lnTo>
                  <a:pt x="160" y="427"/>
                </a:lnTo>
                <a:lnTo>
                  <a:pt x="134" y="467"/>
                </a:lnTo>
                <a:lnTo>
                  <a:pt x="112" y="508"/>
                </a:lnTo>
                <a:lnTo>
                  <a:pt x="91" y="549"/>
                </a:lnTo>
                <a:lnTo>
                  <a:pt x="72" y="592"/>
                </a:lnTo>
                <a:lnTo>
                  <a:pt x="55" y="635"/>
                </a:lnTo>
                <a:lnTo>
                  <a:pt x="40" y="680"/>
                </a:lnTo>
                <a:lnTo>
                  <a:pt x="29" y="725"/>
                </a:lnTo>
                <a:lnTo>
                  <a:pt x="18" y="771"/>
                </a:lnTo>
                <a:lnTo>
                  <a:pt x="10" y="817"/>
                </a:lnTo>
                <a:lnTo>
                  <a:pt x="4" y="864"/>
                </a:lnTo>
                <a:lnTo>
                  <a:pt x="1" y="911"/>
                </a:lnTo>
                <a:lnTo>
                  <a:pt x="0" y="960"/>
                </a:lnTo>
                <a:lnTo>
                  <a:pt x="0" y="960"/>
                </a:lnTo>
                <a:lnTo>
                  <a:pt x="1" y="1008"/>
                </a:lnTo>
                <a:lnTo>
                  <a:pt x="4" y="1055"/>
                </a:lnTo>
                <a:lnTo>
                  <a:pt x="10" y="1102"/>
                </a:lnTo>
                <a:lnTo>
                  <a:pt x="18" y="1148"/>
                </a:lnTo>
                <a:lnTo>
                  <a:pt x="29" y="1194"/>
                </a:lnTo>
                <a:lnTo>
                  <a:pt x="40" y="1239"/>
                </a:lnTo>
                <a:lnTo>
                  <a:pt x="55" y="1284"/>
                </a:lnTo>
                <a:lnTo>
                  <a:pt x="72" y="1327"/>
                </a:lnTo>
                <a:lnTo>
                  <a:pt x="91" y="1370"/>
                </a:lnTo>
                <a:lnTo>
                  <a:pt x="112" y="1411"/>
                </a:lnTo>
                <a:lnTo>
                  <a:pt x="134" y="1452"/>
                </a:lnTo>
                <a:lnTo>
                  <a:pt x="160" y="1492"/>
                </a:lnTo>
                <a:lnTo>
                  <a:pt x="187" y="1530"/>
                </a:lnTo>
                <a:lnTo>
                  <a:pt x="216" y="1567"/>
                </a:lnTo>
                <a:lnTo>
                  <a:pt x="246" y="1604"/>
                </a:lnTo>
                <a:lnTo>
                  <a:pt x="279" y="1639"/>
                </a:lnTo>
                <a:lnTo>
                  <a:pt x="279" y="1639"/>
                </a:lnTo>
                <a:lnTo>
                  <a:pt x="314" y="1672"/>
                </a:lnTo>
                <a:lnTo>
                  <a:pt x="350" y="1702"/>
                </a:lnTo>
                <a:lnTo>
                  <a:pt x="387" y="1732"/>
                </a:lnTo>
                <a:lnTo>
                  <a:pt x="425" y="1759"/>
                </a:lnTo>
                <a:lnTo>
                  <a:pt x="465" y="1784"/>
                </a:lnTo>
                <a:lnTo>
                  <a:pt x="505" y="1807"/>
                </a:lnTo>
                <a:lnTo>
                  <a:pt x="547" y="1828"/>
                </a:lnTo>
                <a:lnTo>
                  <a:pt x="590" y="1847"/>
                </a:lnTo>
                <a:lnTo>
                  <a:pt x="633" y="1864"/>
                </a:lnTo>
                <a:lnTo>
                  <a:pt x="677" y="1879"/>
                </a:lnTo>
                <a:lnTo>
                  <a:pt x="722" y="1890"/>
                </a:lnTo>
                <a:lnTo>
                  <a:pt x="768" y="1901"/>
                </a:lnTo>
                <a:lnTo>
                  <a:pt x="814" y="1909"/>
                </a:lnTo>
                <a:lnTo>
                  <a:pt x="861" y="1915"/>
                </a:lnTo>
                <a:lnTo>
                  <a:pt x="908" y="1918"/>
                </a:lnTo>
                <a:lnTo>
                  <a:pt x="956" y="1920"/>
                </a:lnTo>
                <a:lnTo>
                  <a:pt x="956" y="1920"/>
                </a:lnTo>
                <a:lnTo>
                  <a:pt x="1004" y="1918"/>
                </a:lnTo>
                <a:lnTo>
                  <a:pt x="1050" y="1915"/>
                </a:lnTo>
                <a:lnTo>
                  <a:pt x="1098" y="1909"/>
                </a:lnTo>
                <a:lnTo>
                  <a:pt x="1143" y="1901"/>
                </a:lnTo>
                <a:lnTo>
                  <a:pt x="1190" y="1890"/>
                </a:lnTo>
                <a:lnTo>
                  <a:pt x="1234" y="1879"/>
                </a:lnTo>
                <a:lnTo>
                  <a:pt x="1279" y="1864"/>
                </a:lnTo>
                <a:lnTo>
                  <a:pt x="1322" y="1847"/>
                </a:lnTo>
                <a:lnTo>
                  <a:pt x="1364" y="1828"/>
                </a:lnTo>
                <a:lnTo>
                  <a:pt x="1405" y="1807"/>
                </a:lnTo>
                <a:lnTo>
                  <a:pt x="1447" y="1784"/>
                </a:lnTo>
                <a:lnTo>
                  <a:pt x="1486" y="1759"/>
                </a:lnTo>
                <a:lnTo>
                  <a:pt x="1524" y="1732"/>
                </a:lnTo>
                <a:lnTo>
                  <a:pt x="1561" y="1702"/>
                </a:lnTo>
                <a:lnTo>
                  <a:pt x="1597" y="1672"/>
                </a:lnTo>
                <a:lnTo>
                  <a:pt x="1632" y="1639"/>
                </a:lnTo>
                <a:lnTo>
                  <a:pt x="1632" y="1639"/>
                </a:lnTo>
                <a:lnTo>
                  <a:pt x="1665" y="1604"/>
                </a:lnTo>
                <a:lnTo>
                  <a:pt x="1695" y="1567"/>
                </a:lnTo>
                <a:lnTo>
                  <a:pt x="1725" y="1530"/>
                </a:lnTo>
                <a:lnTo>
                  <a:pt x="1751" y="1492"/>
                </a:lnTo>
                <a:lnTo>
                  <a:pt x="1777" y="1452"/>
                </a:lnTo>
                <a:lnTo>
                  <a:pt x="1800" y="1411"/>
                </a:lnTo>
                <a:lnTo>
                  <a:pt x="1820" y="1370"/>
                </a:lnTo>
                <a:lnTo>
                  <a:pt x="1839" y="1327"/>
                </a:lnTo>
                <a:lnTo>
                  <a:pt x="1856" y="1284"/>
                </a:lnTo>
                <a:lnTo>
                  <a:pt x="1871" y="1239"/>
                </a:lnTo>
                <a:lnTo>
                  <a:pt x="1883" y="1194"/>
                </a:lnTo>
                <a:lnTo>
                  <a:pt x="1893" y="1148"/>
                </a:lnTo>
                <a:lnTo>
                  <a:pt x="1901" y="1102"/>
                </a:lnTo>
                <a:lnTo>
                  <a:pt x="1907" y="1055"/>
                </a:lnTo>
                <a:lnTo>
                  <a:pt x="1911" y="1008"/>
                </a:lnTo>
                <a:lnTo>
                  <a:pt x="1912" y="960"/>
                </a:lnTo>
                <a:lnTo>
                  <a:pt x="1912" y="960"/>
                </a:lnTo>
                <a:lnTo>
                  <a:pt x="1911" y="911"/>
                </a:lnTo>
                <a:lnTo>
                  <a:pt x="1907" y="864"/>
                </a:lnTo>
                <a:lnTo>
                  <a:pt x="1901" y="817"/>
                </a:lnTo>
                <a:lnTo>
                  <a:pt x="1893" y="771"/>
                </a:lnTo>
                <a:lnTo>
                  <a:pt x="1883" y="725"/>
                </a:lnTo>
                <a:lnTo>
                  <a:pt x="1871" y="680"/>
                </a:lnTo>
                <a:lnTo>
                  <a:pt x="1856" y="635"/>
                </a:lnTo>
                <a:lnTo>
                  <a:pt x="1839" y="592"/>
                </a:lnTo>
                <a:lnTo>
                  <a:pt x="1820" y="549"/>
                </a:lnTo>
                <a:lnTo>
                  <a:pt x="1800" y="508"/>
                </a:lnTo>
                <a:lnTo>
                  <a:pt x="1777" y="467"/>
                </a:lnTo>
                <a:lnTo>
                  <a:pt x="1751" y="427"/>
                </a:lnTo>
                <a:lnTo>
                  <a:pt x="1725" y="389"/>
                </a:lnTo>
                <a:lnTo>
                  <a:pt x="1695" y="352"/>
                </a:lnTo>
                <a:lnTo>
                  <a:pt x="1665" y="315"/>
                </a:lnTo>
                <a:lnTo>
                  <a:pt x="1632" y="280"/>
                </a:lnTo>
                <a:lnTo>
                  <a:pt x="1632" y="280"/>
                </a:lnTo>
                <a:close/>
                <a:moveTo>
                  <a:pt x="893" y="127"/>
                </a:moveTo>
                <a:lnTo>
                  <a:pt x="1019" y="127"/>
                </a:lnTo>
                <a:lnTo>
                  <a:pt x="1019" y="297"/>
                </a:lnTo>
                <a:lnTo>
                  <a:pt x="893" y="297"/>
                </a:lnTo>
                <a:lnTo>
                  <a:pt x="893" y="127"/>
                </a:lnTo>
                <a:close/>
                <a:moveTo>
                  <a:pt x="302" y="1024"/>
                </a:moveTo>
                <a:lnTo>
                  <a:pt x="125" y="1024"/>
                </a:lnTo>
                <a:lnTo>
                  <a:pt x="125" y="896"/>
                </a:lnTo>
                <a:lnTo>
                  <a:pt x="302" y="896"/>
                </a:lnTo>
                <a:lnTo>
                  <a:pt x="302" y="1024"/>
                </a:lnTo>
                <a:close/>
                <a:moveTo>
                  <a:pt x="1019" y="1792"/>
                </a:moveTo>
                <a:lnTo>
                  <a:pt x="893" y="1792"/>
                </a:lnTo>
                <a:lnTo>
                  <a:pt x="893" y="1622"/>
                </a:lnTo>
                <a:lnTo>
                  <a:pt x="1019" y="1622"/>
                </a:lnTo>
                <a:lnTo>
                  <a:pt x="1019" y="1792"/>
                </a:lnTo>
                <a:close/>
                <a:moveTo>
                  <a:pt x="1365" y="1553"/>
                </a:moveTo>
                <a:lnTo>
                  <a:pt x="874" y="1021"/>
                </a:lnTo>
                <a:lnTo>
                  <a:pt x="874" y="413"/>
                </a:lnTo>
                <a:lnTo>
                  <a:pt x="1038" y="413"/>
                </a:lnTo>
                <a:lnTo>
                  <a:pt x="1038" y="941"/>
                </a:lnTo>
                <a:lnTo>
                  <a:pt x="1493" y="1436"/>
                </a:lnTo>
                <a:lnTo>
                  <a:pt x="1365" y="1553"/>
                </a:lnTo>
                <a:close/>
                <a:moveTo>
                  <a:pt x="1614" y="1024"/>
                </a:moveTo>
                <a:lnTo>
                  <a:pt x="1614" y="896"/>
                </a:lnTo>
                <a:lnTo>
                  <a:pt x="1783" y="896"/>
                </a:lnTo>
                <a:lnTo>
                  <a:pt x="1783" y="1024"/>
                </a:lnTo>
                <a:lnTo>
                  <a:pt x="1614" y="1024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43">
            <a:extLst>
              <a:ext uri="{FF2B5EF4-FFF2-40B4-BE49-F238E27FC236}">
                <a16:creationId xmlns:a16="http://schemas.microsoft.com/office/drawing/2014/main" id="{CB75ECCC-637C-4211-9B8C-C2017BC77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4978" y="3525091"/>
            <a:ext cx="324153" cy="252000"/>
            <a:chOff x="3900" y="3904"/>
            <a:chExt cx="301" cy="234"/>
          </a:xfrm>
          <a:solidFill>
            <a:srgbClr val="053E95"/>
          </a:solidFill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AEB1D6F-40CE-48A6-8806-08ECA438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4058"/>
              <a:ext cx="299" cy="80"/>
            </a:xfrm>
            <a:custGeom>
              <a:avLst/>
              <a:gdLst>
                <a:gd name="T0" fmla="*/ 1790 w 1791"/>
                <a:gd name="T1" fmla="*/ 0 h 482"/>
                <a:gd name="T2" fmla="*/ 1746 w 1791"/>
                <a:gd name="T3" fmla="*/ 22 h 482"/>
                <a:gd name="T4" fmla="*/ 1653 w 1791"/>
                <a:gd name="T5" fmla="*/ 59 h 482"/>
                <a:gd name="T6" fmla="*/ 1605 w 1791"/>
                <a:gd name="T7" fmla="*/ 75 h 482"/>
                <a:gd name="T8" fmla="*/ 1529 w 1791"/>
                <a:gd name="T9" fmla="*/ 96 h 482"/>
                <a:gd name="T10" fmla="*/ 1448 w 1791"/>
                <a:gd name="T11" fmla="*/ 115 h 482"/>
                <a:gd name="T12" fmla="*/ 1360 w 1791"/>
                <a:gd name="T13" fmla="*/ 130 h 482"/>
                <a:gd name="T14" fmla="*/ 1271 w 1791"/>
                <a:gd name="T15" fmla="*/ 144 h 482"/>
                <a:gd name="T16" fmla="*/ 1177 w 1791"/>
                <a:gd name="T17" fmla="*/ 154 h 482"/>
                <a:gd name="T18" fmla="*/ 1079 w 1791"/>
                <a:gd name="T19" fmla="*/ 161 h 482"/>
                <a:gd name="T20" fmla="*/ 980 w 1791"/>
                <a:gd name="T21" fmla="*/ 166 h 482"/>
                <a:gd name="T22" fmla="*/ 879 w 1791"/>
                <a:gd name="T23" fmla="*/ 168 h 482"/>
                <a:gd name="T24" fmla="*/ 789 w 1791"/>
                <a:gd name="T25" fmla="*/ 167 h 482"/>
                <a:gd name="T26" fmla="*/ 613 w 1791"/>
                <a:gd name="T27" fmla="*/ 157 h 482"/>
                <a:gd name="T28" fmla="*/ 445 w 1791"/>
                <a:gd name="T29" fmla="*/ 137 h 482"/>
                <a:gd name="T30" fmla="*/ 327 w 1791"/>
                <a:gd name="T31" fmla="*/ 117 h 482"/>
                <a:gd name="T32" fmla="*/ 253 w 1791"/>
                <a:gd name="T33" fmla="*/ 101 h 482"/>
                <a:gd name="T34" fmla="*/ 218 w 1791"/>
                <a:gd name="T35" fmla="*/ 92 h 482"/>
                <a:gd name="T36" fmla="*/ 163 w 1791"/>
                <a:gd name="T37" fmla="*/ 76 h 482"/>
                <a:gd name="T38" fmla="*/ 107 w 1791"/>
                <a:gd name="T39" fmla="*/ 58 h 482"/>
                <a:gd name="T40" fmla="*/ 53 w 1791"/>
                <a:gd name="T41" fmla="*/ 36 h 482"/>
                <a:gd name="T42" fmla="*/ 0 w 1791"/>
                <a:gd name="T43" fmla="*/ 11 h 482"/>
                <a:gd name="T44" fmla="*/ 4 w 1791"/>
                <a:gd name="T45" fmla="*/ 267 h 482"/>
                <a:gd name="T46" fmla="*/ 4 w 1791"/>
                <a:gd name="T47" fmla="*/ 269 h 482"/>
                <a:gd name="T48" fmla="*/ 6 w 1791"/>
                <a:gd name="T49" fmla="*/ 276 h 482"/>
                <a:gd name="T50" fmla="*/ 13 w 1791"/>
                <a:gd name="T51" fmla="*/ 287 h 482"/>
                <a:gd name="T52" fmla="*/ 26 w 1791"/>
                <a:gd name="T53" fmla="*/ 301 h 482"/>
                <a:gd name="T54" fmla="*/ 46 w 1791"/>
                <a:gd name="T55" fmla="*/ 318 h 482"/>
                <a:gd name="T56" fmla="*/ 76 w 1791"/>
                <a:gd name="T57" fmla="*/ 336 h 482"/>
                <a:gd name="T58" fmla="*/ 115 w 1791"/>
                <a:gd name="T59" fmla="*/ 356 h 482"/>
                <a:gd name="T60" fmla="*/ 165 w 1791"/>
                <a:gd name="T61" fmla="*/ 377 h 482"/>
                <a:gd name="T62" fmla="*/ 228 w 1791"/>
                <a:gd name="T63" fmla="*/ 398 h 482"/>
                <a:gd name="T64" fmla="*/ 262 w 1791"/>
                <a:gd name="T65" fmla="*/ 408 h 482"/>
                <a:gd name="T66" fmla="*/ 334 w 1791"/>
                <a:gd name="T67" fmla="*/ 426 h 482"/>
                <a:gd name="T68" fmla="*/ 410 w 1791"/>
                <a:gd name="T69" fmla="*/ 441 h 482"/>
                <a:gd name="T70" fmla="*/ 490 w 1791"/>
                <a:gd name="T71" fmla="*/ 455 h 482"/>
                <a:gd name="T72" fmla="*/ 575 w 1791"/>
                <a:gd name="T73" fmla="*/ 465 h 482"/>
                <a:gd name="T74" fmla="*/ 664 w 1791"/>
                <a:gd name="T75" fmla="*/ 473 h 482"/>
                <a:gd name="T76" fmla="*/ 755 w 1791"/>
                <a:gd name="T77" fmla="*/ 479 h 482"/>
                <a:gd name="T78" fmla="*/ 848 w 1791"/>
                <a:gd name="T79" fmla="*/ 482 h 482"/>
                <a:gd name="T80" fmla="*/ 896 w 1791"/>
                <a:gd name="T81" fmla="*/ 482 h 482"/>
                <a:gd name="T82" fmla="*/ 990 w 1791"/>
                <a:gd name="T83" fmla="*/ 481 h 482"/>
                <a:gd name="T84" fmla="*/ 1083 w 1791"/>
                <a:gd name="T85" fmla="*/ 476 h 482"/>
                <a:gd name="T86" fmla="*/ 1172 w 1791"/>
                <a:gd name="T87" fmla="*/ 470 h 482"/>
                <a:gd name="T88" fmla="*/ 1258 w 1791"/>
                <a:gd name="T89" fmla="*/ 459 h 482"/>
                <a:gd name="T90" fmla="*/ 1342 w 1791"/>
                <a:gd name="T91" fmla="*/ 447 h 482"/>
                <a:gd name="T92" fmla="*/ 1422 w 1791"/>
                <a:gd name="T93" fmla="*/ 432 h 482"/>
                <a:gd name="T94" fmla="*/ 1495 w 1791"/>
                <a:gd name="T95" fmla="*/ 415 h 482"/>
                <a:gd name="T96" fmla="*/ 1565 w 1791"/>
                <a:gd name="T97" fmla="*/ 396 h 482"/>
                <a:gd name="T98" fmla="*/ 1598 w 1791"/>
                <a:gd name="T99" fmla="*/ 384 h 482"/>
                <a:gd name="T100" fmla="*/ 1655 w 1791"/>
                <a:gd name="T101" fmla="*/ 363 h 482"/>
                <a:gd name="T102" fmla="*/ 1699 w 1791"/>
                <a:gd name="T103" fmla="*/ 341 h 482"/>
                <a:gd name="T104" fmla="*/ 1734 w 1791"/>
                <a:gd name="T105" fmla="*/ 322 h 482"/>
                <a:gd name="T106" fmla="*/ 1759 w 1791"/>
                <a:gd name="T107" fmla="*/ 304 h 482"/>
                <a:gd name="T108" fmla="*/ 1776 w 1791"/>
                <a:gd name="T109" fmla="*/ 288 h 482"/>
                <a:gd name="T110" fmla="*/ 1786 w 1791"/>
                <a:gd name="T111" fmla="*/ 276 h 482"/>
                <a:gd name="T112" fmla="*/ 1791 w 1791"/>
                <a:gd name="T113" fmla="*/ 268 h 482"/>
                <a:gd name="T114" fmla="*/ 1790 w 1791"/>
                <a:gd name="T115" fmla="*/ 2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1" h="482">
                  <a:moveTo>
                    <a:pt x="1790" y="264"/>
                  </a:moveTo>
                  <a:lnTo>
                    <a:pt x="1790" y="0"/>
                  </a:lnTo>
                  <a:lnTo>
                    <a:pt x="1790" y="0"/>
                  </a:lnTo>
                  <a:lnTo>
                    <a:pt x="1746" y="22"/>
                  </a:lnTo>
                  <a:lnTo>
                    <a:pt x="1700" y="42"/>
                  </a:lnTo>
                  <a:lnTo>
                    <a:pt x="1653" y="59"/>
                  </a:lnTo>
                  <a:lnTo>
                    <a:pt x="1605" y="75"/>
                  </a:lnTo>
                  <a:lnTo>
                    <a:pt x="1605" y="75"/>
                  </a:lnTo>
                  <a:lnTo>
                    <a:pt x="1568" y="86"/>
                  </a:lnTo>
                  <a:lnTo>
                    <a:pt x="1529" y="96"/>
                  </a:lnTo>
                  <a:lnTo>
                    <a:pt x="1488" y="105"/>
                  </a:lnTo>
                  <a:lnTo>
                    <a:pt x="1448" y="115"/>
                  </a:lnTo>
                  <a:lnTo>
                    <a:pt x="1405" y="124"/>
                  </a:lnTo>
                  <a:lnTo>
                    <a:pt x="1360" y="130"/>
                  </a:lnTo>
                  <a:lnTo>
                    <a:pt x="1316" y="137"/>
                  </a:lnTo>
                  <a:lnTo>
                    <a:pt x="1271" y="144"/>
                  </a:lnTo>
                  <a:lnTo>
                    <a:pt x="1223" y="150"/>
                  </a:lnTo>
                  <a:lnTo>
                    <a:pt x="1177" y="154"/>
                  </a:lnTo>
                  <a:lnTo>
                    <a:pt x="1128" y="159"/>
                  </a:lnTo>
                  <a:lnTo>
                    <a:pt x="1079" y="161"/>
                  </a:lnTo>
                  <a:lnTo>
                    <a:pt x="1031" y="164"/>
                  </a:lnTo>
                  <a:lnTo>
                    <a:pt x="980" y="166"/>
                  </a:lnTo>
                  <a:lnTo>
                    <a:pt x="930" y="167"/>
                  </a:lnTo>
                  <a:lnTo>
                    <a:pt x="879" y="168"/>
                  </a:lnTo>
                  <a:lnTo>
                    <a:pt x="879" y="168"/>
                  </a:lnTo>
                  <a:lnTo>
                    <a:pt x="789" y="167"/>
                  </a:lnTo>
                  <a:lnTo>
                    <a:pt x="700" y="162"/>
                  </a:lnTo>
                  <a:lnTo>
                    <a:pt x="613" y="157"/>
                  </a:lnTo>
                  <a:lnTo>
                    <a:pt x="528" y="147"/>
                  </a:lnTo>
                  <a:lnTo>
                    <a:pt x="445" y="137"/>
                  </a:lnTo>
                  <a:lnTo>
                    <a:pt x="366" y="124"/>
                  </a:lnTo>
                  <a:lnTo>
                    <a:pt x="327" y="117"/>
                  </a:lnTo>
                  <a:lnTo>
                    <a:pt x="290" y="109"/>
                  </a:lnTo>
                  <a:lnTo>
                    <a:pt x="253" y="101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190" y="84"/>
                  </a:lnTo>
                  <a:lnTo>
                    <a:pt x="163" y="76"/>
                  </a:lnTo>
                  <a:lnTo>
                    <a:pt x="134" y="67"/>
                  </a:lnTo>
                  <a:lnTo>
                    <a:pt x="107" y="58"/>
                  </a:lnTo>
                  <a:lnTo>
                    <a:pt x="80" y="48"/>
                  </a:lnTo>
                  <a:lnTo>
                    <a:pt x="53" y="36"/>
                  </a:lnTo>
                  <a:lnTo>
                    <a:pt x="26" y="24"/>
                  </a:lnTo>
                  <a:lnTo>
                    <a:pt x="0" y="11"/>
                  </a:lnTo>
                  <a:lnTo>
                    <a:pt x="4" y="267"/>
                  </a:lnTo>
                  <a:lnTo>
                    <a:pt x="4" y="267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9" y="281"/>
                  </a:lnTo>
                  <a:lnTo>
                    <a:pt x="13" y="287"/>
                  </a:lnTo>
                  <a:lnTo>
                    <a:pt x="19" y="294"/>
                  </a:lnTo>
                  <a:lnTo>
                    <a:pt x="26" y="301"/>
                  </a:lnTo>
                  <a:lnTo>
                    <a:pt x="35" y="308"/>
                  </a:lnTo>
                  <a:lnTo>
                    <a:pt x="46" y="318"/>
                  </a:lnTo>
                  <a:lnTo>
                    <a:pt x="60" y="327"/>
                  </a:lnTo>
                  <a:lnTo>
                    <a:pt x="76" y="336"/>
                  </a:lnTo>
                  <a:lnTo>
                    <a:pt x="94" y="346"/>
                  </a:lnTo>
                  <a:lnTo>
                    <a:pt x="115" y="356"/>
                  </a:lnTo>
                  <a:lnTo>
                    <a:pt x="139" y="366"/>
                  </a:lnTo>
                  <a:lnTo>
                    <a:pt x="165" y="377"/>
                  </a:lnTo>
                  <a:lnTo>
                    <a:pt x="196" y="388"/>
                  </a:lnTo>
                  <a:lnTo>
                    <a:pt x="228" y="398"/>
                  </a:lnTo>
                  <a:lnTo>
                    <a:pt x="228" y="398"/>
                  </a:lnTo>
                  <a:lnTo>
                    <a:pt x="262" y="408"/>
                  </a:lnTo>
                  <a:lnTo>
                    <a:pt x="296" y="417"/>
                  </a:lnTo>
                  <a:lnTo>
                    <a:pt x="334" y="426"/>
                  </a:lnTo>
                  <a:lnTo>
                    <a:pt x="371" y="434"/>
                  </a:lnTo>
                  <a:lnTo>
                    <a:pt x="410" y="441"/>
                  </a:lnTo>
                  <a:lnTo>
                    <a:pt x="449" y="448"/>
                  </a:lnTo>
                  <a:lnTo>
                    <a:pt x="490" y="455"/>
                  </a:lnTo>
                  <a:lnTo>
                    <a:pt x="532" y="460"/>
                  </a:lnTo>
                  <a:lnTo>
                    <a:pt x="575" y="465"/>
                  </a:lnTo>
                  <a:lnTo>
                    <a:pt x="619" y="470"/>
                  </a:lnTo>
                  <a:lnTo>
                    <a:pt x="664" y="473"/>
                  </a:lnTo>
                  <a:lnTo>
                    <a:pt x="709" y="476"/>
                  </a:lnTo>
                  <a:lnTo>
                    <a:pt x="755" y="479"/>
                  </a:lnTo>
                  <a:lnTo>
                    <a:pt x="802" y="481"/>
                  </a:lnTo>
                  <a:lnTo>
                    <a:pt x="848" y="482"/>
                  </a:lnTo>
                  <a:lnTo>
                    <a:pt x="896" y="482"/>
                  </a:lnTo>
                  <a:lnTo>
                    <a:pt x="896" y="482"/>
                  </a:lnTo>
                  <a:lnTo>
                    <a:pt x="943" y="482"/>
                  </a:lnTo>
                  <a:lnTo>
                    <a:pt x="990" y="481"/>
                  </a:lnTo>
                  <a:lnTo>
                    <a:pt x="1036" y="479"/>
                  </a:lnTo>
                  <a:lnTo>
                    <a:pt x="1083" y="476"/>
                  </a:lnTo>
                  <a:lnTo>
                    <a:pt x="1127" y="473"/>
                  </a:lnTo>
                  <a:lnTo>
                    <a:pt x="1172" y="470"/>
                  </a:lnTo>
                  <a:lnTo>
                    <a:pt x="1215" y="465"/>
                  </a:lnTo>
                  <a:lnTo>
                    <a:pt x="1258" y="459"/>
                  </a:lnTo>
                  <a:lnTo>
                    <a:pt x="1300" y="454"/>
                  </a:lnTo>
                  <a:lnTo>
                    <a:pt x="1342" y="447"/>
                  </a:lnTo>
                  <a:lnTo>
                    <a:pt x="1382" y="440"/>
                  </a:lnTo>
                  <a:lnTo>
                    <a:pt x="1422" y="432"/>
                  </a:lnTo>
                  <a:lnTo>
                    <a:pt x="1459" y="424"/>
                  </a:lnTo>
                  <a:lnTo>
                    <a:pt x="1495" y="415"/>
                  </a:lnTo>
                  <a:lnTo>
                    <a:pt x="1531" y="406"/>
                  </a:lnTo>
                  <a:lnTo>
                    <a:pt x="1565" y="396"/>
                  </a:lnTo>
                  <a:lnTo>
                    <a:pt x="1565" y="396"/>
                  </a:lnTo>
                  <a:lnTo>
                    <a:pt x="1598" y="384"/>
                  </a:lnTo>
                  <a:lnTo>
                    <a:pt x="1628" y="374"/>
                  </a:lnTo>
                  <a:lnTo>
                    <a:pt x="1655" y="363"/>
                  </a:lnTo>
                  <a:lnTo>
                    <a:pt x="1679" y="353"/>
                  </a:lnTo>
                  <a:lnTo>
                    <a:pt x="1699" y="341"/>
                  </a:lnTo>
                  <a:lnTo>
                    <a:pt x="1718" y="332"/>
                  </a:lnTo>
                  <a:lnTo>
                    <a:pt x="1734" y="322"/>
                  </a:lnTo>
                  <a:lnTo>
                    <a:pt x="1748" y="313"/>
                  </a:lnTo>
                  <a:lnTo>
                    <a:pt x="1759" y="304"/>
                  </a:lnTo>
                  <a:lnTo>
                    <a:pt x="1768" y="296"/>
                  </a:lnTo>
                  <a:lnTo>
                    <a:pt x="1776" y="288"/>
                  </a:lnTo>
                  <a:lnTo>
                    <a:pt x="1782" y="282"/>
                  </a:lnTo>
                  <a:lnTo>
                    <a:pt x="1786" y="276"/>
                  </a:lnTo>
                  <a:lnTo>
                    <a:pt x="1789" y="271"/>
                  </a:lnTo>
                  <a:lnTo>
                    <a:pt x="1791" y="268"/>
                  </a:lnTo>
                  <a:lnTo>
                    <a:pt x="1791" y="264"/>
                  </a:lnTo>
                  <a:lnTo>
                    <a:pt x="1790" y="264"/>
                  </a:lnTo>
                  <a:lnTo>
                    <a:pt x="179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3C9DC95-9A69-44F4-A152-302A510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3977"/>
              <a:ext cx="300" cy="79"/>
            </a:xfrm>
            <a:custGeom>
              <a:avLst/>
              <a:gdLst>
                <a:gd name="T0" fmla="*/ 1607 w 1800"/>
                <a:gd name="T1" fmla="*/ 75 h 478"/>
                <a:gd name="T2" fmla="*/ 1531 w 1800"/>
                <a:gd name="T3" fmla="*/ 96 h 478"/>
                <a:gd name="T4" fmla="*/ 1450 w 1800"/>
                <a:gd name="T5" fmla="*/ 114 h 478"/>
                <a:gd name="T6" fmla="*/ 1364 w 1800"/>
                <a:gd name="T7" fmla="*/ 130 h 478"/>
                <a:gd name="T8" fmla="*/ 1274 w 1800"/>
                <a:gd name="T9" fmla="*/ 142 h 478"/>
                <a:gd name="T10" fmla="*/ 1181 w 1800"/>
                <a:gd name="T11" fmla="*/ 152 h 478"/>
                <a:gd name="T12" fmla="*/ 1086 w 1800"/>
                <a:gd name="T13" fmla="*/ 159 h 478"/>
                <a:gd name="T14" fmla="*/ 989 w 1800"/>
                <a:gd name="T15" fmla="*/ 164 h 478"/>
                <a:gd name="T16" fmla="*/ 889 w 1800"/>
                <a:gd name="T17" fmla="*/ 165 h 478"/>
                <a:gd name="T18" fmla="*/ 840 w 1800"/>
                <a:gd name="T19" fmla="*/ 165 h 478"/>
                <a:gd name="T20" fmla="*/ 744 w 1800"/>
                <a:gd name="T21" fmla="*/ 162 h 478"/>
                <a:gd name="T22" fmla="*/ 650 w 1800"/>
                <a:gd name="T23" fmla="*/ 157 h 478"/>
                <a:gd name="T24" fmla="*/ 559 w 1800"/>
                <a:gd name="T25" fmla="*/ 148 h 478"/>
                <a:gd name="T26" fmla="*/ 471 w 1800"/>
                <a:gd name="T27" fmla="*/ 138 h 478"/>
                <a:gd name="T28" fmla="*/ 386 w 1800"/>
                <a:gd name="T29" fmla="*/ 124 h 478"/>
                <a:gd name="T30" fmla="*/ 304 w 1800"/>
                <a:gd name="T31" fmla="*/ 108 h 478"/>
                <a:gd name="T32" fmla="*/ 227 w 1800"/>
                <a:gd name="T33" fmla="*/ 90 h 478"/>
                <a:gd name="T34" fmla="*/ 191 w 1800"/>
                <a:gd name="T35" fmla="*/ 80 h 478"/>
                <a:gd name="T36" fmla="*/ 94 w 1800"/>
                <a:gd name="T37" fmla="*/ 47 h 478"/>
                <a:gd name="T38" fmla="*/ 0 w 1800"/>
                <a:gd name="T39" fmla="*/ 6 h 478"/>
                <a:gd name="T40" fmla="*/ 4 w 1800"/>
                <a:gd name="T41" fmla="*/ 282 h 478"/>
                <a:gd name="T42" fmla="*/ 11 w 1800"/>
                <a:gd name="T43" fmla="*/ 291 h 478"/>
                <a:gd name="T44" fmla="*/ 30 w 1800"/>
                <a:gd name="T45" fmla="*/ 307 h 478"/>
                <a:gd name="T46" fmla="*/ 55 w 1800"/>
                <a:gd name="T47" fmla="*/ 324 h 478"/>
                <a:gd name="T48" fmla="*/ 103 w 1800"/>
                <a:gd name="T49" fmla="*/ 349 h 478"/>
                <a:gd name="T50" fmla="*/ 185 w 1800"/>
                <a:gd name="T51" fmla="*/ 382 h 478"/>
                <a:gd name="T52" fmla="*/ 289 w 1800"/>
                <a:gd name="T53" fmla="*/ 412 h 478"/>
                <a:gd name="T54" fmla="*/ 412 w 1800"/>
                <a:gd name="T55" fmla="*/ 438 h 478"/>
                <a:gd name="T56" fmla="*/ 554 w 1800"/>
                <a:gd name="T57" fmla="*/ 459 h 478"/>
                <a:gd name="T58" fmla="*/ 712 w 1800"/>
                <a:gd name="T59" fmla="*/ 472 h 478"/>
                <a:gd name="T60" fmla="*/ 888 w 1800"/>
                <a:gd name="T61" fmla="*/ 478 h 478"/>
                <a:gd name="T62" fmla="*/ 936 w 1800"/>
                <a:gd name="T63" fmla="*/ 477 h 478"/>
                <a:gd name="T64" fmla="*/ 1030 w 1800"/>
                <a:gd name="T65" fmla="*/ 475 h 478"/>
                <a:gd name="T66" fmla="*/ 1120 w 1800"/>
                <a:gd name="T67" fmla="*/ 469 h 478"/>
                <a:gd name="T68" fmla="*/ 1210 w 1800"/>
                <a:gd name="T69" fmla="*/ 461 h 478"/>
                <a:gd name="T70" fmla="*/ 1296 w 1800"/>
                <a:gd name="T71" fmla="*/ 451 h 478"/>
                <a:gd name="T72" fmla="*/ 1377 w 1800"/>
                <a:gd name="T73" fmla="*/ 437 h 478"/>
                <a:gd name="T74" fmla="*/ 1456 w 1800"/>
                <a:gd name="T75" fmla="*/ 421 h 478"/>
                <a:gd name="T76" fmla="*/ 1528 w 1800"/>
                <a:gd name="T77" fmla="*/ 403 h 478"/>
                <a:gd name="T78" fmla="*/ 1562 w 1800"/>
                <a:gd name="T79" fmla="*/ 393 h 478"/>
                <a:gd name="T80" fmla="*/ 1627 w 1800"/>
                <a:gd name="T81" fmla="*/ 371 h 478"/>
                <a:gd name="T82" fmla="*/ 1679 w 1800"/>
                <a:gd name="T83" fmla="*/ 350 h 478"/>
                <a:gd name="T84" fmla="*/ 1720 w 1800"/>
                <a:gd name="T85" fmla="*/ 329 h 478"/>
                <a:gd name="T86" fmla="*/ 1749 w 1800"/>
                <a:gd name="T87" fmla="*/ 311 h 478"/>
                <a:gd name="T88" fmla="*/ 1771 w 1800"/>
                <a:gd name="T89" fmla="*/ 294 h 478"/>
                <a:gd name="T90" fmla="*/ 1784 w 1800"/>
                <a:gd name="T91" fmla="*/ 281 h 478"/>
                <a:gd name="T92" fmla="*/ 1792 w 1800"/>
                <a:gd name="T93" fmla="*/ 269 h 478"/>
                <a:gd name="T94" fmla="*/ 1793 w 1800"/>
                <a:gd name="T95" fmla="*/ 262 h 478"/>
                <a:gd name="T96" fmla="*/ 1794 w 1800"/>
                <a:gd name="T97" fmla="*/ 256 h 478"/>
                <a:gd name="T98" fmla="*/ 1798 w 1800"/>
                <a:gd name="T99" fmla="*/ 241 h 478"/>
                <a:gd name="T100" fmla="*/ 1800 w 1800"/>
                <a:gd name="T101" fmla="*/ 234 h 478"/>
                <a:gd name="T102" fmla="*/ 1800 w 1800"/>
                <a:gd name="T103" fmla="*/ 0 h 478"/>
                <a:gd name="T104" fmla="*/ 1706 w 1800"/>
                <a:gd name="T105" fmla="*/ 42 h 478"/>
                <a:gd name="T106" fmla="*/ 1657 w 1800"/>
                <a:gd name="T107" fmla="*/ 61 h 478"/>
                <a:gd name="T108" fmla="*/ 1607 w 1800"/>
                <a:gd name="T109" fmla="*/ 7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0" h="478">
                  <a:moveTo>
                    <a:pt x="1607" y="75"/>
                  </a:moveTo>
                  <a:lnTo>
                    <a:pt x="1607" y="75"/>
                  </a:lnTo>
                  <a:lnTo>
                    <a:pt x="1570" y="86"/>
                  </a:lnTo>
                  <a:lnTo>
                    <a:pt x="1531" y="96"/>
                  </a:lnTo>
                  <a:lnTo>
                    <a:pt x="1491" y="105"/>
                  </a:lnTo>
                  <a:lnTo>
                    <a:pt x="1450" y="114"/>
                  </a:lnTo>
                  <a:lnTo>
                    <a:pt x="1408" y="122"/>
                  </a:lnTo>
                  <a:lnTo>
                    <a:pt x="1364" y="130"/>
                  </a:lnTo>
                  <a:lnTo>
                    <a:pt x="1320" y="137"/>
                  </a:lnTo>
                  <a:lnTo>
                    <a:pt x="1274" y="142"/>
                  </a:lnTo>
                  <a:lnTo>
                    <a:pt x="1229" y="148"/>
                  </a:lnTo>
                  <a:lnTo>
                    <a:pt x="1181" y="152"/>
                  </a:lnTo>
                  <a:lnTo>
                    <a:pt x="1135" y="156"/>
                  </a:lnTo>
                  <a:lnTo>
                    <a:pt x="1086" y="159"/>
                  </a:lnTo>
                  <a:lnTo>
                    <a:pt x="1037" y="162"/>
                  </a:lnTo>
                  <a:lnTo>
                    <a:pt x="989" y="164"/>
                  </a:lnTo>
                  <a:lnTo>
                    <a:pt x="939" y="165"/>
                  </a:lnTo>
                  <a:lnTo>
                    <a:pt x="889" y="165"/>
                  </a:lnTo>
                  <a:lnTo>
                    <a:pt x="889" y="165"/>
                  </a:lnTo>
                  <a:lnTo>
                    <a:pt x="840" y="165"/>
                  </a:lnTo>
                  <a:lnTo>
                    <a:pt x="792" y="164"/>
                  </a:lnTo>
                  <a:lnTo>
                    <a:pt x="744" y="162"/>
                  </a:lnTo>
                  <a:lnTo>
                    <a:pt x="698" y="159"/>
                  </a:lnTo>
                  <a:lnTo>
                    <a:pt x="650" y="157"/>
                  </a:lnTo>
                  <a:lnTo>
                    <a:pt x="605" y="152"/>
                  </a:lnTo>
                  <a:lnTo>
                    <a:pt x="559" y="148"/>
                  </a:lnTo>
                  <a:lnTo>
                    <a:pt x="514" y="143"/>
                  </a:lnTo>
                  <a:lnTo>
                    <a:pt x="471" y="138"/>
                  </a:lnTo>
                  <a:lnTo>
                    <a:pt x="428" y="131"/>
                  </a:lnTo>
                  <a:lnTo>
                    <a:pt x="386" y="124"/>
                  </a:lnTo>
                  <a:lnTo>
                    <a:pt x="344" y="116"/>
                  </a:lnTo>
                  <a:lnTo>
                    <a:pt x="304" y="108"/>
                  </a:lnTo>
                  <a:lnTo>
                    <a:pt x="266" y="99"/>
                  </a:lnTo>
                  <a:lnTo>
                    <a:pt x="227" y="9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42" y="65"/>
                  </a:lnTo>
                  <a:lnTo>
                    <a:pt x="94" y="47"/>
                  </a:lnTo>
                  <a:lnTo>
                    <a:pt x="46" y="28"/>
                  </a:lnTo>
                  <a:lnTo>
                    <a:pt x="0" y="6"/>
                  </a:lnTo>
                  <a:lnTo>
                    <a:pt x="3" y="208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11" y="291"/>
                  </a:lnTo>
                  <a:lnTo>
                    <a:pt x="20" y="299"/>
                  </a:lnTo>
                  <a:lnTo>
                    <a:pt x="30" y="307"/>
                  </a:lnTo>
                  <a:lnTo>
                    <a:pt x="42" y="315"/>
                  </a:lnTo>
                  <a:lnTo>
                    <a:pt x="55" y="324"/>
                  </a:lnTo>
                  <a:lnTo>
                    <a:pt x="70" y="332"/>
                  </a:lnTo>
                  <a:lnTo>
                    <a:pt x="103" y="349"/>
                  </a:lnTo>
                  <a:lnTo>
                    <a:pt x="141" y="366"/>
                  </a:lnTo>
                  <a:lnTo>
                    <a:pt x="185" y="382"/>
                  </a:lnTo>
                  <a:lnTo>
                    <a:pt x="234" y="397"/>
                  </a:lnTo>
                  <a:lnTo>
                    <a:pt x="289" y="412"/>
                  </a:lnTo>
                  <a:lnTo>
                    <a:pt x="349" y="426"/>
                  </a:lnTo>
                  <a:lnTo>
                    <a:pt x="412" y="438"/>
                  </a:lnTo>
                  <a:lnTo>
                    <a:pt x="481" y="450"/>
                  </a:lnTo>
                  <a:lnTo>
                    <a:pt x="554" y="459"/>
                  </a:lnTo>
                  <a:lnTo>
                    <a:pt x="631" y="467"/>
                  </a:lnTo>
                  <a:lnTo>
                    <a:pt x="712" y="472"/>
                  </a:lnTo>
                  <a:lnTo>
                    <a:pt x="798" y="477"/>
                  </a:lnTo>
                  <a:lnTo>
                    <a:pt x="888" y="478"/>
                  </a:lnTo>
                  <a:lnTo>
                    <a:pt x="888" y="478"/>
                  </a:lnTo>
                  <a:lnTo>
                    <a:pt x="936" y="477"/>
                  </a:lnTo>
                  <a:lnTo>
                    <a:pt x="982" y="477"/>
                  </a:lnTo>
                  <a:lnTo>
                    <a:pt x="1030" y="475"/>
                  </a:lnTo>
                  <a:lnTo>
                    <a:pt x="1075" y="472"/>
                  </a:lnTo>
                  <a:lnTo>
                    <a:pt x="1120" y="469"/>
                  </a:lnTo>
                  <a:lnTo>
                    <a:pt x="1166" y="465"/>
                  </a:lnTo>
                  <a:lnTo>
                    <a:pt x="1210" y="461"/>
                  </a:lnTo>
                  <a:lnTo>
                    <a:pt x="1253" y="456"/>
                  </a:lnTo>
                  <a:lnTo>
                    <a:pt x="1296" y="451"/>
                  </a:lnTo>
                  <a:lnTo>
                    <a:pt x="1337" y="444"/>
                  </a:lnTo>
                  <a:lnTo>
                    <a:pt x="1377" y="437"/>
                  </a:lnTo>
                  <a:lnTo>
                    <a:pt x="1417" y="429"/>
                  </a:lnTo>
                  <a:lnTo>
                    <a:pt x="1456" y="421"/>
                  </a:lnTo>
                  <a:lnTo>
                    <a:pt x="1492" y="412"/>
                  </a:lnTo>
                  <a:lnTo>
                    <a:pt x="1528" y="403"/>
                  </a:lnTo>
                  <a:lnTo>
                    <a:pt x="1562" y="393"/>
                  </a:lnTo>
                  <a:lnTo>
                    <a:pt x="1562" y="393"/>
                  </a:lnTo>
                  <a:lnTo>
                    <a:pt x="1596" y="383"/>
                  </a:lnTo>
                  <a:lnTo>
                    <a:pt x="1627" y="371"/>
                  </a:lnTo>
                  <a:lnTo>
                    <a:pt x="1654" y="361"/>
                  </a:lnTo>
                  <a:lnTo>
                    <a:pt x="1679" y="350"/>
                  </a:lnTo>
                  <a:lnTo>
                    <a:pt x="1700" y="340"/>
                  </a:lnTo>
                  <a:lnTo>
                    <a:pt x="1720" y="329"/>
                  </a:lnTo>
                  <a:lnTo>
                    <a:pt x="1735" y="320"/>
                  </a:lnTo>
                  <a:lnTo>
                    <a:pt x="1749" y="311"/>
                  </a:lnTo>
                  <a:lnTo>
                    <a:pt x="1761" y="302"/>
                  </a:lnTo>
                  <a:lnTo>
                    <a:pt x="1771" y="294"/>
                  </a:lnTo>
                  <a:lnTo>
                    <a:pt x="1778" y="287"/>
                  </a:lnTo>
                  <a:lnTo>
                    <a:pt x="1784" y="281"/>
                  </a:lnTo>
                  <a:lnTo>
                    <a:pt x="1789" y="275"/>
                  </a:lnTo>
                  <a:lnTo>
                    <a:pt x="1792" y="269"/>
                  </a:lnTo>
                  <a:lnTo>
                    <a:pt x="1793" y="266"/>
                  </a:lnTo>
                  <a:lnTo>
                    <a:pt x="1793" y="262"/>
                  </a:lnTo>
                  <a:lnTo>
                    <a:pt x="1793" y="262"/>
                  </a:lnTo>
                  <a:lnTo>
                    <a:pt x="1794" y="256"/>
                  </a:lnTo>
                  <a:lnTo>
                    <a:pt x="1797" y="248"/>
                  </a:lnTo>
                  <a:lnTo>
                    <a:pt x="1798" y="241"/>
                  </a:lnTo>
                  <a:lnTo>
                    <a:pt x="1799" y="234"/>
                  </a:lnTo>
                  <a:lnTo>
                    <a:pt x="1800" y="234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754" y="23"/>
                  </a:lnTo>
                  <a:lnTo>
                    <a:pt x="1706" y="42"/>
                  </a:lnTo>
                  <a:lnTo>
                    <a:pt x="1681" y="53"/>
                  </a:lnTo>
                  <a:lnTo>
                    <a:pt x="1657" y="61"/>
                  </a:lnTo>
                  <a:lnTo>
                    <a:pt x="1632" y="69"/>
                  </a:lnTo>
                  <a:lnTo>
                    <a:pt x="1607" y="75"/>
                  </a:lnTo>
                  <a:lnTo>
                    <a:pt x="160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28A5D9C4-A746-4D36-85E2-873ACB8F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904"/>
              <a:ext cx="301" cy="71"/>
            </a:xfrm>
            <a:custGeom>
              <a:avLst/>
              <a:gdLst>
                <a:gd name="T0" fmla="*/ 1537 w 1804"/>
                <a:gd name="T1" fmla="*/ 74 h 426"/>
                <a:gd name="T2" fmla="*/ 1425 w 1804"/>
                <a:gd name="T3" fmla="*/ 48 h 426"/>
                <a:gd name="T4" fmla="*/ 1303 w 1804"/>
                <a:gd name="T5" fmla="*/ 27 h 426"/>
                <a:gd name="T6" fmla="*/ 1173 w 1804"/>
                <a:gd name="T7" fmla="*/ 11 h 426"/>
                <a:gd name="T8" fmla="*/ 1036 w 1804"/>
                <a:gd name="T9" fmla="*/ 3 h 426"/>
                <a:gd name="T10" fmla="*/ 880 w 1804"/>
                <a:gd name="T11" fmla="*/ 0 h 426"/>
                <a:gd name="T12" fmla="*/ 707 w 1804"/>
                <a:gd name="T13" fmla="*/ 5 h 426"/>
                <a:gd name="T14" fmla="*/ 465 w 1804"/>
                <a:gd name="T15" fmla="*/ 29 h 426"/>
                <a:gd name="T16" fmla="*/ 353 w 1804"/>
                <a:gd name="T17" fmla="*/ 50 h 426"/>
                <a:gd name="T18" fmla="*/ 253 w 1804"/>
                <a:gd name="T19" fmla="*/ 75 h 426"/>
                <a:gd name="T20" fmla="*/ 190 w 1804"/>
                <a:gd name="T21" fmla="*/ 94 h 426"/>
                <a:gd name="T22" fmla="*/ 116 w 1804"/>
                <a:gd name="T23" fmla="*/ 124 h 426"/>
                <a:gd name="T24" fmla="*/ 61 w 1804"/>
                <a:gd name="T25" fmla="*/ 151 h 426"/>
                <a:gd name="T26" fmla="*/ 26 w 1804"/>
                <a:gd name="T27" fmla="*/ 177 h 426"/>
                <a:gd name="T28" fmla="*/ 6 w 1804"/>
                <a:gd name="T29" fmla="*/ 197 h 426"/>
                <a:gd name="T30" fmla="*/ 0 w 1804"/>
                <a:gd name="T31" fmla="*/ 208 h 426"/>
                <a:gd name="T32" fmla="*/ 1 w 1804"/>
                <a:gd name="T33" fmla="*/ 214 h 426"/>
                <a:gd name="T34" fmla="*/ 6 w 1804"/>
                <a:gd name="T35" fmla="*/ 223 h 426"/>
                <a:gd name="T36" fmla="*/ 23 w 1804"/>
                <a:gd name="T37" fmla="*/ 243 h 426"/>
                <a:gd name="T38" fmla="*/ 56 w 1804"/>
                <a:gd name="T39" fmla="*/ 268 h 426"/>
                <a:gd name="T40" fmla="*/ 108 w 1804"/>
                <a:gd name="T41" fmla="*/ 296 h 426"/>
                <a:gd name="T42" fmla="*/ 182 w 1804"/>
                <a:gd name="T43" fmla="*/ 328 h 426"/>
                <a:gd name="T44" fmla="*/ 247 w 1804"/>
                <a:gd name="T45" fmla="*/ 348 h 426"/>
                <a:gd name="T46" fmla="*/ 351 w 1804"/>
                <a:gd name="T47" fmla="*/ 374 h 426"/>
                <a:gd name="T48" fmla="*/ 466 w 1804"/>
                <a:gd name="T49" fmla="*/ 396 h 426"/>
                <a:gd name="T50" fmla="*/ 630 w 1804"/>
                <a:gd name="T51" fmla="*/ 415 h 426"/>
                <a:gd name="T52" fmla="*/ 896 w 1804"/>
                <a:gd name="T53" fmla="*/ 426 h 426"/>
                <a:gd name="T54" fmla="*/ 989 w 1804"/>
                <a:gd name="T55" fmla="*/ 425 h 426"/>
                <a:gd name="T56" fmla="*/ 1125 w 1804"/>
                <a:gd name="T57" fmla="*/ 418 h 426"/>
                <a:gd name="T58" fmla="*/ 1256 w 1804"/>
                <a:gd name="T59" fmla="*/ 406 h 426"/>
                <a:gd name="T60" fmla="*/ 1380 w 1804"/>
                <a:gd name="T61" fmla="*/ 387 h 426"/>
                <a:gd name="T62" fmla="*/ 1493 w 1804"/>
                <a:gd name="T63" fmla="*/ 363 h 426"/>
                <a:gd name="T64" fmla="*/ 1564 w 1804"/>
                <a:gd name="T65" fmla="*/ 344 h 426"/>
                <a:gd name="T66" fmla="*/ 1659 w 1804"/>
                <a:gd name="T67" fmla="*/ 312 h 426"/>
                <a:gd name="T68" fmla="*/ 1726 w 1804"/>
                <a:gd name="T69" fmla="*/ 280 h 426"/>
                <a:gd name="T70" fmla="*/ 1769 w 1804"/>
                <a:gd name="T71" fmla="*/ 253 h 426"/>
                <a:gd name="T72" fmla="*/ 1794 w 1804"/>
                <a:gd name="T73" fmla="*/ 230 h 426"/>
                <a:gd name="T74" fmla="*/ 1804 w 1804"/>
                <a:gd name="T75" fmla="*/ 215 h 426"/>
                <a:gd name="T76" fmla="*/ 1804 w 1804"/>
                <a:gd name="T77" fmla="*/ 211 h 426"/>
                <a:gd name="T78" fmla="*/ 1798 w 1804"/>
                <a:gd name="T79" fmla="*/ 200 h 426"/>
                <a:gd name="T80" fmla="*/ 1780 w 1804"/>
                <a:gd name="T81" fmla="*/ 180 h 426"/>
                <a:gd name="T82" fmla="*/ 1744 w 1804"/>
                <a:gd name="T83" fmla="*/ 154 h 426"/>
                <a:gd name="T84" fmla="*/ 1687 w 1804"/>
                <a:gd name="T85" fmla="*/ 125 h 426"/>
                <a:gd name="T86" fmla="*/ 1605 w 1804"/>
                <a:gd name="T87" fmla="*/ 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4" h="426">
                  <a:moveTo>
                    <a:pt x="1571" y="84"/>
                  </a:moveTo>
                  <a:lnTo>
                    <a:pt x="1571" y="84"/>
                  </a:lnTo>
                  <a:lnTo>
                    <a:pt x="1537" y="74"/>
                  </a:lnTo>
                  <a:lnTo>
                    <a:pt x="1501" y="65"/>
                  </a:lnTo>
                  <a:lnTo>
                    <a:pt x="1464" y="56"/>
                  </a:lnTo>
                  <a:lnTo>
                    <a:pt x="1425" y="48"/>
                  </a:lnTo>
                  <a:lnTo>
                    <a:pt x="1386" y="40"/>
                  </a:lnTo>
                  <a:lnTo>
                    <a:pt x="1345" y="33"/>
                  </a:lnTo>
                  <a:lnTo>
                    <a:pt x="1303" y="27"/>
                  </a:lnTo>
                  <a:lnTo>
                    <a:pt x="1260" y="22"/>
                  </a:lnTo>
                  <a:lnTo>
                    <a:pt x="1217" y="16"/>
                  </a:lnTo>
                  <a:lnTo>
                    <a:pt x="1173" y="11"/>
                  </a:lnTo>
                  <a:lnTo>
                    <a:pt x="1127" y="8"/>
                  </a:lnTo>
                  <a:lnTo>
                    <a:pt x="1082" y="6"/>
                  </a:lnTo>
                  <a:lnTo>
                    <a:pt x="1036" y="3"/>
                  </a:lnTo>
                  <a:lnTo>
                    <a:pt x="989" y="1"/>
                  </a:lnTo>
                  <a:lnTo>
                    <a:pt x="895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93" y="1"/>
                  </a:lnTo>
                  <a:lnTo>
                    <a:pt x="707" y="5"/>
                  </a:lnTo>
                  <a:lnTo>
                    <a:pt x="623" y="10"/>
                  </a:lnTo>
                  <a:lnTo>
                    <a:pt x="543" y="19"/>
                  </a:lnTo>
                  <a:lnTo>
                    <a:pt x="465" y="29"/>
                  </a:lnTo>
                  <a:lnTo>
                    <a:pt x="427" y="36"/>
                  </a:lnTo>
                  <a:lnTo>
                    <a:pt x="390" y="43"/>
                  </a:lnTo>
                  <a:lnTo>
                    <a:pt x="353" y="50"/>
                  </a:lnTo>
                  <a:lnTo>
                    <a:pt x="320" y="58"/>
                  </a:lnTo>
                  <a:lnTo>
                    <a:pt x="286" y="66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20" y="84"/>
                  </a:lnTo>
                  <a:lnTo>
                    <a:pt x="190" y="94"/>
                  </a:lnTo>
                  <a:lnTo>
                    <a:pt x="163" y="104"/>
                  </a:lnTo>
                  <a:lnTo>
                    <a:pt x="138" y="113"/>
                  </a:lnTo>
                  <a:lnTo>
                    <a:pt x="116" y="124"/>
                  </a:lnTo>
                  <a:lnTo>
                    <a:pt x="95" y="133"/>
                  </a:lnTo>
                  <a:lnTo>
                    <a:pt x="77" y="142"/>
                  </a:lnTo>
                  <a:lnTo>
                    <a:pt x="61" y="151"/>
                  </a:lnTo>
                  <a:lnTo>
                    <a:pt x="48" y="160"/>
                  </a:lnTo>
                  <a:lnTo>
                    <a:pt x="36" y="169"/>
                  </a:lnTo>
                  <a:lnTo>
                    <a:pt x="26" y="177"/>
                  </a:lnTo>
                  <a:lnTo>
                    <a:pt x="18" y="184"/>
                  </a:lnTo>
                  <a:lnTo>
                    <a:pt x="11" y="191"/>
                  </a:lnTo>
                  <a:lnTo>
                    <a:pt x="6" y="197"/>
                  </a:lnTo>
                  <a:lnTo>
                    <a:pt x="2" y="203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3" y="219"/>
                  </a:lnTo>
                  <a:lnTo>
                    <a:pt x="6" y="223"/>
                  </a:lnTo>
                  <a:lnTo>
                    <a:pt x="10" y="229"/>
                  </a:lnTo>
                  <a:lnTo>
                    <a:pt x="16" y="236"/>
                  </a:lnTo>
                  <a:lnTo>
                    <a:pt x="23" y="243"/>
                  </a:lnTo>
                  <a:lnTo>
                    <a:pt x="32" y="251"/>
                  </a:lnTo>
                  <a:lnTo>
                    <a:pt x="43" y="259"/>
                  </a:lnTo>
                  <a:lnTo>
                    <a:pt x="56" y="268"/>
                  </a:lnTo>
                  <a:lnTo>
                    <a:pt x="70" y="277"/>
                  </a:lnTo>
                  <a:lnTo>
                    <a:pt x="88" y="287"/>
                  </a:lnTo>
                  <a:lnTo>
                    <a:pt x="108" y="296"/>
                  </a:lnTo>
                  <a:lnTo>
                    <a:pt x="130" y="306"/>
                  </a:lnTo>
                  <a:lnTo>
                    <a:pt x="155" y="318"/>
                  </a:lnTo>
                  <a:lnTo>
                    <a:pt x="182" y="328"/>
                  </a:lnTo>
                  <a:lnTo>
                    <a:pt x="214" y="338"/>
                  </a:lnTo>
                  <a:lnTo>
                    <a:pt x="247" y="348"/>
                  </a:lnTo>
                  <a:lnTo>
                    <a:pt x="247" y="348"/>
                  </a:lnTo>
                  <a:lnTo>
                    <a:pt x="281" y="357"/>
                  </a:lnTo>
                  <a:lnTo>
                    <a:pt x="316" y="366"/>
                  </a:lnTo>
                  <a:lnTo>
                    <a:pt x="351" y="374"/>
                  </a:lnTo>
                  <a:lnTo>
                    <a:pt x="389" y="382"/>
                  </a:lnTo>
                  <a:lnTo>
                    <a:pt x="426" y="389"/>
                  </a:lnTo>
                  <a:lnTo>
                    <a:pt x="466" y="396"/>
                  </a:lnTo>
                  <a:lnTo>
                    <a:pt x="505" y="401"/>
                  </a:lnTo>
                  <a:lnTo>
                    <a:pt x="546" y="406"/>
                  </a:lnTo>
                  <a:lnTo>
                    <a:pt x="630" y="415"/>
                  </a:lnTo>
                  <a:lnTo>
                    <a:pt x="716" y="422"/>
                  </a:lnTo>
                  <a:lnTo>
                    <a:pt x="806" y="425"/>
                  </a:lnTo>
                  <a:lnTo>
                    <a:pt x="896" y="426"/>
                  </a:lnTo>
                  <a:lnTo>
                    <a:pt x="896" y="426"/>
                  </a:lnTo>
                  <a:lnTo>
                    <a:pt x="943" y="426"/>
                  </a:lnTo>
                  <a:lnTo>
                    <a:pt x="989" y="425"/>
                  </a:lnTo>
                  <a:lnTo>
                    <a:pt x="1034" y="424"/>
                  </a:lnTo>
                  <a:lnTo>
                    <a:pt x="1081" y="422"/>
                  </a:lnTo>
                  <a:lnTo>
                    <a:pt x="1125" y="418"/>
                  </a:lnTo>
                  <a:lnTo>
                    <a:pt x="1169" y="415"/>
                  </a:lnTo>
                  <a:lnTo>
                    <a:pt x="1213" y="411"/>
                  </a:lnTo>
                  <a:lnTo>
                    <a:pt x="1256" y="406"/>
                  </a:lnTo>
                  <a:lnTo>
                    <a:pt x="1298" y="400"/>
                  </a:lnTo>
                  <a:lnTo>
                    <a:pt x="1339" y="394"/>
                  </a:lnTo>
                  <a:lnTo>
                    <a:pt x="1380" y="387"/>
                  </a:lnTo>
                  <a:lnTo>
                    <a:pt x="1419" y="380"/>
                  </a:lnTo>
                  <a:lnTo>
                    <a:pt x="1457" y="372"/>
                  </a:lnTo>
                  <a:lnTo>
                    <a:pt x="1493" y="363"/>
                  </a:lnTo>
                  <a:lnTo>
                    <a:pt x="1530" y="354"/>
                  </a:lnTo>
                  <a:lnTo>
                    <a:pt x="1564" y="344"/>
                  </a:lnTo>
                  <a:lnTo>
                    <a:pt x="1564" y="344"/>
                  </a:lnTo>
                  <a:lnTo>
                    <a:pt x="1599" y="333"/>
                  </a:lnTo>
                  <a:lnTo>
                    <a:pt x="1630" y="322"/>
                  </a:lnTo>
                  <a:lnTo>
                    <a:pt x="1659" y="312"/>
                  </a:lnTo>
                  <a:lnTo>
                    <a:pt x="1684" y="301"/>
                  </a:lnTo>
                  <a:lnTo>
                    <a:pt x="1706" y="290"/>
                  </a:lnTo>
                  <a:lnTo>
                    <a:pt x="1726" y="280"/>
                  </a:lnTo>
                  <a:lnTo>
                    <a:pt x="1743" y="270"/>
                  </a:lnTo>
                  <a:lnTo>
                    <a:pt x="1757" y="261"/>
                  </a:lnTo>
                  <a:lnTo>
                    <a:pt x="1769" y="253"/>
                  </a:lnTo>
                  <a:lnTo>
                    <a:pt x="1779" y="244"/>
                  </a:lnTo>
                  <a:lnTo>
                    <a:pt x="1788" y="237"/>
                  </a:lnTo>
                  <a:lnTo>
                    <a:pt x="1794" y="230"/>
                  </a:lnTo>
                  <a:lnTo>
                    <a:pt x="1798" y="225"/>
                  </a:lnTo>
                  <a:lnTo>
                    <a:pt x="1801" y="219"/>
                  </a:lnTo>
                  <a:lnTo>
                    <a:pt x="1804" y="215"/>
                  </a:lnTo>
                  <a:lnTo>
                    <a:pt x="1804" y="212"/>
                  </a:lnTo>
                  <a:lnTo>
                    <a:pt x="1804" y="211"/>
                  </a:lnTo>
                  <a:lnTo>
                    <a:pt x="1804" y="211"/>
                  </a:lnTo>
                  <a:lnTo>
                    <a:pt x="1804" y="209"/>
                  </a:lnTo>
                  <a:lnTo>
                    <a:pt x="1801" y="204"/>
                  </a:lnTo>
                  <a:lnTo>
                    <a:pt x="1798" y="200"/>
                  </a:lnTo>
                  <a:lnTo>
                    <a:pt x="1794" y="194"/>
                  </a:lnTo>
                  <a:lnTo>
                    <a:pt x="1788" y="187"/>
                  </a:lnTo>
                  <a:lnTo>
                    <a:pt x="1780" y="180"/>
                  </a:lnTo>
                  <a:lnTo>
                    <a:pt x="1770" y="172"/>
                  </a:lnTo>
                  <a:lnTo>
                    <a:pt x="1758" y="163"/>
                  </a:lnTo>
                  <a:lnTo>
                    <a:pt x="1744" y="154"/>
                  </a:lnTo>
                  <a:lnTo>
                    <a:pt x="1728" y="145"/>
                  </a:lnTo>
                  <a:lnTo>
                    <a:pt x="1709" y="135"/>
                  </a:lnTo>
                  <a:lnTo>
                    <a:pt x="1687" y="125"/>
                  </a:lnTo>
                  <a:lnTo>
                    <a:pt x="1663" y="115"/>
                  </a:lnTo>
                  <a:lnTo>
                    <a:pt x="1636" y="104"/>
                  </a:lnTo>
                  <a:lnTo>
                    <a:pt x="1605" y="94"/>
                  </a:lnTo>
                  <a:lnTo>
                    <a:pt x="1571" y="84"/>
                  </a:lnTo>
                  <a:lnTo>
                    <a:pt x="157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Текст 4">
            <a:extLst>
              <a:ext uri="{FF2B5EF4-FFF2-40B4-BE49-F238E27FC236}">
                <a16:creationId xmlns:a16="http://schemas.microsoft.com/office/drawing/2014/main" id="{5E339EAD-484E-472F-B835-A543ECA055AF}"/>
              </a:ext>
            </a:extLst>
          </p:cNvPr>
          <p:cNvSpPr txBox="1">
            <a:spLocks/>
          </p:cNvSpPr>
          <p:nvPr/>
        </p:nvSpPr>
        <p:spPr>
          <a:xfrm>
            <a:off x="1223035" y="290166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EDC8502E-74FF-455C-9533-95FA9E111BB0}"/>
              </a:ext>
            </a:extLst>
          </p:cNvPr>
          <p:cNvSpPr txBox="1">
            <a:spLocks/>
          </p:cNvSpPr>
          <p:nvPr/>
        </p:nvSpPr>
        <p:spPr>
          <a:xfrm>
            <a:off x="5218087" y="290166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:a16="http://schemas.microsoft.com/office/drawing/2014/main" id="{360F3F5B-AE39-4C83-BD90-3E05DADB6B67}"/>
              </a:ext>
            </a:extLst>
          </p:cNvPr>
          <p:cNvSpPr txBox="1">
            <a:spLocks/>
          </p:cNvSpPr>
          <p:nvPr/>
        </p:nvSpPr>
        <p:spPr>
          <a:xfrm>
            <a:off x="717629" y="4413951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РОЛЬ РЕГИОНА</a:t>
            </a:r>
          </a:p>
        </p:txBody>
      </p:sp>
      <p:sp>
        <p:nvSpPr>
          <p:cNvPr id="4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71CA05C9-270B-403E-8D00-C44F19069F5F}"/>
              </a:ext>
            </a:extLst>
          </p:cNvPr>
          <p:cNvSpPr txBox="1"/>
          <p:nvPr/>
        </p:nvSpPr>
        <p:spPr>
          <a:xfrm>
            <a:off x="755729" y="4748423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r>
              <a:rPr lang="ru-RU" sz="1400" b="1" dirty="0">
                <a:solidFill>
                  <a:srgbClr val="05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CB52FC9-0F40-4F63-805A-B188867985B4}"/>
              </a:ext>
            </a:extLst>
          </p:cNvPr>
          <p:cNvSpPr/>
          <p:nvPr/>
        </p:nvSpPr>
        <p:spPr>
          <a:xfrm>
            <a:off x="670365" y="5100728"/>
            <a:ext cx="8419125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lvl="0" algn="l" defTabSz="914400" hangingPunct="1">
              <a:lnSpc>
                <a:spcPct val="150000"/>
              </a:lnSpc>
              <a:defRPr/>
            </a:pPr>
            <a:r>
              <a:rPr lang="ru-RU" sz="1400" b="1" kern="1200" dirty="0">
                <a:solidFill>
                  <a:srgbClr val="3B3B3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АДАПТАЦИЯ АДМИНИСТРАТИВНЫХ РЕГЛАМЕНТОВ И ПРОЦЕДУР;</a:t>
            </a:r>
          </a:p>
          <a:p>
            <a:pPr marL="450000" lvl="0" algn="l" defTabSz="914400" hangingPunct="1">
              <a:lnSpc>
                <a:spcPct val="150000"/>
              </a:lnSpc>
              <a:defRPr/>
            </a:pPr>
            <a:r>
              <a:rPr lang="ru-RU" sz="1400" b="1" kern="1200" dirty="0">
                <a:solidFill>
                  <a:srgbClr val="3B3B3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ИНТЕГРАЦИЯ РЕГИОНАЛЬНЫХ ИНФО-СИСТЕМ С ЕПГУ И ВЫВОД СЕРВИСОВ НА ЕПГУ;</a:t>
            </a:r>
          </a:p>
          <a:p>
            <a:pPr marL="450000" lvl="0" algn="l" defTabSz="914400" hangingPunct="1">
              <a:lnSpc>
                <a:spcPct val="1500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СОЗДАНИЕ (РАЗВИТИЕ) ГИСОГД СУБЪЕКТА;</a:t>
            </a:r>
          </a:p>
          <a:p>
            <a:pPr marL="450000" lvl="0" algn="l" defTabSz="914400" hangingPunct="1">
              <a:lnSpc>
                <a:spcPct val="1500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НАПОЛНЕНИЕ БАЗЫ ДАННЫХ ГИСОГД.</a:t>
            </a: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3D563E1D-61FD-492B-86CB-E8902B5CECAF}"/>
              </a:ext>
            </a:extLst>
          </p:cNvPr>
          <p:cNvSpPr>
            <a:spLocks/>
          </p:cNvSpPr>
          <p:nvPr/>
        </p:nvSpPr>
        <p:spPr bwMode="auto">
          <a:xfrm>
            <a:off x="820613" y="5206657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30">
            <a:extLst>
              <a:ext uri="{FF2B5EF4-FFF2-40B4-BE49-F238E27FC236}">
                <a16:creationId xmlns:a16="http://schemas.microsoft.com/office/drawing/2014/main" id="{C2A4DABD-47A0-4CBD-A122-F4C62F55E17C}"/>
              </a:ext>
            </a:extLst>
          </p:cNvPr>
          <p:cNvSpPr>
            <a:spLocks/>
          </p:cNvSpPr>
          <p:nvPr/>
        </p:nvSpPr>
        <p:spPr bwMode="auto">
          <a:xfrm>
            <a:off x="820612" y="5517933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 30">
            <a:extLst>
              <a:ext uri="{FF2B5EF4-FFF2-40B4-BE49-F238E27FC236}">
                <a16:creationId xmlns:a16="http://schemas.microsoft.com/office/drawing/2014/main" id="{B5418058-D0B5-411C-91B1-89E1FC735A7F}"/>
              </a:ext>
            </a:extLst>
          </p:cNvPr>
          <p:cNvSpPr>
            <a:spLocks/>
          </p:cNvSpPr>
          <p:nvPr/>
        </p:nvSpPr>
        <p:spPr bwMode="auto">
          <a:xfrm>
            <a:off x="820612" y="5816369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30">
            <a:extLst>
              <a:ext uri="{FF2B5EF4-FFF2-40B4-BE49-F238E27FC236}">
                <a16:creationId xmlns:a16="http://schemas.microsoft.com/office/drawing/2014/main" id="{DBEE34F0-E6CC-44C6-A465-26B85C472A92}"/>
              </a:ext>
            </a:extLst>
          </p:cNvPr>
          <p:cNvSpPr>
            <a:spLocks/>
          </p:cNvSpPr>
          <p:nvPr/>
        </p:nvSpPr>
        <p:spPr bwMode="auto">
          <a:xfrm>
            <a:off x="820611" y="6127645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98">
            <a:extLst>
              <a:ext uri="{FF2B5EF4-FFF2-40B4-BE49-F238E27FC236}">
                <a16:creationId xmlns:a16="http://schemas.microsoft.com/office/drawing/2014/main" id="{503B76E0-A3B7-448C-97AF-1F8C2FB2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4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354F8CE-D0E8-412C-99CA-881A316F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СТРОИМ В 1 КЛИК</a:t>
            </a:r>
          </a:p>
        </p:txBody>
      </p:sp>
      <p:sp>
        <p:nvSpPr>
          <p:cNvPr id="30" name="Номер слайда 98">
            <a:extLst>
              <a:ext uri="{FF2B5EF4-FFF2-40B4-BE49-F238E27FC236}">
                <a16:creationId xmlns:a16="http://schemas.microsoft.com/office/drawing/2014/main" id="{6679F95E-E45B-4F69-9453-ECEB2E6C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01. тезис / название">
            <a:extLst>
              <a:ext uri="{FF2B5EF4-FFF2-40B4-BE49-F238E27FC236}">
                <a16:creationId xmlns:a16="http://schemas.microsoft.com/office/drawing/2014/main" id="{963F19DB-7F4B-4A3F-8B0C-B51A7A6980B1}"/>
              </a:ext>
            </a:extLst>
          </p:cNvPr>
          <p:cNvSpPr txBox="1"/>
          <p:nvPr/>
        </p:nvSpPr>
        <p:spPr>
          <a:xfrm>
            <a:off x="200014" y="933794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algn="ctr"/>
            <a:r>
              <a:rPr lang="ru-RU" sz="2000" b="1" dirty="0">
                <a:solidFill>
                  <a:srgbClr val="05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7D119B7-EA4C-4D4D-BB26-6383F0461156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717629" y="1446943"/>
            <a:ext cx="0" cy="4880692"/>
          </a:xfrm>
          <a:prstGeom prst="line">
            <a:avLst/>
          </a:prstGeom>
          <a:noFill/>
          <a:ln w="12700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D3C7D1CC-F17A-43FC-AA10-36624B4AF7C4}"/>
              </a:ext>
            </a:extLst>
          </p:cNvPr>
          <p:cNvSpPr txBox="1"/>
          <p:nvPr/>
        </p:nvSpPr>
        <p:spPr>
          <a:xfrm>
            <a:off x="1163847" y="940726"/>
            <a:ext cx="10745536" cy="2263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Сокращение временных издержек за счет оптимизации процессов получения исходно-разрешительной документации на 30% (с учетом подключения к сетям, сокращения обязательных требований на 50%)</a:t>
            </a:r>
          </a:p>
          <a:p>
            <a:r>
              <a:rPr lang="ru-RU" sz="1400" dirty="0"/>
              <a:t>Создание прототипа витрины «Цифровое строительство» на основе оптимизированного списка процедур </a:t>
            </a:r>
          </a:p>
          <a:p>
            <a:r>
              <a:rPr lang="ru-RU" sz="1400" dirty="0"/>
              <a:t>Отказ от «бумажной формы» при выдаче основных разрешительных документов в крупных агломерациях с большим объемом строительства</a:t>
            </a:r>
          </a:p>
          <a:p>
            <a:r>
              <a:rPr lang="ru-RU" sz="1400" dirty="0"/>
              <a:t>Развитие вертикали экспертизы на базе ЕЦПЭ на уровне Государственных экспертиз субъектов Российской Федерации. </a:t>
            </a:r>
          </a:p>
          <a:p>
            <a:r>
              <a:rPr lang="ru-RU" sz="1400" dirty="0"/>
              <a:t>Созданы ГИСОГД субъектов Российской Федерации</a:t>
            </a:r>
          </a:p>
        </p:txBody>
      </p:sp>
      <p:sp>
        <p:nvSpPr>
          <p:cNvPr id="42" name="01. тезис / название">
            <a:extLst>
              <a:ext uri="{FF2B5EF4-FFF2-40B4-BE49-F238E27FC236}">
                <a16:creationId xmlns:a16="http://schemas.microsoft.com/office/drawing/2014/main" id="{829C7899-6E26-460F-B50C-52A2D6EF9E51}"/>
              </a:ext>
            </a:extLst>
          </p:cNvPr>
          <p:cNvSpPr txBox="1"/>
          <p:nvPr/>
        </p:nvSpPr>
        <p:spPr>
          <a:xfrm>
            <a:off x="200014" y="3421158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algn="ctr"/>
            <a:r>
              <a:rPr lang="ru-RU" sz="2000" b="1" dirty="0">
                <a:solidFill>
                  <a:srgbClr val="05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94D08795-3533-466C-A22E-52C70D4D5128}"/>
              </a:ext>
            </a:extLst>
          </p:cNvPr>
          <p:cNvSpPr txBox="1"/>
          <p:nvPr/>
        </p:nvSpPr>
        <p:spPr>
          <a:xfrm>
            <a:off x="1163846" y="3422664"/>
            <a:ext cx="10828129" cy="27866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Создание информационной системы управления органов Госстройнадзора</a:t>
            </a:r>
          </a:p>
          <a:p>
            <a:r>
              <a:rPr lang="ru-RU" sz="1400" dirty="0"/>
              <a:t>Созданы реестры массовых процедур в сфере строительства (разрешение на строительство, заключение о соответствии, разрешение на ввод объектов в эксплуатацию)</a:t>
            </a:r>
          </a:p>
          <a:p>
            <a:r>
              <a:rPr lang="ru-RU" sz="1400" dirty="0"/>
              <a:t>Запуск </a:t>
            </a:r>
            <a:r>
              <a:rPr lang="ru-RU" sz="1400" dirty="0" err="1"/>
              <a:t>суперсервиса</a:t>
            </a:r>
            <a:r>
              <a:rPr lang="ru-RU" sz="1400" dirty="0"/>
              <a:t> «Цифровое строительство» (</a:t>
            </a:r>
            <a:r>
              <a:rPr lang="ru-RU" sz="1400" dirty="0" err="1"/>
              <a:t>клиентоориентированная</a:t>
            </a:r>
            <a:r>
              <a:rPr lang="ru-RU" sz="1400" dirty="0"/>
              <a:t> «стройка»)</a:t>
            </a:r>
          </a:p>
          <a:p>
            <a:r>
              <a:rPr lang="ru-RU" sz="1400" dirty="0"/>
              <a:t>100% взаимодействия «застройщик-государство» в электронной форме</a:t>
            </a:r>
          </a:p>
          <a:p>
            <a:r>
              <a:rPr lang="ru-RU" sz="1400" dirty="0"/>
              <a:t>Сокращение инвестиционно-строительного цикла не менее чем на 18 месяцев для пятилетних проектов</a:t>
            </a:r>
          </a:p>
          <a:p>
            <a:r>
              <a:rPr lang="ru-RU" sz="1400" dirty="0"/>
              <a:t>Запуск единой системы идентификации объектов строительства</a:t>
            </a:r>
          </a:p>
          <a:p>
            <a:r>
              <a:rPr lang="ru-RU" sz="1400" dirty="0"/>
              <a:t>Развитие вертикали экспертизы на базе ЕЦПЭ на уровне ведомственных и негосударственных экспертиз </a:t>
            </a:r>
          </a:p>
        </p:txBody>
      </p:sp>
      <p:sp>
        <p:nvSpPr>
          <p:cNvPr id="49" name="01. тезис / название">
            <a:extLst>
              <a:ext uri="{FF2B5EF4-FFF2-40B4-BE49-F238E27FC236}">
                <a16:creationId xmlns:a16="http://schemas.microsoft.com/office/drawing/2014/main" id="{7A90677F-E955-48E4-9BCF-09A365985C2D}"/>
              </a:ext>
            </a:extLst>
          </p:cNvPr>
          <p:cNvSpPr txBox="1"/>
          <p:nvPr/>
        </p:nvSpPr>
        <p:spPr>
          <a:xfrm>
            <a:off x="200014" y="6314801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algn="ctr"/>
            <a:r>
              <a:rPr lang="ru-RU" sz="2000" b="1" dirty="0">
                <a:solidFill>
                  <a:srgbClr val="053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</a:p>
        </p:txBody>
      </p:sp>
      <p:sp>
        <p:nvSpPr>
          <p:cNvPr id="50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BE2A9437-AAC1-4C97-9D61-47A3CC99D742}"/>
              </a:ext>
            </a:extLst>
          </p:cNvPr>
          <p:cNvSpPr txBox="1"/>
          <p:nvPr/>
        </p:nvSpPr>
        <p:spPr>
          <a:xfrm>
            <a:off x="1163846" y="6394207"/>
            <a:ext cx="9934214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От идеи до выхода на стройплощадку не более 7 дней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3F8861-AA84-44E5-ABF5-5E21E0945AB5}"/>
              </a:ext>
            </a:extLst>
          </p:cNvPr>
          <p:cNvSpPr>
            <a:spLocks noChangeAspect="1"/>
          </p:cNvSpPr>
          <p:nvPr/>
        </p:nvSpPr>
        <p:spPr>
          <a:xfrm>
            <a:off x="681629" y="139999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603CB89-38ED-4813-9ABF-1618C1436506}"/>
              </a:ext>
            </a:extLst>
          </p:cNvPr>
          <p:cNvSpPr>
            <a:spLocks noChangeAspect="1"/>
          </p:cNvSpPr>
          <p:nvPr/>
        </p:nvSpPr>
        <p:spPr>
          <a:xfrm>
            <a:off x="681629" y="3865458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C37F64EB-8408-4C6B-B125-C80886492ED6}"/>
              </a:ext>
            </a:extLst>
          </p:cNvPr>
          <p:cNvSpPr>
            <a:spLocks noChangeAspect="1"/>
          </p:cNvSpPr>
          <p:nvPr/>
        </p:nvSpPr>
        <p:spPr>
          <a:xfrm>
            <a:off x="681629" y="632763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63883CD-1652-4539-9E28-0324F7F53A3F}"/>
              </a:ext>
            </a:extLst>
          </p:cNvPr>
          <p:cNvSpPr>
            <a:spLocks noChangeAspect="1"/>
          </p:cNvSpPr>
          <p:nvPr/>
        </p:nvSpPr>
        <p:spPr>
          <a:xfrm>
            <a:off x="681629" y="3397268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6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962C58-E3B8-46D9-A65B-6AAE2171C515}"/>
              </a:ext>
            </a:extLst>
          </p:cNvPr>
          <p:cNvGrpSpPr/>
          <p:nvPr/>
        </p:nvGrpSpPr>
        <p:grpSpPr>
          <a:xfrm>
            <a:off x="-10759" y="1118988"/>
            <a:ext cx="11804737" cy="1471812"/>
            <a:chOff x="-10759" y="914467"/>
            <a:chExt cx="11804737" cy="969197"/>
          </a:xfrm>
        </p:grpSpPr>
        <p:sp>
          <p:nvSpPr>
            <p:cNvPr id="16" name="Прямоугольник 137">
              <a:extLst>
                <a:ext uri="{FF2B5EF4-FFF2-40B4-BE49-F238E27FC236}">
                  <a16:creationId xmlns:a16="http://schemas.microsoft.com/office/drawing/2014/main" id="{9098A589-338E-4CB8-BBF9-FE9A4E5933ED}"/>
                </a:ext>
              </a:extLst>
            </p:cNvPr>
            <p:cNvSpPr/>
            <p:nvPr/>
          </p:nvSpPr>
          <p:spPr>
            <a:xfrm>
              <a:off x="-10759" y="914467"/>
              <a:ext cx="11804737" cy="969197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39879">
                  <a:moveTo>
                    <a:pt x="0" y="0"/>
                  </a:moveTo>
                  <a:lnTo>
                    <a:pt x="11747296" y="0"/>
                  </a:lnTo>
                  <a:lnTo>
                    <a:pt x="11595662" y="539879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ACFC"/>
                </a:gs>
                <a:gs pos="100000">
                  <a:srgbClr val="0156B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" name="Прямоугольник 137">
              <a:extLst>
                <a:ext uri="{FF2B5EF4-FFF2-40B4-BE49-F238E27FC236}">
                  <a16:creationId xmlns:a16="http://schemas.microsoft.com/office/drawing/2014/main" id="{8B76E02C-E831-4A72-A4F9-2C46A6C5C3D3}"/>
                </a:ext>
              </a:extLst>
            </p:cNvPr>
            <p:cNvSpPr/>
            <p:nvPr/>
          </p:nvSpPr>
          <p:spPr>
            <a:xfrm>
              <a:off x="-10758" y="1015854"/>
              <a:ext cx="11658600" cy="867810"/>
            </a:xfrm>
            <a:custGeom>
              <a:avLst/>
              <a:gdLst>
                <a:gd name="connsiteX0" fmla="*/ 0 w 11747296"/>
                <a:gd name="connsiteY0" fmla="*/ 0 h 535284"/>
                <a:gd name="connsiteX1" fmla="*/ 11747296 w 11747296"/>
                <a:gd name="connsiteY1" fmla="*/ 0 h 535284"/>
                <a:gd name="connsiteX2" fmla="*/ 11747296 w 11747296"/>
                <a:gd name="connsiteY2" fmla="*/ 535284 h 535284"/>
                <a:gd name="connsiteX3" fmla="*/ 0 w 11747296"/>
                <a:gd name="connsiteY3" fmla="*/ 535284 h 535284"/>
                <a:gd name="connsiteX4" fmla="*/ 0 w 11747296"/>
                <a:gd name="connsiteY4" fmla="*/ 0 h 535284"/>
                <a:gd name="connsiteX0" fmla="*/ 0 w 11747296"/>
                <a:gd name="connsiteY0" fmla="*/ 0 h 539879"/>
                <a:gd name="connsiteX1" fmla="*/ 11747296 w 11747296"/>
                <a:gd name="connsiteY1" fmla="*/ 0 h 539879"/>
                <a:gd name="connsiteX2" fmla="*/ 11595662 w 11747296"/>
                <a:gd name="connsiteY2" fmla="*/ 539879 h 539879"/>
                <a:gd name="connsiteX3" fmla="*/ 0 w 11747296"/>
                <a:gd name="connsiteY3" fmla="*/ 535284 h 539879"/>
                <a:gd name="connsiteX4" fmla="*/ 0 w 11747296"/>
                <a:gd name="connsiteY4" fmla="*/ 0 h 539879"/>
                <a:gd name="connsiteX0" fmla="*/ 0 w 11747296"/>
                <a:gd name="connsiteY0" fmla="*/ 0 h 543890"/>
                <a:gd name="connsiteX1" fmla="*/ 11747296 w 11747296"/>
                <a:gd name="connsiteY1" fmla="*/ 0 h 543890"/>
                <a:gd name="connsiteX2" fmla="*/ 11627991 w 11747296"/>
                <a:gd name="connsiteY2" fmla="*/ 543890 h 543890"/>
                <a:gd name="connsiteX3" fmla="*/ 0 w 11747296"/>
                <a:gd name="connsiteY3" fmla="*/ 535284 h 543890"/>
                <a:gd name="connsiteX4" fmla="*/ 0 w 11747296"/>
                <a:gd name="connsiteY4" fmla="*/ 0 h 543890"/>
                <a:gd name="connsiteX0" fmla="*/ 0 w 11747296"/>
                <a:gd name="connsiteY0" fmla="*/ 0 h 547900"/>
                <a:gd name="connsiteX1" fmla="*/ 11747296 w 11747296"/>
                <a:gd name="connsiteY1" fmla="*/ 0 h 547900"/>
                <a:gd name="connsiteX2" fmla="*/ 11615869 w 11747296"/>
                <a:gd name="connsiteY2" fmla="*/ 547900 h 547900"/>
                <a:gd name="connsiteX3" fmla="*/ 0 w 11747296"/>
                <a:gd name="connsiteY3" fmla="*/ 535284 h 547900"/>
                <a:gd name="connsiteX4" fmla="*/ 0 w 11747296"/>
                <a:gd name="connsiteY4" fmla="*/ 0 h 5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296" h="547900">
                  <a:moveTo>
                    <a:pt x="0" y="0"/>
                  </a:moveTo>
                  <a:lnTo>
                    <a:pt x="11747296" y="0"/>
                  </a:lnTo>
                  <a:lnTo>
                    <a:pt x="11615869" y="547900"/>
                  </a:lnTo>
                  <a:lnTo>
                    <a:pt x="0" y="5352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53A8C"/>
                </a:gs>
                <a:gs pos="100000">
                  <a:srgbClr val="05183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354F8CE-D0E8-412C-99CA-881A316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8" y="399850"/>
            <a:ext cx="11474371" cy="49140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СТРОИМ УМНЫЕ ОБЪЕКТЫ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(ИСПОЛЬЗОВАНИЕ ТЕХНОЛОГИЙ ИНФОРМАЦИОННОГО МОДЕЛИРОВАНИЯ)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ACB88-E58E-45DD-B494-EDAA91747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365" y="1415019"/>
            <a:ext cx="10139424" cy="72675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9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4595211A-10B6-4DDE-9580-E53A33A509C3}"/>
              </a:ext>
            </a:extLst>
          </p:cNvPr>
          <p:cNvSpPr txBox="1"/>
          <p:nvPr/>
        </p:nvSpPr>
        <p:spPr>
          <a:xfrm>
            <a:off x="2445497" y="1389560"/>
            <a:ext cx="8721267" cy="10015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СОКРАЩЕНИЕ ВРЕМЕНИ ПРОХОЖДЕНИЯ РАБОЧЕЙ ДОКУМЕНТАЦИИ ПО ВСЕМ ЭТАПАМ ЖИЗНЕННОГО ЦИКЛА ОБЪЕКТОВ КАПИТАЛЬНОГО СТРОИТЕЛЬСТВА (ОТ ОБОСНОВАНИЯ ИНВЕСТИЦИЙ ДО ЭТАПА ЭКСПЛУАТАЦИИ), СОЗДАНИЕ ЕДИНОЙ СРЕДЫ ОБЩИХ ДАННЫХ ПУТЕМ ВНЕДРЕНИЯ УМНОЙ ЭКОСИСТЕМЫ СТРОИТЕЛЬНОЙ ОТРАСЛИ</a:t>
            </a:r>
          </a:p>
        </p:txBody>
      </p:sp>
      <p:sp>
        <p:nvSpPr>
          <p:cNvPr id="2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0806B928-FA95-4314-990E-BF995B059BDA}"/>
              </a:ext>
            </a:extLst>
          </p:cNvPr>
          <p:cNvSpPr txBox="1"/>
          <p:nvPr/>
        </p:nvSpPr>
        <p:spPr>
          <a:xfrm>
            <a:off x="1287857" y="3150306"/>
            <a:ext cx="2188279" cy="10015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ДО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 ГОДА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(ДАЛЕЕ ПОСТОЯННО)</a:t>
            </a:r>
          </a:p>
        </p:txBody>
      </p:sp>
      <p:sp>
        <p:nvSpPr>
          <p:cNvPr id="2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2D2A01F2-BFC3-46CE-80D0-2775816C8019}"/>
              </a:ext>
            </a:extLst>
          </p:cNvPr>
          <p:cNvSpPr txBox="1"/>
          <p:nvPr/>
        </p:nvSpPr>
        <p:spPr>
          <a:xfrm>
            <a:off x="5218087" y="3258028"/>
            <a:ext cx="6575891" cy="7861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РЕКОМЕНДОВАННЫЙ ФЕДЕРАЛЬНЫЙ ПРОЕКТ, НЕ ОБЕСПЕЧЕННЫЙ ФЕД. ФИНАНСИРОВАНИЕМ (НЕ ПЛАНИРУЕТСЯ ДОВЕДЕНИЕ ФЕД. СОФИНАНСИРОВАНИЯ ДО РЕГИОНОВ И ОМСУ)</a:t>
            </a: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739908AD-7DF6-49A8-B232-84C182B57779}"/>
              </a:ext>
            </a:extLst>
          </p:cNvPr>
          <p:cNvSpPr>
            <a:spLocks noEditPoints="1"/>
          </p:cNvSpPr>
          <p:nvPr/>
        </p:nvSpPr>
        <p:spPr bwMode="auto">
          <a:xfrm>
            <a:off x="820909" y="3471346"/>
            <a:ext cx="357992" cy="359490"/>
          </a:xfrm>
          <a:custGeom>
            <a:avLst/>
            <a:gdLst>
              <a:gd name="T0" fmla="*/ 1597 w 1912"/>
              <a:gd name="T1" fmla="*/ 247 h 1920"/>
              <a:gd name="T2" fmla="*/ 1486 w 1912"/>
              <a:gd name="T3" fmla="*/ 160 h 1920"/>
              <a:gd name="T4" fmla="*/ 1364 w 1912"/>
              <a:gd name="T5" fmla="*/ 91 h 1920"/>
              <a:gd name="T6" fmla="*/ 1234 w 1912"/>
              <a:gd name="T7" fmla="*/ 40 h 1920"/>
              <a:gd name="T8" fmla="*/ 1098 w 1912"/>
              <a:gd name="T9" fmla="*/ 10 h 1920"/>
              <a:gd name="T10" fmla="*/ 956 w 1912"/>
              <a:gd name="T11" fmla="*/ 0 h 1920"/>
              <a:gd name="T12" fmla="*/ 861 w 1912"/>
              <a:gd name="T13" fmla="*/ 4 h 1920"/>
              <a:gd name="T14" fmla="*/ 722 w 1912"/>
              <a:gd name="T15" fmla="*/ 29 h 1920"/>
              <a:gd name="T16" fmla="*/ 590 w 1912"/>
              <a:gd name="T17" fmla="*/ 72 h 1920"/>
              <a:gd name="T18" fmla="*/ 465 w 1912"/>
              <a:gd name="T19" fmla="*/ 135 h 1920"/>
              <a:gd name="T20" fmla="*/ 350 w 1912"/>
              <a:gd name="T21" fmla="*/ 217 h 1920"/>
              <a:gd name="T22" fmla="*/ 279 w 1912"/>
              <a:gd name="T23" fmla="*/ 280 h 1920"/>
              <a:gd name="T24" fmla="*/ 187 w 1912"/>
              <a:gd name="T25" fmla="*/ 389 h 1920"/>
              <a:gd name="T26" fmla="*/ 112 w 1912"/>
              <a:gd name="T27" fmla="*/ 508 h 1920"/>
              <a:gd name="T28" fmla="*/ 55 w 1912"/>
              <a:gd name="T29" fmla="*/ 635 h 1920"/>
              <a:gd name="T30" fmla="*/ 18 w 1912"/>
              <a:gd name="T31" fmla="*/ 771 h 1920"/>
              <a:gd name="T32" fmla="*/ 1 w 1912"/>
              <a:gd name="T33" fmla="*/ 911 h 1920"/>
              <a:gd name="T34" fmla="*/ 1 w 1912"/>
              <a:gd name="T35" fmla="*/ 1008 h 1920"/>
              <a:gd name="T36" fmla="*/ 18 w 1912"/>
              <a:gd name="T37" fmla="*/ 1148 h 1920"/>
              <a:gd name="T38" fmla="*/ 55 w 1912"/>
              <a:gd name="T39" fmla="*/ 1284 h 1920"/>
              <a:gd name="T40" fmla="*/ 112 w 1912"/>
              <a:gd name="T41" fmla="*/ 1411 h 1920"/>
              <a:gd name="T42" fmla="*/ 187 w 1912"/>
              <a:gd name="T43" fmla="*/ 1530 h 1920"/>
              <a:gd name="T44" fmla="*/ 279 w 1912"/>
              <a:gd name="T45" fmla="*/ 1639 h 1920"/>
              <a:gd name="T46" fmla="*/ 350 w 1912"/>
              <a:gd name="T47" fmla="*/ 1702 h 1920"/>
              <a:gd name="T48" fmla="*/ 465 w 1912"/>
              <a:gd name="T49" fmla="*/ 1784 h 1920"/>
              <a:gd name="T50" fmla="*/ 590 w 1912"/>
              <a:gd name="T51" fmla="*/ 1847 h 1920"/>
              <a:gd name="T52" fmla="*/ 722 w 1912"/>
              <a:gd name="T53" fmla="*/ 1890 h 1920"/>
              <a:gd name="T54" fmla="*/ 861 w 1912"/>
              <a:gd name="T55" fmla="*/ 1915 h 1920"/>
              <a:gd name="T56" fmla="*/ 956 w 1912"/>
              <a:gd name="T57" fmla="*/ 1920 h 1920"/>
              <a:gd name="T58" fmla="*/ 1098 w 1912"/>
              <a:gd name="T59" fmla="*/ 1909 h 1920"/>
              <a:gd name="T60" fmla="*/ 1234 w 1912"/>
              <a:gd name="T61" fmla="*/ 1879 h 1920"/>
              <a:gd name="T62" fmla="*/ 1364 w 1912"/>
              <a:gd name="T63" fmla="*/ 1828 h 1920"/>
              <a:gd name="T64" fmla="*/ 1486 w 1912"/>
              <a:gd name="T65" fmla="*/ 1759 h 1920"/>
              <a:gd name="T66" fmla="*/ 1597 w 1912"/>
              <a:gd name="T67" fmla="*/ 1672 h 1920"/>
              <a:gd name="T68" fmla="*/ 1665 w 1912"/>
              <a:gd name="T69" fmla="*/ 1604 h 1920"/>
              <a:gd name="T70" fmla="*/ 1751 w 1912"/>
              <a:gd name="T71" fmla="*/ 1492 h 1920"/>
              <a:gd name="T72" fmla="*/ 1820 w 1912"/>
              <a:gd name="T73" fmla="*/ 1370 h 1920"/>
              <a:gd name="T74" fmla="*/ 1871 w 1912"/>
              <a:gd name="T75" fmla="*/ 1239 h 1920"/>
              <a:gd name="T76" fmla="*/ 1901 w 1912"/>
              <a:gd name="T77" fmla="*/ 1102 h 1920"/>
              <a:gd name="T78" fmla="*/ 1912 w 1912"/>
              <a:gd name="T79" fmla="*/ 960 h 1920"/>
              <a:gd name="T80" fmla="*/ 1907 w 1912"/>
              <a:gd name="T81" fmla="*/ 864 h 1920"/>
              <a:gd name="T82" fmla="*/ 1883 w 1912"/>
              <a:gd name="T83" fmla="*/ 725 h 1920"/>
              <a:gd name="T84" fmla="*/ 1839 w 1912"/>
              <a:gd name="T85" fmla="*/ 592 h 1920"/>
              <a:gd name="T86" fmla="*/ 1777 w 1912"/>
              <a:gd name="T87" fmla="*/ 467 h 1920"/>
              <a:gd name="T88" fmla="*/ 1695 w 1912"/>
              <a:gd name="T89" fmla="*/ 352 h 1920"/>
              <a:gd name="T90" fmla="*/ 1632 w 1912"/>
              <a:gd name="T91" fmla="*/ 280 h 1920"/>
              <a:gd name="T92" fmla="*/ 1019 w 1912"/>
              <a:gd name="T93" fmla="*/ 297 h 1920"/>
              <a:gd name="T94" fmla="*/ 302 w 1912"/>
              <a:gd name="T95" fmla="*/ 1024 h 1920"/>
              <a:gd name="T96" fmla="*/ 302 w 1912"/>
              <a:gd name="T97" fmla="*/ 896 h 1920"/>
              <a:gd name="T98" fmla="*/ 893 w 1912"/>
              <a:gd name="T99" fmla="*/ 1792 h 1920"/>
              <a:gd name="T100" fmla="*/ 1019 w 1912"/>
              <a:gd name="T101" fmla="*/ 1792 h 1920"/>
              <a:gd name="T102" fmla="*/ 874 w 1912"/>
              <a:gd name="T103" fmla="*/ 413 h 1920"/>
              <a:gd name="T104" fmla="*/ 1493 w 1912"/>
              <a:gd name="T105" fmla="*/ 1436 h 1920"/>
              <a:gd name="T106" fmla="*/ 1614 w 1912"/>
              <a:gd name="T107" fmla="*/ 896 h 1920"/>
              <a:gd name="T108" fmla="*/ 1614 w 1912"/>
              <a:gd name="T109" fmla="*/ 1024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2" h="1920">
                <a:moveTo>
                  <a:pt x="1632" y="280"/>
                </a:moveTo>
                <a:lnTo>
                  <a:pt x="1632" y="280"/>
                </a:lnTo>
                <a:lnTo>
                  <a:pt x="1597" y="247"/>
                </a:lnTo>
                <a:lnTo>
                  <a:pt x="1561" y="217"/>
                </a:lnTo>
                <a:lnTo>
                  <a:pt x="1524" y="187"/>
                </a:lnTo>
                <a:lnTo>
                  <a:pt x="1486" y="160"/>
                </a:lnTo>
                <a:lnTo>
                  <a:pt x="1447" y="135"/>
                </a:lnTo>
                <a:lnTo>
                  <a:pt x="1405" y="112"/>
                </a:lnTo>
                <a:lnTo>
                  <a:pt x="1364" y="91"/>
                </a:lnTo>
                <a:lnTo>
                  <a:pt x="1322" y="72"/>
                </a:lnTo>
                <a:lnTo>
                  <a:pt x="1279" y="55"/>
                </a:lnTo>
                <a:lnTo>
                  <a:pt x="1234" y="40"/>
                </a:lnTo>
                <a:lnTo>
                  <a:pt x="1190" y="29"/>
                </a:lnTo>
                <a:lnTo>
                  <a:pt x="1143" y="18"/>
                </a:lnTo>
                <a:lnTo>
                  <a:pt x="1098" y="10"/>
                </a:lnTo>
                <a:lnTo>
                  <a:pt x="1050" y="4"/>
                </a:lnTo>
                <a:lnTo>
                  <a:pt x="1004" y="1"/>
                </a:lnTo>
                <a:lnTo>
                  <a:pt x="956" y="0"/>
                </a:lnTo>
                <a:lnTo>
                  <a:pt x="956" y="0"/>
                </a:lnTo>
                <a:lnTo>
                  <a:pt x="908" y="1"/>
                </a:lnTo>
                <a:lnTo>
                  <a:pt x="861" y="4"/>
                </a:lnTo>
                <a:lnTo>
                  <a:pt x="814" y="10"/>
                </a:lnTo>
                <a:lnTo>
                  <a:pt x="768" y="18"/>
                </a:lnTo>
                <a:lnTo>
                  <a:pt x="722" y="29"/>
                </a:lnTo>
                <a:lnTo>
                  <a:pt x="677" y="40"/>
                </a:lnTo>
                <a:lnTo>
                  <a:pt x="633" y="55"/>
                </a:lnTo>
                <a:lnTo>
                  <a:pt x="590" y="72"/>
                </a:lnTo>
                <a:lnTo>
                  <a:pt x="547" y="91"/>
                </a:lnTo>
                <a:lnTo>
                  <a:pt x="505" y="112"/>
                </a:lnTo>
                <a:lnTo>
                  <a:pt x="465" y="135"/>
                </a:lnTo>
                <a:lnTo>
                  <a:pt x="425" y="160"/>
                </a:lnTo>
                <a:lnTo>
                  <a:pt x="387" y="187"/>
                </a:lnTo>
                <a:lnTo>
                  <a:pt x="350" y="217"/>
                </a:lnTo>
                <a:lnTo>
                  <a:pt x="314" y="247"/>
                </a:lnTo>
                <a:lnTo>
                  <a:pt x="279" y="280"/>
                </a:lnTo>
                <a:lnTo>
                  <a:pt x="279" y="280"/>
                </a:lnTo>
                <a:lnTo>
                  <a:pt x="246" y="315"/>
                </a:lnTo>
                <a:lnTo>
                  <a:pt x="216" y="352"/>
                </a:lnTo>
                <a:lnTo>
                  <a:pt x="187" y="389"/>
                </a:lnTo>
                <a:lnTo>
                  <a:pt x="160" y="427"/>
                </a:lnTo>
                <a:lnTo>
                  <a:pt x="134" y="467"/>
                </a:lnTo>
                <a:lnTo>
                  <a:pt x="112" y="508"/>
                </a:lnTo>
                <a:lnTo>
                  <a:pt x="91" y="549"/>
                </a:lnTo>
                <a:lnTo>
                  <a:pt x="72" y="592"/>
                </a:lnTo>
                <a:lnTo>
                  <a:pt x="55" y="635"/>
                </a:lnTo>
                <a:lnTo>
                  <a:pt x="40" y="680"/>
                </a:lnTo>
                <a:lnTo>
                  <a:pt x="29" y="725"/>
                </a:lnTo>
                <a:lnTo>
                  <a:pt x="18" y="771"/>
                </a:lnTo>
                <a:lnTo>
                  <a:pt x="10" y="817"/>
                </a:lnTo>
                <a:lnTo>
                  <a:pt x="4" y="864"/>
                </a:lnTo>
                <a:lnTo>
                  <a:pt x="1" y="911"/>
                </a:lnTo>
                <a:lnTo>
                  <a:pt x="0" y="960"/>
                </a:lnTo>
                <a:lnTo>
                  <a:pt x="0" y="960"/>
                </a:lnTo>
                <a:lnTo>
                  <a:pt x="1" y="1008"/>
                </a:lnTo>
                <a:lnTo>
                  <a:pt x="4" y="1055"/>
                </a:lnTo>
                <a:lnTo>
                  <a:pt x="10" y="1102"/>
                </a:lnTo>
                <a:lnTo>
                  <a:pt x="18" y="1148"/>
                </a:lnTo>
                <a:lnTo>
                  <a:pt x="29" y="1194"/>
                </a:lnTo>
                <a:lnTo>
                  <a:pt x="40" y="1239"/>
                </a:lnTo>
                <a:lnTo>
                  <a:pt x="55" y="1284"/>
                </a:lnTo>
                <a:lnTo>
                  <a:pt x="72" y="1327"/>
                </a:lnTo>
                <a:lnTo>
                  <a:pt x="91" y="1370"/>
                </a:lnTo>
                <a:lnTo>
                  <a:pt x="112" y="1411"/>
                </a:lnTo>
                <a:lnTo>
                  <a:pt x="134" y="1452"/>
                </a:lnTo>
                <a:lnTo>
                  <a:pt x="160" y="1492"/>
                </a:lnTo>
                <a:lnTo>
                  <a:pt x="187" y="1530"/>
                </a:lnTo>
                <a:lnTo>
                  <a:pt x="216" y="1567"/>
                </a:lnTo>
                <a:lnTo>
                  <a:pt x="246" y="1604"/>
                </a:lnTo>
                <a:lnTo>
                  <a:pt x="279" y="1639"/>
                </a:lnTo>
                <a:lnTo>
                  <a:pt x="279" y="1639"/>
                </a:lnTo>
                <a:lnTo>
                  <a:pt x="314" y="1672"/>
                </a:lnTo>
                <a:lnTo>
                  <a:pt x="350" y="1702"/>
                </a:lnTo>
                <a:lnTo>
                  <a:pt x="387" y="1732"/>
                </a:lnTo>
                <a:lnTo>
                  <a:pt x="425" y="1759"/>
                </a:lnTo>
                <a:lnTo>
                  <a:pt x="465" y="1784"/>
                </a:lnTo>
                <a:lnTo>
                  <a:pt x="505" y="1807"/>
                </a:lnTo>
                <a:lnTo>
                  <a:pt x="547" y="1828"/>
                </a:lnTo>
                <a:lnTo>
                  <a:pt x="590" y="1847"/>
                </a:lnTo>
                <a:lnTo>
                  <a:pt x="633" y="1864"/>
                </a:lnTo>
                <a:lnTo>
                  <a:pt x="677" y="1879"/>
                </a:lnTo>
                <a:lnTo>
                  <a:pt x="722" y="1890"/>
                </a:lnTo>
                <a:lnTo>
                  <a:pt x="768" y="1901"/>
                </a:lnTo>
                <a:lnTo>
                  <a:pt x="814" y="1909"/>
                </a:lnTo>
                <a:lnTo>
                  <a:pt x="861" y="1915"/>
                </a:lnTo>
                <a:lnTo>
                  <a:pt x="908" y="1918"/>
                </a:lnTo>
                <a:lnTo>
                  <a:pt x="956" y="1920"/>
                </a:lnTo>
                <a:lnTo>
                  <a:pt x="956" y="1920"/>
                </a:lnTo>
                <a:lnTo>
                  <a:pt x="1004" y="1918"/>
                </a:lnTo>
                <a:lnTo>
                  <a:pt x="1050" y="1915"/>
                </a:lnTo>
                <a:lnTo>
                  <a:pt x="1098" y="1909"/>
                </a:lnTo>
                <a:lnTo>
                  <a:pt x="1143" y="1901"/>
                </a:lnTo>
                <a:lnTo>
                  <a:pt x="1190" y="1890"/>
                </a:lnTo>
                <a:lnTo>
                  <a:pt x="1234" y="1879"/>
                </a:lnTo>
                <a:lnTo>
                  <a:pt x="1279" y="1864"/>
                </a:lnTo>
                <a:lnTo>
                  <a:pt x="1322" y="1847"/>
                </a:lnTo>
                <a:lnTo>
                  <a:pt x="1364" y="1828"/>
                </a:lnTo>
                <a:lnTo>
                  <a:pt x="1405" y="1807"/>
                </a:lnTo>
                <a:lnTo>
                  <a:pt x="1447" y="1784"/>
                </a:lnTo>
                <a:lnTo>
                  <a:pt x="1486" y="1759"/>
                </a:lnTo>
                <a:lnTo>
                  <a:pt x="1524" y="1732"/>
                </a:lnTo>
                <a:lnTo>
                  <a:pt x="1561" y="1702"/>
                </a:lnTo>
                <a:lnTo>
                  <a:pt x="1597" y="1672"/>
                </a:lnTo>
                <a:lnTo>
                  <a:pt x="1632" y="1639"/>
                </a:lnTo>
                <a:lnTo>
                  <a:pt x="1632" y="1639"/>
                </a:lnTo>
                <a:lnTo>
                  <a:pt x="1665" y="1604"/>
                </a:lnTo>
                <a:lnTo>
                  <a:pt x="1695" y="1567"/>
                </a:lnTo>
                <a:lnTo>
                  <a:pt x="1725" y="1530"/>
                </a:lnTo>
                <a:lnTo>
                  <a:pt x="1751" y="1492"/>
                </a:lnTo>
                <a:lnTo>
                  <a:pt x="1777" y="1452"/>
                </a:lnTo>
                <a:lnTo>
                  <a:pt x="1800" y="1411"/>
                </a:lnTo>
                <a:lnTo>
                  <a:pt x="1820" y="1370"/>
                </a:lnTo>
                <a:lnTo>
                  <a:pt x="1839" y="1327"/>
                </a:lnTo>
                <a:lnTo>
                  <a:pt x="1856" y="1284"/>
                </a:lnTo>
                <a:lnTo>
                  <a:pt x="1871" y="1239"/>
                </a:lnTo>
                <a:lnTo>
                  <a:pt x="1883" y="1194"/>
                </a:lnTo>
                <a:lnTo>
                  <a:pt x="1893" y="1148"/>
                </a:lnTo>
                <a:lnTo>
                  <a:pt x="1901" y="1102"/>
                </a:lnTo>
                <a:lnTo>
                  <a:pt x="1907" y="1055"/>
                </a:lnTo>
                <a:lnTo>
                  <a:pt x="1911" y="1008"/>
                </a:lnTo>
                <a:lnTo>
                  <a:pt x="1912" y="960"/>
                </a:lnTo>
                <a:lnTo>
                  <a:pt x="1912" y="960"/>
                </a:lnTo>
                <a:lnTo>
                  <a:pt x="1911" y="911"/>
                </a:lnTo>
                <a:lnTo>
                  <a:pt x="1907" y="864"/>
                </a:lnTo>
                <a:lnTo>
                  <a:pt x="1901" y="817"/>
                </a:lnTo>
                <a:lnTo>
                  <a:pt x="1893" y="771"/>
                </a:lnTo>
                <a:lnTo>
                  <a:pt x="1883" y="725"/>
                </a:lnTo>
                <a:lnTo>
                  <a:pt x="1871" y="680"/>
                </a:lnTo>
                <a:lnTo>
                  <a:pt x="1856" y="635"/>
                </a:lnTo>
                <a:lnTo>
                  <a:pt x="1839" y="592"/>
                </a:lnTo>
                <a:lnTo>
                  <a:pt x="1820" y="549"/>
                </a:lnTo>
                <a:lnTo>
                  <a:pt x="1800" y="508"/>
                </a:lnTo>
                <a:lnTo>
                  <a:pt x="1777" y="467"/>
                </a:lnTo>
                <a:lnTo>
                  <a:pt x="1751" y="427"/>
                </a:lnTo>
                <a:lnTo>
                  <a:pt x="1725" y="389"/>
                </a:lnTo>
                <a:lnTo>
                  <a:pt x="1695" y="352"/>
                </a:lnTo>
                <a:lnTo>
                  <a:pt x="1665" y="315"/>
                </a:lnTo>
                <a:lnTo>
                  <a:pt x="1632" y="280"/>
                </a:lnTo>
                <a:lnTo>
                  <a:pt x="1632" y="280"/>
                </a:lnTo>
                <a:close/>
                <a:moveTo>
                  <a:pt x="893" y="127"/>
                </a:moveTo>
                <a:lnTo>
                  <a:pt x="1019" y="127"/>
                </a:lnTo>
                <a:lnTo>
                  <a:pt x="1019" y="297"/>
                </a:lnTo>
                <a:lnTo>
                  <a:pt x="893" y="297"/>
                </a:lnTo>
                <a:lnTo>
                  <a:pt x="893" y="127"/>
                </a:lnTo>
                <a:close/>
                <a:moveTo>
                  <a:pt x="302" y="1024"/>
                </a:moveTo>
                <a:lnTo>
                  <a:pt x="125" y="1024"/>
                </a:lnTo>
                <a:lnTo>
                  <a:pt x="125" y="896"/>
                </a:lnTo>
                <a:lnTo>
                  <a:pt x="302" y="896"/>
                </a:lnTo>
                <a:lnTo>
                  <a:pt x="302" y="1024"/>
                </a:lnTo>
                <a:close/>
                <a:moveTo>
                  <a:pt x="1019" y="1792"/>
                </a:moveTo>
                <a:lnTo>
                  <a:pt x="893" y="1792"/>
                </a:lnTo>
                <a:lnTo>
                  <a:pt x="893" y="1622"/>
                </a:lnTo>
                <a:lnTo>
                  <a:pt x="1019" y="1622"/>
                </a:lnTo>
                <a:lnTo>
                  <a:pt x="1019" y="1792"/>
                </a:lnTo>
                <a:close/>
                <a:moveTo>
                  <a:pt x="1365" y="1553"/>
                </a:moveTo>
                <a:lnTo>
                  <a:pt x="874" y="1021"/>
                </a:lnTo>
                <a:lnTo>
                  <a:pt x="874" y="413"/>
                </a:lnTo>
                <a:lnTo>
                  <a:pt x="1038" y="413"/>
                </a:lnTo>
                <a:lnTo>
                  <a:pt x="1038" y="941"/>
                </a:lnTo>
                <a:lnTo>
                  <a:pt x="1493" y="1436"/>
                </a:lnTo>
                <a:lnTo>
                  <a:pt x="1365" y="1553"/>
                </a:lnTo>
                <a:close/>
                <a:moveTo>
                  <a:pt x="1614" y="1024"/>
                </a:moveTo>
                <a:lnTo>
                  <a:pt x="1614" y="896"/>
                </a:lnTo>
                <a:lnTo>
                  <a:pt x="1783" y="896"/>
                </a:lnTo>
                <a:lnTo>
                  <a:pt x="1783" y="1024"/>
                </a:lnTo>
                <a:lnTo>
                  <a:pt x="1614" y="1024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43">
            <a:extLst>
              <a:ext uri="{FF2B5EF4-FFF2-40B4-BE49-F238E27FC236}">
                <a16:creationId xmlns:a16="http://schemas.microsoft.com/office/drawing/2014/main" id="{CB75ECCC-637C-4211-9B8C-C2017BC77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4978" y="3525091"/>
            <a:ext cx="324153" cy="252000"/>
            <a:chOff x="3900" y="3904"/>
            <a:chExt cx="301" cy="234"/>
          </a:xfrm>
          <a:solidFill>
            <a:srgbClr val="053E95"/>
          </a:solidFill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AEB1D6F-40CE-48A6-8806-08ECA438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4058"/>
              <a:ext cx="299" cy="80"/>
            </a:xfrm>
            <a:custGeom>
              <a:avLst/>
              <a:gdLst>
                <a:gd name="T0" fmla="*/ 1790 w 1791"/>
                <a:gd name="T1" fmla="*/ 0 h 482"/>
                <a:gd name="T2" fmla="*/ 1746 w 1791"/>
                <a:gd name="T3" fmla="*/ 22 h 482"/>
                <a:gd name="T4" fmla="*/ 1653 w 1791"/>
                <a:gd name="T5" fmla="*/ 59 h 482"/>
                <a:gd name="T6" fmla="*/ 1605 w 1791"/>
                <a:gd name="T7" fmla="*/ 75 h 482"/>
                <a:gd name="T8" fmla="*/ 1529 w 1791"/>
                <a:gd name="T9" fmla="*/ 96 h 482"/>
                <a:gd name="T10" fmla="*/ 1448 w 1791"/>
                <a:gd name="T11" fmla="*/ 115 h 482"/>
                <a:gd name="T12" fmla="*/ 1360 w 1791"/>
                <a:gd name="T13" fmla="*/ 130 h 482"/>
                <a:gd name="T14" fmla="*/ 1271 w 1791"/>
                <a:gd name="T15" fmla="*/ 144 h 482"/>
                <a:gd name="T16" fmla="*/ 1177 w 1791"/>
                <a:gd name="T17" fmla="*/ 154 h 482"/>
                <a:gd name="T18" fmla="*/ 1079 w 1791"/>
                <a:gd name="T19" fmla="*/ 161 h 482"/>
                <a:gd name="T20" fmla="*/ 980 w 1791"/>
                <a:gd name="T21" fmla="*/ 166 h 482"/>
                <a:gd name="T22" fmla="*/ 879 w 1791"/>
                <a:gd name="T23" fmla="*/ 168 h 482"/>
                <a:gd name="T24" fmla="*/ 789 w 1791"/>
                <a:gd name="T25" fmla="*/ 167 h 482"/>
                <a:gd name="T26" fmla="*/ 613 w 1791"/>
                <a:gd name="T27" fmla="*/ 157 h 482"/>
                <a:gd name="T28" fmla="*/ 445 w 1791"/>
                <a:gd name="T29" fmla="*/ 137 h 482"/>
                <a:gd name="T30" fmla="*/ 327 w 1791"/>
                <a:gd name="T31" fmla="*/ 117 h 482"/>
                <a:gd name="T32" fmla="*/ 253 w 1791"/>
                <a:gd name="T33" fmla="*/ 101 h 482"/>
                <a:gd name="T34" fmla="*/ 218 w 1791"/>
                <a:gd name="T35" fmla="*/ 92 h 482"/>
                <a:gd name="T36" fmla="*/ 163 w 1791"/>
                <a:gd name="T37" fmla="*/ 76 h 482"/>
                <a:gd name="T38" fmla="*/ 107 w 1791"/>
                <a:gd name="T39" fmla="*/ 58 h 482"/>
                <a:gd name="T40" fmla="*/ 53 w 1791"/>
                <a:gd name="T41" fmla="*/ 36 h 482"/>
                <a:gd name="T42" fmla="*/ 0 w 1791"/>
                <a:gd name="T43" fmla="*/ 11 h 482"/>
                <a:gd name="T44" fmla="*/ 4 w 1791"/>
                <a:gd name="T45" fmla="*/ 267 h 482"/>
                <a:gd name="T46" fmla="*/ 4 w 1791"/>
                <a:gd name="T47" fmla="*/ 269 h 482"/>
                <a:gd name="T48" fmla="*/ 6 w 1791"/>
                <a:gd name="T49" fmla="*/ 276 h 482"/>
                <a:gd name="T50" fmla="*/ 13 w 1791"/>
                <a:gd name="T51" fmla="*/ 287 h 482"/>
                <a:gd name="T52" fmla="*/ 26 w 1791"/>
                <a:gd name="T53" fmla="*/ 301 h 482"/>
                <a:gd name="T54" fmla="*/ 46 w 1791"/>
                <a:gd name="T55" fmla="*/ 318 h 482"/>
                <a:gd name="T56" fmla="*/ 76 w 1791"/>
                <a:gd name="T57" fmla="*/ 336 h 482"/>
                <a:gd name="T58" fmla="*/ 115 w 1791"/>
                <a:gd name="T59" fmla="*/ 356 h 482"/>
                <a:gd name="T60" fmla="*/ 165 w 1791"/>
                <a:gd name="T61" fmla="*/ 377 h 482"/>
                <a:gd name="T62" fmla="*/ 228 w 1791"/>
                <a:gd name="T63" fmla="*/ 398 h 482"/>
                <a:gd name="T64" fmla="*/ 262 w 1791"/>
                <a:gd name="T65" fmla="*/ 408 h 482"/>
                <a:gd name="T66" fmla="*/ 334 w 1791"/>
                <a:gd name="T67" fmla="*/ 426 h 482"/>
                <a:gd name="T68" fmla="*/ 410 w 1791"/>
                <a:gd name="T69" fmla="*/ 441 h 482"/>
                <a:gd name="T70" fmla="*/ 490 w 1791"/>
                <a:gd name="T71" fmla="*/ 455 h 482"/>
                <a:gd name="T72" fmla="*/ 575 w 1791"/>
                <a:gd name="T73" fmla="*/ 465 h 482"/>
                <a:gd name="T74" fmla="*/ 664 w 1791"/>
                <a:gd name="T75" fmla="*/ 473 h 482"/>
                <a:gd name="T76" fmla="*/ 755 w 1791"/>
                <a:gd name="T77" fmla="*/ 479 h 482"/>
                <a:gd name="T78" fmla="*/ 848 w 1791"/>
                <a:gd name="T79" fmla="*/ 482 h 482"/>
                <a:gd name="T80" fmla="*/ 896 w 1791"/>
                <a:gd name="T81" fmla="*/ 482 h 482"/>
                <a:gd name="T82" fmla="*/ 990 w 1791"/>
                <a:gd name="T83" fmla="*/ 481 h 482"/>
                <a:gd name="T84" fmla="*/ 1083 w 1791"/>
                <a:gd name="T85" fmla="*/ 476 h 482"/>
                <a:gd name="T86" fmla="*/ 1172 w 1791"/>
                <a:gd name="T87" fmla="*/ 470 h 482"/>
                <a:gd name="T88" fmla="*/ 1258 w 1791"/>
                <a:gd name="T89" fmla="*/ 459 h 482"/>
                <a:gd name="T90" fmla="*/ 1342 w 1791"/>
                <a:gd name="T91" fmla="*/ 447 h 482"/>
                <a:gd name="T92" fmla="*/ 1422 w 1791"/>
                <a:gd name="T93" fmla="*/ 432 h 482"/>
                <a:gd name="T94" fmla="*/ 1495 w 1791"/>
                <a:gd name="T95" fmla="*/ 415 h 482"/>
                <a:gd name="T96" fmla="*/ 1565 w 1791"/>
                <a:gd name="T97" fmla="*/ 396 h 482"/>
                <a:gd name="T98" fmla="*/ 1598 w 1791"/>
                <a:gd name="T99" fmla="*/ 384 h 482"/>
                <a:gd name="T100" fmla="*/ 1655 w 1791"/>
                <a:gd name="T101" fmla="*/ 363 h 482"/>
                <a:gd name="T102" fmla="*/ 1699 w 1791"/>
                <a:gd name="T103" fmla="*/ 341 h 482"/>
                <a:gd name="T104" fmla="*/ 1734 w 1791"/>
                <a:gd name="T105" fmla="*/ 322 h 482"/>
                <a:gd name="T106" fmla="*/ 1759 w 1791"/>
                <a:gd name="T107" fmla="*/ 304 h 482"/>
                <a:gd name="T108" fmla="*/ 1776 w 1791"/>
                <a:gd name="T109" fmla="*/ 288 h 482"/>
                <a:gd name="T110" fmla="*/ 1786 w 1791"/>
                <a:gd name="T111" fmla="*/ 276 h 482"/>
                <a:gd name="T112" fmla="*/ 1791 w 1791"/>
                <a:gd name="T113" fmla="*/ 268 h 482"/>
                <a:gd name="T114" fmla="*/ 1790 w 1791"/>
                <a:gd name="T115" fmla="*/ 2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1" h="482">
                  <a:moveTo>
                    <a:pt x="1790" y="264"/>
                  </a:moveTo>
                  <a:lnTo>
                    <a:pt x="1790" y="0"/>
                  </a:lnTo>
                  <a:lnTo>
                    <a:pt x="1790" y="0"/>
                  </a:lnTo>
                  <a:lnTo>
                    <a:pt x="1746" y="22"/>
                  </a:lnTo>
                  <a:lnTo>
                    <a:pt x="1700" y="42"/>
                  </a:lnTo>
                  <a:lnTo>
                    <a:pt x="1653" y="59"/>
                  </a:lnTo>
                  <a:lnTo>
                    <a:pt x="1605" y="75"/>
                  </a:lnTo>
                  <a:lnTo>
                    <a:pt x="1605" y="75"/>
                  </a:lnTo>
                  <a:lnTo>
                    <a:pt x="1568" y="86"/>
                  </a:lnTo>
                  <a:lnTo>
                    <a:pt x="1529" y="96"/>
                  </a:lnTo>
                  <a:lnTo>
                    <a:pt x="1488" y="105"/>
                  </a:lnTo>
                  <a:lnTo>
                    <a:pt x="1448" y="115"/>
                  </a:lnTo>
                  <a:lnTo>
                    <a:pt x="1405" y="124"/>
                  </a:lnTo>
                  <a:lnTo>
                    <a:pt x="1360" y="130"/>
                  </a:lnTo>
                  <a:lnTo>
                    <a:pt x="1316" y="137"/>
                  </a:lnTo>
                  <a:lnTo>
                    <a:pt x="1271" y="144"/>
                  </a:lnTo>
                  <a:lnTo>
                    <a:pt x="1223" y="150"/>
                  </a:lnTo>
                  <a:lnTo>
                    <a:pt x="1177" y="154"/>
                  </a:lnTo>
                  <a:lnTo>
                    <a:pt x="1128" y="159"/>
                  </a:lnTo>
                  <a:lnTo>
                    <a:pt x="1079" y="161"/>
                  </a:lnTo>
                  <a:lnTo>
                    <a:pt x="1031" y="164"/>
                  </a:lnTo>
                  <a:lnTo>
                    <a:pt x="980" y="166"/>
                  </a:lnTo>
                  <a:lnTo>
                    <a:pt x="930" y="167"/>
                  </a:lnTo>
                  <a:lnTo>
                    <a:pt x="879" y="168"/>
                  </a:lnTo>
                  <a:lnTo>
                    <a:pt x="879" y="168"/>
                  </a:lnTo>
                  <a:lnTo>
                    <a:pt x="789" y="167"/>
                  </a:lnTo>
                  <a:lnTo>
                    <a:pt x="700" y="162"/>
                  </a:lnTo>
                  <a:lnTo>
                    <a:pt x="613" y="157"/>
                  </a:lnTo>
                  <a:lnTo>
                    <a:pt x="528" y="147"/>
                  </a:lnTo>
                  <a:lnTo>
                    <a:pt x="445" y="137"/>
                  </a:lnTo>
                  <a:lnTo>
                    <a:pt x="366" y="124"/>
                  </a:lnTo>
                  <a:lnTo>
                    <a:pt x="327" y="117"/>
                  </a:lnTo>
                  <a:lnTo>
                    <a:pt x="290" y="109"/>
                  </a:lnTo>
                  <a:lnTo>
                    <a:pt x="253" y="101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190" y="84"/>
                  </a:lnTo>
                  <a:lnTo>
                    <a:pt x="163" y="76"/>
                  </a:lnTo>
                  <a:lnTo>
                    <a:pt x="134" y="67"/>
                  </a:lnTo>
                  <a:lnTo>
                    <a:pt x="107" y="58"/>
                  </a:lnTo>
                  <a:lnTo>
                    <a:pt x="80" y="48"/>
                  </a:lnTo>
                  <a:lnTo>
                    <a:pt x="53" y="36"/>
                  </a:lnTo>
                  <a:lnTo>
                    <a:pt x="26" y="24"/>
                  </a:lnTo>
                  <a:lnTo>
                    <a:pt x="0" y="11"/>
                  </a:lnTo>
                  <a:lnTo>
                    <a:pt x="4" y="267"/>
                  </a:lnTo>
                  <a:lnTo>
                    <a:pt x="4" y="267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9" y="281"/>
                  </a:lnTo>
                  <a:lnTo>
                    <a:pt x="13" y="287"/>
                  </a:lnTo>
                  <a:lnTo>
                    <a:pt x="19" y="294"/>
                  </a:lnTo>
                  <a:lnTo>
                    <a:pt x="26" y="301"/>
                  </a:lnTo>
                  <a:lnTo>
                    <a:pt x="35" y="308"/>
                  </a:lnTo>
                  <a:lnTo>
                    <a:pt x="46" y="318"/>
                  </a:lnTo>
                  <a:lnTo>
                    <a:pt x="60" y="327"/>
                  </a:lnTo>
                  <a:lnTo>
                    <a:pt x="76" y="336"/>
                  </a:lnTo>
                  <a:lnTo>
                    <a:pt x="94" y="346"/>
                  </a:lnTo>
                  <a:lnTo>
                    <a:pt x="115" y="356"/>
                  </a:lnTo>
                  <a:lnTo>
                    <a:pt x="139" y="366"/>
                  </a:lnTo>
                  <a:lnTo>
                    <a:pt x="165" y="377"/>
                  </a:lnTo>
                  <a:lnTo>
                    <a:pt x="196" y="388"/>
                  </a:lnTo>
                  <a:lnTo>
                    <a:pt x="228" y="398"/>
                  </a:lnTo>
                  <a:lnTo>
                    <a:pt x="228" y="398"/>
                  </a:lnTo>
                  <a:lnTo>
                    <a:pt x="262" y="408"/>
                  </a:lnTo>
                  <a:lnTo>
                    <a:pt x="296" y="417"/>
                  </a:lnTo>
                  <a:lnTo>
                    <a:pt x="334" y="426"/>
                  </a:lnTo>
                  <a:lnTo>
                    <a:pt x="371" y="434"/>
                  </a:lnTo>
                  <a:lnTo>
                    <a:pt x="410" y="441"/>
                  </a:lnTo>
                  <a:lnTo>
                    <a:pt x="449" y="448"/>
                  </a:lnTo>
                  <a:lnTo>
                    <a:pt x="490" y="455"/>
                  </a:lnTo>
                  <a:lnTo>
                    <a:pt x="532" y="460"/>
                  </a:lnTo>
                  <a:lnTo>
                    <a:pt x="575" y="465"/>
                  </a:lnTo>
                  <a:lnTo>
                    <a:pt x="619" y="470"/>
                  </a:lnTo>
                  <a:lnTo>
                    <a:pt x="664" y="473"/>
                  </a:lnTo>
                  <a:lnTo>
                    <a:pt x="709" y="476"/>
                  </a:lnTo>
                  <a:lnTo>
                    <a:pt x="755" y="479"/>
                  </a:lnTo>
                  <a:lnTo>
                    <a:pt x="802" y="481"/>
                  </a:lnTo>
                  <a:lnTo>
                    <a:pt x="848" y="482"/>
                  </a:lnTo>
                  <a:lnTo>
                    <a:pt x="896" y="482"/>
                  </a:lnTo>
                  <a:lnTo>
                    <a:pt x="896" y="482"/>
                  </a:lnTo>
                  <a:lnTo>
                    <a:pt x="943" y="482"/>
                  </a:lnTo>
                  <a:lnTo>
                    <a:pt x="990" y="481"/>
                  </a:lnTo>
                  <a:lnTo>
                    <a:pt x="1036" y="479"/>
                  </a:lnTo>
                  <a:lnTo>
                    <a:pt x="1083" y="476"/>
                  </a:lnTo>
                  <a:lnTo>
                    <a:pt x="1127" y="473"/>
                  </a:lnTo>
                  <a:lnTo>
                    <a:pt x="1172" y="470"/>
                  </a:lnTo>
                  <a:lnTo>
                    <a:pt x="1215" y="465"/>
                  </a:lnTo>
                  <a:lnTo>
                    <a:pt x="1258" y="459"/>
                  </a:lnTo>
                  <a:lnTo>
                    <a:pt x="1300" y="454"/>
                  </a:lnTo>
                  <a:lnTo>
                    <a:pt x="1342" y="447"/>
                  </a:lnTo>
                  <a:lnTo>
                    <a:pt x="1382" y="440"/>
                  </a:lnTo>
                  <a:lnTo>
                    <a:pt x="1422" y="432"/>
                  </a:lnTo>
                  <a:lnTo>
                    <a:pt x="1459" y="424"/>
                  </a:lnTo>
                  <a:lnTo>
                    <a:pt x="1495" y="415"/>
                  </a:lnTo>
                  <a:lnTo>
                    <a:pt x="1531" y="406"/>
                  </a:lnTo>
                  <a:lnTo>
                    <a:pt x="1565" y="396"/>
                  </a:lnTo>
                  <a:lnTo>
                    <a:pt x="1565" y="396"/>
                  </a:lnTo>
                  <a:lnTo>
                    <a:pt x="1598" y="384"/>
                  </a:lnTo>
                  <a:lnTo>
                    <a:pt x="1628" y="374"/>
                  </a:lnTo>
                  <a:lnTo>
                    <a:pt x="1655" y="363"/>
                  </a:lnTo>
                  <a:lnTo>
                    <a:pt x="1679" y="353"/>
                  </a:lnTo>
                  <a:lnTo>
                    <a:pt x="1699" y="341"/>
                  </a:lnTo>
                  <a:lnTo>
                    <a:pt x="1718" y="332"/>
                  </a:lnTo>
                  <a:lnTo>
                    <a:pt x="1734" y="322"/>
                  </a:lnTo>
                  <a:lnTo>
                    <a:pt x="1748" y="313"/>
                  </a:lnTo>
                  <a:lnTo>
                    <a:pt x="1759" y="304"/>
                  </a:lnTo>
                  <a:lnTo>
                    <a:pt x="1768" y="296"/>
                  </a:lnTo>
                  <a:lnTo>
                    <a:pt x="1776" y="288"/>
                  </a:lnTo>
                  <a:lnTo>
                    <a:pt x="1782" y="282"/>
                  </a:lnTo>
                  <a:lnTo>
                    <a:pt x="1786" y="276"/>
                  </a:lnTo>
                  <a:lnTo>
                    <a:pt x="1789" y="271"/>
                  </a:lnTo>
                  <a:lnTo>
                    <a:pt x="1791" y="268"/>
                  </a:lnTo>
                  <a:lnTo>
                    <a:pt x="1791" y="264"/>
                  </a:lnTo>
                  <a:lnTo>
                    <a:pt x="1790" y="264"/>
                  </a:lnTo>
                  <a:lnTo>
                    <a:pt x="179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3C9DC95-9A69-44F4-A152-302A510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3977"/>
              <a:ext cx="300" cy="79"/>
            </a:xfrm>
            <a:custGeom>
              <a:avLst/>
              <a:gdLst>
                <a:gd name="T0" fmla="*/ 1607 w 1800"/>
                <a:gd name="T1" fmla="*/ 75 h 478"/>
                <a:gd name="T2" fmla="*/ 1531 w 1800"/>
                <a:gd name="T3" fmla="*/ 96 h 478"/>
                <a:gd name="T4" fmla="*/ 1450 w 1800"/>
                <a:gd name="T5" fmla="*/ 114 h 478"/>
                <a:gd name="T6" fmla="*/ 1364 w 1800"/>
                <a:gd name="T7" fmla="*/ 130 h 478"/>
                <a:gd name="T8" fmla="*/ 1274 w 1800"/>
                <a:gd name="T9" fmla="*/ 142 h 478"/>
                <a:gd name="T10" fmla="*/ 1181 w 1800"/>
                <a:gd name="T11" fmla="*/ 152 h 478"/>
                <a:gd name="T12" fmla="*/ 1086 w 1800"/>
                <a:gd name="T13" fmla="*/ 159 h 478"/>
                <a:gd name="T14" fmla="*/ 989 w 1800"/>
                <a:gd name="T15" fmla="*/ 164 h 478"/>
                <a:gd name="T16" fmla="*/ 889 w 1800"/>
                <a:gd name="T17" fmla="*/ 165 h 478"/>
                <a:gd name="T18" fmla="*/ 840 w 1800"/>
                <a:gd name="T19" fmla="*/ 165 h 478"/>
                <a:gd name="T20" fmla="*/ 744 w 1800"/>
                <a:gd name="T21" fmla="*/ 162 h 478"/>
                <a:gd name="T22" fmla="*/ 650 w 1800"/>
                <a:gd name="T23" fmla="*/ 157 h 478"/>
                <a:gd name="T24" fmla="*/ 559 w 1800"/>
                <a:gd name="T25" fmla="*/ 148 h 478"/>
                <a:gd name="T26" fmla="*/ 471 w 1800"/>
                <a:gd name="T27" fmla="*/ 138 h 478"/>
                <a:gd name="T28" fmla="*/ 386 w 1800"/>
                <a:gd name="T29" fmla="*/ 124 h 478"/>
                <a:gd name="T30" fmla="*/ 304 w 1800"/>
                <a:gd name="T31" fmla="*/ 108 h 478"/>
                <a:gd name="T32" fmla="*/ 227 w 1800"/>
                <a:gd name="T33" fmla="*/ 90 h 478"/>
                <a:gd name="T34" fmla="*/ 191 w 1800"/>
                <a:gd name="T35" fmla="*/ 80 h 478"/>
                <a:gd name="T36" fmla="*/ 94 w 1800"/>
                <a:gd name="T37" fmla="*/ 47 h 478"/>
                <a:gd name="T38" fmla="*/ 0 w 1800"/>
                <a:gd name="T39" fmla="*/ 6 h 478"/>
                <a:gd name="T40" fmla="*/ 4 w 1800"/>
                <a:gd name="T41" fmla="*/ 282 h 478"/>
                <a:gd name="T42" fmla="*/ 11 w 1800"/>
                <a:gd name="T43" fmla="*/ 291 h 478"/>
                <a:gd name="T44" fmla="*/ 30 w 1800"/>
                <a:gd name="T45" fmla="*/ 307 h 478"/>
                <a:gd name="T46" fmla="*/ 55 w 1800"/>
                <a:gd name="T47" fmla="*/ 324 h 478"/>
                <a:gd name="T48" fmla="*/ 103 w 1800"/>
                <a:gd name="T49" fmla="*/ 349 h 478"/>
                <a:gd name="T50" fmla="*/ 185 w 1800"/>
                <a:gd name="T51" fmla="*/ 382 h 478"/>
                <a:gd name="T52" fmla="*/ 289 w 1800"/>
                <a:gd name="T53" fmla="*/ 412 h 478"/>
                <a:gd name="T54" fmla="*/ 412 w 1800"/>
                <a:gd name="T55" fmla="*/ 438 h 478"/>
                <a:gd name="T56" fmla="*/ 554 w 1800"/>
                <a:gd name="T57" fmla="*/ 459 h 478"/>
                <a:gd name="T58" fmla="*/ 712 w 1800"/>
                <a:gd name="T59" fmla="*/ 472 h 478"/>
                <a:gd name="T60" fmla="*/ 888 w 1800"/>
                <a:gd name="T61" fmla="*/ 478 h 478"/>
                <a:gd name="T62" fmla="*/ 936 w 1800"/>
                <a:gd name="T63" fmla="*/ 477 h 478"/>
                <a:gd name="T64" fmla="*/ 1030 w 1800"/>
                <a:gd name="T65" fmla="*/ 475 h 478"/>
                <a:gd name="T66" fmla="*/ 1120 w 1800"/>
                <a:gd name="T67" fmla="*/ 469 h 478"/>
                <a:gd name="T68" fmla="*/ 1210 w 1800"/>
                <a:gd name="T69" fmla="*/ 461 h 478"/>
                <a:gd name="T70" fmla="*/ 1296 w 1800"/>
                <a:gd name="T71" fmla="*/ 451 h 478"/>
                <a:gd name="T72" fmla="*/ 1377 w 1800"/>
                <a:gd name="T73" fmla="*/ 437 h 478"/>
                <a:gd name="T74" fmla="*/ 1456 w 1800"/>
                <a:gd name="T75" fmla="*/ 421 h 478"/>
                <a:gd name="T76" fmla="*/ 1528 w 1800"/>
                <a:gd name="T77" fmla="*/ 403 h 478"/>
                <a:gd name="T78" fmla="*/ 1562 w 1800"/>
                <a:gd name="T79" fmla="*/ 393 h 478"/>
                <a:gd name="T80" fmla="*/ 1627 w 1800"/>
                <a:gd name="T81" fmla="*/ 371 h 478"/>
                <a:gd name="T82" fmla="*/ 1679 w 1800"/>
                <a:gd name="T83" fmla="*/ 350 h 478"/>
                <a:gd name="T84" fmla="*/ 1720 w 1800"/>
                <a:gd name="T85" fmla="*/ 329 h 478"/>
                <a:gd name="T86" fmla="*/ 1749 w 1800"/>
                <a:gd name="T87" fmla="*/ 311 h 478"/>
                <a:gd name="T88" fmla="*/ 1771 w 1800"/>
                <a:gd name="T89" fmla="*/ 294 h 478"/>
                <a:gd name="T90" fmla="*/ 1784 w 1800"/>
                <a:gd name="T91" fmla="*/ 281 h 478"/>
                <a:gd name="T92" fmla="*/ 1792 w 1800"/>
                <a:gd name="T93" fmla="*/ 269 h 478"/>
                <a:gd name="T94" fmla="*/ 1793 w 1800"/>
                <a:gd name="T95" fmla="*/ 262 h 478"/>
                <a:gd name="T96" fmla="*/ 1794 w 1800"/>
                <a:gd name="T97" fmla="*/ 256 h 478"/>
                <a:gd name="T98" fmla="*/ 1798 w 1800"/>
                <a:gd name="T99" fmla="*/ 241 h 478"/>
                <a:gd name="T100" fmla="*/ 1800 w 1800"/>
                <a:gd name="T101" fmla="*/ 234 h 478"/>
                <a:gd name="T102" fmla="*/ 1800 w 1800"/>
                <a:gd name="T103" fmla="*/ 0 h 478"/>
                <a:gd name="T104" fmla="*/ 1706 w 1800"/>
                <a:gd name="T105" fmla="*/ 42 h 478"/>
                <a:gd name="T106" fmla="*/ 1657 w 1800"/>
                <a:gd name="T107" fmla="*/ 61 h 478"/>
                <a:gd name="T108" fmla="*/ 1607 w 1800"/>
                <a:gd name="T109" fmla="*/ 7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0" h="478">
                  <a:moveTo>
                    <a:pt x="1607" y="75"/>
                  </a:moveTo>
                  <a:lnTo>
                    <a:pt x="1607" y="75"/>
                  </a:lnTo>
                  <a:lnTo>
                    <a:pt x="1570" y="86"/>
                  </a:lnTo>
                  <a:lnTo>
                    <a:pt x="1531" y="96"/>
                  </a:lnTo>
                  <a:lnTo>
                    <a:pt x="1491" y="105"/>
                  </a:lnTo>
                  <a:lnTo>
                    <a:pt x="1450" y="114"/>
                  </a:lnTo>
                  <a:lnTo>
                    <a:pt x="1408" y="122"/>
                  </a:lnTo>
                  <a:lnTo>
                    <a:pt x="1364" y="130"/>
                  </a:lnTo>
                  <a:lnTo>
                    <a:pt x="1320" y="137"/>
                  </a:lnTo>
                  <a:lnTo>
                    <a:pt x="1274" y="142"/>
                  </a:lnTo>
                  <a:lnTo>
                    <a:pt x="1229" y="148"/>
                  </a:lnTo>
                  <a:lnTo>
                    <a:pt x="1181" y="152"/>
                  </a:lnTo>
                  <a:lnTo>
                    <a:pt x="1135" y="156"/>
                  </a:lnTo>
                  <a:lnTo>
                    <a:pt x="1086" y="159"/>
                  </a:lnTo>
                  <a:lnTo>
                    <a:pt x="1037" y="162"/>
                  </a:lnTo>
                  <a:lnTo>
                    <a:pt x="989" y="164"/>
                  </a:lnTo>
                  <a:lnTo>
                    <a:pt x="939" y="165"/>
                  </a:lnTo>
                  <a:lnTo>
                    <a:pt x="889" y="165"/>
                  </a:lnTo>
                  <a:lnTo>
                    <a:pt x="889" y="165"/>
                  </a:lnTo>
                  <a:lnTo>
                    <a:pt x="840" y="165"/>
                  </a:lnTo>
                  <a:lnTo>
                    <a:pt x="792" y="164"/>
                  </a:lnTo>
                  <a:lnTo>
                    <a:pt x="744" y="162"/>
                  </a:lnTo>
                  <a:lnTo>
                    <a:pt x="698" y="159"/>
                  </a:lnTo>
                  <a:lnTo>
                    <a:pt x="650" y="157"/>
                  </a:lnTo>
                  <a:lnTo>
                    <a:pt x="605" y="152"/>
                  </a:lnTo>
                  <a:lnTo>
                    <a:pt x="559" y="148"/>
                  </a:lnTo>
                  <a:lnTo>
                    <a:pt x="514" y="143"/>
                  </a:lnTo>
                  <a:lnTo>
                    <a:pt x="471" y="138"/>
                  </a:lnTo>
                  <a:lnTo>
                    <a:pt x="428" y="131"/>
                  </a:lnTo>
                  <a:lnTo>
                    <a:pt x="386" y="124"/>
                  </a:lnTo>
                  <a:lnTo>
                    <a:pt x="344" y="116"/>
                  </a:lnTo>
                  <a:lnTo>
                    <a:pt x="304" y="108"/>
                  </a:lnTo>
                  <a:lnTo>
                    <a:pt x="266" y="99"/>
                  </a:lnTo>
                  <a:lnTo>
                    <a:pt x="227" y="9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42" y="65"/>
                  </a:lnTo>
                  <a:lnTo>
                    <a:pt x="94" y="47"/>
                  </a:lnTo>
                  <a:lnTo>
                    <a:pt x="46" y="28"/>
                  </a:lnTo>
                  <a:lnTo>
                    <a:pt x="0" y="6"/>
                  </a:lnTo>
                  <a:lnTo>
                    <a:pt x="3" y="208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11" y="291"/>
                  </a:lnTo>
                  <a:lnTo>
                    <a:pt x="20" y="299"/>
                  </a:lnTo>
                  <a:lnTo>
                    <a:pt x="30" y="307"/>
                  </a:lnTo>
                  <a:lnTo>
                    <a:pt x="42" y="315"/>
                  </a:lnTo>
                  <a:lnTo>
                    <a:pt x="55" y="324"/>
                  </a:lnTo>
                  <a:lnTo>
                    <a:pt x="70" y="332"/>
                  </a:lnTo>
                  <a:lnTo>
                    <a:pt x="103" y="349"/>
                  </a:lnTo>
                  <a:lnTo>
                    <a:pt x="141" y="366"/>
                  </a:lnTo>
                  <a:lnTo>
                    <a:pt x="185" y="382"/>
                  </a:lnTo>
                  <a:lnTo>
                    <a:pt x="234" y="397"/>
                  </a:lnTo>
                  <a:lnTo>
                    <a:pt x="289" y="412"/>
                  </a:lnTo>
                  <a:lnTo>
                    <a:pt x="349" y="426"/>
                  </a:lnTo>
                  <a:lnTo>
                    <a:pt x="412" y="438"/>
                  </a:lnTo>
                  <a:lnTo>
                    <a:pt x="481" y="450"/>
                  </a:lnTo>
                  <a:lnTo>
                    <a:pt x="554" y="459"/>
                  </a:lnTo>
                  <a:lnTo>
                    <a:pt x="631" y="467"/>
                  </a:lnTo>
                  <a:lnTo>
                    <a:pt x="712" y="472"/>
                  </a:lnTo>
                  <a:lnTo>
                    <a:pt x="798" y="477"/>
                  </a:lnTo>
                  <a:lnTo>
                    <a:pt x="888" y="478"/>
                  </a:lnTo>
                  <a:lnTo>
                    <a:pt x="888" y="478"/>
                  </a:lnTo>
                  <a:lnTo>
                    <a:pt x="936" y="477"/>
                  </a:lnTo>
                  <a:lnTo>
                    <a:pt x="982" y="477"/>
                  </a:lnTo>
                  <a:lnTo>
                    <a:pt x="1030" y="475"/>
                  </a:lnTo>
                  <a:lnTo>
                    <a:pt x="1075" y="472"/>
                  </a:lnTo>
                  <a:lnTo>
                    <a:pt x="1120" y="469"/>
                  </a:lnTo>
                  <a:lnTo>
                    <a:pt x="1166" y="465"/>
                  </a:lnTo>
                  <a:lnTo>
                    <a:pt x="1210" y="461"/>
                  </a:lnTo>
                  <a:lnTo>
                    <a:pt x="1253" y="456"/>
                  </a:lnTo>
                  <a:lnTo>
                    <a:pt x="1296" y="451"/>
                  </a:lnTo>
                  <a:lnTo>
                    <a:pt x="1337" y="444"/>
                  </a:lnTo>
                  <a:lnTo>
                    <a:pt x="1377" y="437"/>
                  </a:lnTo>
                  <a:lnTo>
                    <a:pt x="1417" y="429"/>
                  </a:lnTo>
                  <a:lnTo>
                    <a:pt x="1456" y="421"/>
                  </a:lnTo>
                  <a:lnTo>
                    <a:pt x="1492" y="412"/>
                  </a:lnTo>
                  <a:lnTo>
                    <a:pt x="1528" y="403"/>
                  </a:lnTo>
                  <a:lnTo>
                    <a:pt x="1562" y="393"/>
                  </a:lnTo>
                  <a:lnTo>
                    <a:pt x="1562" y="393"/>
                  </a:lnTo>
                  <a:lnTo>
                    <a:pt x="1596" y="383"/>
                  </a:lnTo>
                  <a:lnTo>
                    <a:pt x="1627" y="371"/>
                  </a:lnTo>
                  <a:lnTo>
                    <a:pt x="1654" y="361"/>
                  </a:lnTo>
                  <a:lnTo>
                    <a:pt x="1679" y="350"/>
                  </a:lnTo>
                  <a:lnTo>
                    <a:pt x="1700" y="340"/>
                  </a:lnTo>
                  <a:lnTo>
                    <a:pt x="1720" y="329"/>
                  </a:lnTo>
                  <a:lnTo>
                    <a:pt x="1735" y="320"/>
                  </a:lnTo>
                  <a:lnTo>
                    <a:pt x="1749" y="311"/>
                  </a:lnTo>
                  <a:lnTo>
                    <a:pt x="1761" y="302"/>
                  </a:lnTo>
                  <a:lnTo>
                    <a:pt x="1771" y="294"/>
                  </a:lnTo>
                  <a:lnTo>
                    <a:pt x="1778" y="287"/>
                  </a:lnTo>
                  <a:lnTo>
                    <a:pt x="1784" y="281"/>
                  </a:lnTo>
                  <a:lnTo>
                    <a:pt x="1789" y="275"/>
                  </a:lnTo>
                  <a:lnTo>
                    <a:pt x="1792" y="269"/>
                  </a:lnTo>
                  <a:lnTo>
                    <a:pt x="1793" y="266"/>
                  </a:lnTo>
                  <a:lnTo>
                    <a:pt x="1793" y="262"/>
                  </a:lnTo>
                  <a:lnTo>
                    <a:pt x="1793" y="262"/>
                  </a:lnTo>
                  <a:lnTo>
                    <a:pt x="1794" y="256"/>
                  </a:lnTo>
                  <a:lnTo>
                    <a:pt x="1797" y="248"/>
                  </a:lnTo>
                  <a:lnTo>
                    <a:pt x="1798" y="241"/>
                  </a:lnTo>
                  <a:lnTo>
                    <a:pt x="1799" y="234"/>
                  </a:lnTo>
                  <a:lnTo>
                    <a:pt x="1800" y="234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754" y="23"/>
                  </a:lnTo>
                  <a:lnTo>
                    <a:pt x="1706" y="42"/>
                  </a:lnTo>
                  <a:lnTo>
                    <a:pt x="1681" y="53"/>
                  </a:lnTo>
                  <a:lnTo>
                    <a:pt x="1657" y="61"/>
                  </a:lnTo>
                  <a:lnTo>
                    <a:pt x="1632" y="69"/>
                  </a:lnTo>
                  <a:lnTo>
                    <a:pt x="1607" y="75"/>
                  </a:lnTo>
                  <a:lnTo>
                    <a:pt x="160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28A5D9C4-A746-4D36-85E2-873ACB8F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904"/>
              <a:ext cx="301" cy="71"/>
            </a:xfrm>
            <a:custGeom>
              <a:avLst/>
              <a:gdLst>
                <a:gd name="T0" fmla="*/ 1537 w 1804"/>
                <a:gd name="T1" fmla="*/ 74 h 426"/>
                <a:gd name="T2" fmla="*/ 1425 w 1804"/>
                <a:gd name="T3" fmla="*/ 48 h 426"/>
                <a:gd name="T4" fmla="*/ 1303 w 1804"/>
                <a:gd name="T5" fmla="*/ 27 h 426"/>
                <a:gd name="T6" fmla="*/ 1173 w 1804"/>
                <a:gd name="T7" fmla="*/ 11 h 426"/>
                <a:gd name="T8" fmla="*/ 1036 w 1804"/>
                <a:gd name="T9" fmla="*/ 3 h 426"/>
                <a:gd name="T10" fmla="*/ 880 w 1804"/>
                <a:gd name="T11" fmla="*/ 0 h 426"/>
                <a:gd name="T12" fmla="*/ 707 w 1804"/>
                <a:gd name="T13" fmla="*/ 5 h 426"/>
                <a:gd name="T14" fmla="*/ 465 w 1804"/>
                <a:gd name="T15" fmla="*/ 29 h 426"/>
                <a:gd name="T16" fmla="*/ 353 w 1804"/>
                <a:gd name="T17" fmla="*/ 50 h 426"/>
                <a:gd name="T18" fmla="*/ 253 w 1804"/>
                <a:gd name="T19" fmla="*/ 75 h 426"/>
                <a:gd name="T20" fmla="*/ 190 w 1804"/>
                <a:gd name="T21" fmla="*/ 94 h 426"/>
                <a:gd name="T22" fmla="*/ 116 w 1804"/>
                <a:gd name="T23" fmla="*/ 124 h 426"/>
                <a:gd name="T24" fmla="*/ 61 w 1804"/>
                <a:gd name="T25" fmla="*/ 151 h 426"/>
                <a:gd name="T26" fmla="*/ 26 w 1804"/>
                <a:gd name="T27" fmla="*/ 177 h 426"/>
                <a:gd name="T28" fmla="*/ 6 w 1804"/>
                <a:gd name="T29" fmla="*/ 197 h 426"/>
                <a:gd name="T30" fmla="*/ 0 w 1804"/>
                <a:gd name="T31" fmla="*/ 208 h 426"/>
                <a:gd name="T32" fmla="*/ 1 w 1804"/>
                <a:gd name="T33" fmla="*/ 214 h 426"/>
                <a:gd name="T34" fmla="*/ 6 w 1804"/>
                <a:gd name="T35" fmla="*/ 223 h 426"/>
                <a:gd name="T36" fmla="*/ 23 w 1804"/>
                <a:gd name="T37" fmla="*/ 243 h 426"/>
                <a:gd name="T38" fmla="*/ 56 w 1804"/>
                <a:gd name="T39" fmla="*/ 268 h 426"/>
                <a:gd name="T40" fmla="*/ 108 w 1804"/>
                <a:gd name="T41" fmla="*/ 296 h 426"/>
                <a:gd name="T42" fmla="*/ 182 w 1804"/>
                <a:gd name="T43" fmla="*/ 328 h 426"/>
                <a:gd name="T44" fmla="*/ 247 w 1804"/>
                <a:gd name="T45" fmla="*/ 348 h 426"/>
                <a:gd name="T46" fmla="*/ 351 w 1804"/>
                <a:gd name="T47" fmla="*/ 374 h 426"/>
                <a:gd name="T48" fmla="*/ 466 w 1804"/>
                <a:gd name="T49" fmla="*/ 396 h 426"/>
                <a:gd name="T50" fmla="*/ 630 w 1804"/>
                <a:gd name="T51" fmla="*/ 415 h 426"/>
                <a:gd name="T52" fmla="*/ 896 w 1804"/>
                <a:gd name="T53" fmla="*/ 426 h 426"/>
                <a:gd name="T54" fmla="*/ 989 w 1804"/>
                <a:gd name="T55" fmla="*/ 425 h 426"/>
                <a:gd name="T56" fmla="*/ 1125 w 1804"/>
                <a:gd name="T57" fmla="*/ 418 h 426"/>
                <a:gd name="T58" fmla="*/ 1256 w 1804"/>
                <a:gd name="T59" fmla="*/ 406 h 426"/>
                <a:gd name="T60" fmla="*/ 1380 w 1804"/>
                <a:gd name="T61" fmla="*/ 387 h 426"/>
                <a:gd name="T62" fmla="*/ 1493 w 1804"/>
                <a:gd name="T63" fmla="*/ 363 h 426"/>
                <a:gd name="T64" fmla="*/ 1564 w 1804"/>
                <a:gd name="T65" fmla="*/ 344 h 426"/>
                <a:gd name="T66" fmla="*/ 1659 w 1804"/>
                <a:gd name="T67" fmla="*/ 312 h 426"/>
                <a:gd name="T68" fmla="*/ 1726 w 1804"/>
                <a:gd name="T69" fmla="*/ 280 h 426"/>
                <a:gd name="T70" fmla="*/ 1769 w 1804"/>
                <a:gd name="T71" fmla="*/ 253 h 426"/>
                <a:gd name="T72" fmla="*/ 1794 w 1804"/>
                <a:gd name="T73" fmla="*/ 230 h 426"/>
                <a:gd name="T74" fmla="*/ 1804 w 1804"/>
                <a:gd name="T75" fmla="*/ 215 h 426"/>
                <a:gd name="T76" fmla="*/ 1804 w 1804"/>
                <a:gd name="T77" fmla="*/ 211 h 426"/>
                <a:gd name="T78" fmla="*/ 1798 w 1804"/>
                <a:gd name="T79" fmla="*/ 200 h 426"/>
                <a:gd name="T80" fmla="*/ 1780 w 1804"/>
                <a:gd name="T81" fmla="*/ 180 h 426"/>
                <a:gd name="T82" fmla="*/ 1744 w 1804"/>
                <a:gd name="T83" fmla="*/ 154 h 426"/>
                <a:gd name="T84" fmla="*/ 1687 w 1804"/>
                <a:gd name="T85" fmla="*/ 125 h 426"/>
                <a:gd name="T86" fmla="*/ 1605 w 1804"/>
                <a:gd name="T87" fmla="*/ 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4" h="426">
                  <a:moveTo>
                    <a:pt x="1571" y="84"/>
                  </a:moveTo>
                  <a:lnTo>
                    <a:pt x="1571" y="84"/>
                  </a:lnTo>
                  <a:lnTo>
                    <a:pt x="1537" y="74"/>
                  </a:lnTo>
                  <a:lnTo>
                    <a:pt x="1501" y="65"/>
                  </a:lnTo>
                  <a:lnTo>
                    <a:pt x="1464" y="56"/>
                  </a:lnTo>
                  <a:lnTo>
                    <a:pt x="1425" y="48"/>
                  </a:lnTo>
                  <a:lnTo>
                    <a:pt x="1386" y="40"/>
                  </a:lnTo>
                  <a:lnTo>
                    <a:pt x="1345" y="33"/>
                  </a:lnTo>
                  <a:lnTo>
                    <a:pt x="1303" y="27"/>
                  </a:lnTo>
                  <a:lnTo>
                    <a:pt x="1260" y="22"/>
                  </a:lnTo>
                  <a:lnTo>
                    <a:pt x="1217" y="16"/>
                  </a:lnTo>
                  <a:lnTo>
                    <a:pt x="1173" y="11"/>
                  </a:lnTo>
                  <a:lnTo>
                    <a:pt x="1127" y="8"/>
                  </a:lnTo>
                  <a:lnTo>
                    <a:pt x="1082" y="6"/>
                  </a:lnTo>
                  <a:lnTo>
                    <a:pt x="1036" y="3"/>
                  </a:lnTo>
                  <a:lnTo>
                    <a:pt x="989" y="1"/>
                  </a:lnTo>
                  <a:lnTo>
                    <a:pt x="895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93" y="1"/>
                  </a:lnTo>
                  <a:lnTo>
                    <a:pt x="707" y="5"/>
                  </a:lnTo>
                  <a:lnTo>
                    <a:pt x="623" y="10"/>
                  </a:lnTo>
                  <a:lnTo>
                    <a:pt x="543" y="19"/>
                  </a:lnTo>
                  <a:lnTo>
                    <a:pt x="465" y="29"/>
                  </a:lnTo>
                  <a:lnTo>
                    <a:pt x="427" y="36"/>
                  </a:lnTo>
                  <a:lnTo>
                    <a:pt x="390" y="43"/>
                  </a:lnTo>
                  <a:lnTo>
                    <a:pt x="353" y="50"/>
                  </a:lnTo>
                  <a:lnTo>
                    <a:pt x="320" y="58"/>
                  </a:lnTo>
                  <a:lnTo>
                    <a:pt x="286" y="66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20" y="84"/>
                  </a:lnTo>
                  <a:lnTo>
                    <a:pt x="190" y="94"/>
                  </a:lnTo>
                  <a:lnTo>
                    <a:pt x="163" y="104"/>
                  </a:lnTo>
                  <a:lnTo>
                    <a:pt x="138" y="113"/>
                  </a:lnTo>
                  <a:lnTo>
                    <a:pt x="116" y="124"/>
                  </a:lnTo>
                  <a:lnTo>
                    <a:pt x="95" y="133"/>
                  </a:lnTo>
                  <a:lnTo>
                    <a:pt x="77" y="142"/>
                  </a:lnTo>
                  <a:lnTo>
                    <a:pt x="61" y="151"/>
                  </a:lnTo>
                  <a:lnTo>
                    <a:pt x="48" y="160"/>
                  </a:lnTo>
                  <a:lnTo>
                    <a:pt x="36" y="169"/>
                  </a:lnTo>
                  <a:lnTo>
                    <a:pt x="26" y="177"/>
                  </a:lnTo>
                  <a:lnTo>
                    <a:pt x="18" y="184"/>
                  </a:lnTo>
                  <a:lnTo>
                    <a:pt x="11" y="191"/>
                  </a:lnTo>
                  <a:lnTo>
                    <a:pt x="6" y="197"/>
                  </a:lnTo>
                  <a:lnTo>
                    <a:pt x="2" y="203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3" y="219"/>
                  </a:lnTo>
                  <a:lnTo>
                    <a:pt x="6" y="223"/>
                  </a:lnTo>
                  <a:lnTo>
                    <a:pt x="10" y="229"/>
                  </a:lnTo>
                  <a:lnTo>
                    <a:pt x="16" y="236"/>
                  </a:lnTo>
                  <a:lnTo>
                    <a:pt x="23" y="243"/>
                  </a:lnTo>
                  <a:lnTo>
                    <a:pt x="32" y="251"/>
                  </a:lnTo>
                  <a:lnTo>
                    <a:pt x="43" y="259"/>
                  </a:lnTo>
                  <a:lnTo>
                    <a:pt x="56" y="268"/>
                  </a:lnTo>
                  <a:lnTo>
                    <a:pt x="70" y="277"/>
                  </a:lnTo>
                  <a:lnTo>
                    <a:pt x="88" y="287"/>
                  </a:lnTo>
                  <a:lnTo>
                    <a:pt x="108" y="296"/>
                  </a:lnTo>
                  <a:lnTo>
                    <a:pt x="130" y="306"/>
                  </a:lnTo>
                  <a:lnTo>
                    <a:pt x="155" y="318"/>
                  </a:lnTo>
                  <a:lnTo>
                    <a:pt x="182" y="328"/>
                  </a:lnTo>
                  <a:lnTo>
                    <a:pt x="214" y="338"/>
                  </a:lnTo>
                  <a:lnTo>
                    <a:pt x="247" y="348"/>
                  </a:lnTo>
                  <a:lnTo>
                    <a:pt x="247" y="348"/>
                  </a:lnTo>
                  <a:lnTo>
                    <a:pt x="281" y="357"/>
                  </a:lnTo>
                  <a:lnTo>
                    <a:pt x="316" y="366"/>
                  </a:lnTo>
                  <a:lnTo>
                    <a:pt x="351" y="374"/>
                  </a:lnTo>
                  <a:lnTo>
                    <a:pt x="389" y="382"/>
                  </a:lnTo>
                  <a:lnTo>
                    <a:pt x="426" y="389"/>
                  </a:lnTo>
                  <a:lnTo>
                    <a:pt x="466" y="396"/>
                  </a:lnTo>
                  <a:lnTo>
                    <a:pt x="505" y="401"/>
                  </a:lnTo>
                  <a:lnTo>
                    <a:pt x="546" y="406"/>
                  </a:lnTo>
                  <a:lnTo>
                    <a:pt x="630" y="415"/>
                  </a:lnTo>
                  <a:lnTo>
                    <a:pt x="716" y="422"/>
                  </a:lnTo>
                  <a:lnTo>
                    <a:pt x="806" y="425"/>
                  </a:lnTo>
                  <a:lnTo>
                    <a:pt x="896" y="426"/>
                  </a:lnTo>
                  <a:lnTo>
                    <a:pt x="896" y="426"/>
                  </a:lnTo>
                  <a:lnTo>
                    <a:pt x="943" y="426"/>
                  </a:lnTo>
                  <a:lnTo>
                    <a:pt x="989" y="425"/>
                  </a:lnTo>
                  <a:lnTo>
                    <a:pt x="1034" y="424"/>
                  </a:lnTo>
                  <a:lnTo>
                    <a:pt x="1081" y="422"/>
                  </a:lnTo>
                  <a:lnTo>
                    <a:pt x="1125" y="418"/>
                  </a:lnTo>
                  <a:lnTo>
                    <a:pt x="1169" y="415"/>
                  </a:lnTo>
                  <a:lnTo>
                    <a:pt x="1213" y="411"/>
                  </a:lnTo>
                  <a:lnTo>
                    <a:pt x="1256" y="406"/>
                  </a:lnTo>
                  <a:lnTo>
                    <a:pt x="1298" y="400"/>
                  </a:lnTo>
                  <a:lnTo>
                    <a:pt x="1339" y="394"/>
                  </a:lnTo>
                  <a:lnTo>
                    <a:pt x="1380" y="387"/>
                  </a:lnTo>
                  <a:lnTo>
                    <a:pt x="1419" y="380"/>
                  </a:lnTo>
                  <a:lnTo>
                    <a:pt x="1457" y="372"/>
                  </a:lnTo>
                  <a:lnTo>
                    <a:pt x="1493" y="363"/>
                  </a:lnTo>
                  <a:lnTo>
                    <a:pt x="1530" y="354"/>
                  </a:lnTo>
                  <a:lnTo>
                    <a:pt x="1564" y="344"/>
                  </a:lnTo>
                  <a:lnTo>
                    <a:pt x="1564" y="344"/>
                  </a:lnTo>
                  <a:lnTo>
                    <a:pt x="1599" y="333"/>
                  </a:lnTo>
                  <a:lnTo>
                    <a:pt x="1630" y="322"/>
                  </a:lnTo>
                  <a:lnTo>
                    <a:pt x="1659" y="312"/>
                  </a:lnTo>
                  <a:lnTo>
                    <a:pt x="1684" y="301"/>
                  </a:lnTo>
                  <a:lnTo>
                    <a:pt x="1706" y="290"/>
                  </a:lnTo>
                  <a:lnTo>
                    <a:pt x="1726" y="280"/>
                  </a:lnTo>
                  <a:lnTo>
                    <a:pt x="1743" y="270"/>
                  </a:lnTo>
                  <a:lnTo>
                    <a:pt x="1757" y="261"/>
                  </a:lnTo>
                  <a:lnTo>
                    <a:pt x="1769" y="253"/>
                  </a:lnTo>
                  <a:lnTo>
                    <a:pt x="1779" y="244"/>
                  </a:lnTo>
                  <a:lnTo>
                    <a:pt x="1788" y="237"/>
                  </a:lnTo>
                  <a:lnTo>
                    <a:pt x="1794" y="230"/>
                  </a:lnTo>
                  <a:lnTo>
                    <a:pt x="1798" y="225"/>
                  </a:lnTo>
                  <a:lnTo>
                    <a:pt x="1801" y="219"/>
                  </a:lnTo>
                  <a:lnTo>
                    <a:pt x="1804" y="215"/>
                  </a:lnTo>
                  <a:lnTo>
                    <a:pt x="1804" y="212"/>
                  </a:lnTo>
                  <a:lnTo>
                    <a:pt x="1804" y="211"/>
                  </a:lnTo>
                  <a:lnTo>
                    <a:pt x="1804" y="211"/>
                  </a:lnTo>
                  <a:lnTo>
                    <a:pt x="1804" y="209"/>
                  </a:lnTo>
                  <a:lnTo>
                    <a:pt x="1801" y="204"/>
                  </a:lnTo>
                  <a:lnTo>
                    <a:pt x="1798" y="200"/>
                  </a:lnTo>
                  <a:lnTo>
                    <a:pt x="1794" y="194"/>
                  </a:lnTo>
                  <a:lnTo>
                    <a:pt x="1788" y="187"/>
                  </a:lnTo>
                  <a:lnTo>
                    <a:pt x="1780" y="180"/>
                  </a:lnTo>
                  <a:lnTo>
                    <a:pt x="1770" y="172"/>
                  </a:lnTo>
                  <a:lnTo>
                    <a:pt x="1758" y="163"/>
                  </a:lnTo>
                  <a:lnTo>
                    <a:pt x="1744" y="154"/>
                  </a:lnTo>
                  <a:lnTo>
                    <a:pt x="1728" y="145"/>
                  </a:lnTo>
                  <a:lnTo>
                    <a:pt x="1709" y="135"/>
                  </a:lnTo>
                  <a:lnTo>
                    <a:pt x="1687" y="125"/>
                  </a:lnTo>
                  <a:lnTo>
                    <a:pt x="1663" y="115"/>
                  </a:lnTo>
                  <a:lnTo>
                    <a:pt x="1636" y="104"/>
                  </a:lnTo>
                  <a:lnTo>
                    <a:pt x="1605" y="94"/>
                  </a:lnTo>
                  <a:lnTo>
                    <a:pt x="1571" y="84"/>
                  </a:lnTo>
                  <a:lnTo>
                    <a:pt x="157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Текст 4">
            <a:extLst>
              <a:ext uri="{FF2B5EF4-FFF2-40B4-BE49-F238E27FC236}">
                <a16:creationId xmlns:a16="http://schemas.microsoft.com/office/drawing/2014/main" id="{5E339EAD-484E-472F-B835-A543ECA055AF}"/>
              </a:ext>
            </a:extLst>
          </p:cNvPr>
          <p:cNvSpPr txBox="1">
            <a:spLocks/>
          </p:cNvSpPr>
          <p:nvPr/>
        </p:nvSpPr>
        <p:spPr>
          <a:xfrm>
            <a:off x="1223035" y="290166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РЕАЛИЗАЦИИ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EDC8502E-74FF-455C-9533-95FA9E111BB0}"/>
              </a:ext>
            </a:extLst>
          </p:cNvPr>
          <p:cNvSpPr txBox="1">
            <a:spLocks/>
          </p:cNvSpPr>
          <p:nvPr/>
        </p:nvSpPr>
        <p:spPr>
          <a:xfrm>
            <a:off x="5218087" y="2901667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:a16="http://schemas.microsoft.com/office/drawing/2014/main" id="{360F3F5B-AE39-4C83-BD90-3E05DADB6B67}"/>
              </a:ext>
            </a:extLst>
          </p:cNvPr>
          <p:cNvSpPr txBox="1">
            <a:spLocks/>
          </p:cNvSpPr>
          <p:nvPr/>
        </p:nvSpPr>
        <p:spPr>
          <a:xfrm>
            <a:off x="717629" y="4413951"/>
            <a:ext cx="2847535" cy="4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РОЛЬ РЕГИОНА</a:t>
            </a:r>
          </a:p>
        </p:txBody>
      </p:sp>
      <p:sp>
        <p:nvSpPr>
          <p:cNvPr id="46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71CA05C9-270B-403E-8D00-C44F19069F5F}"/>
              </a:ext>
            </a:extLst>
          </p:cNvPr>
          <p:cNvSpPr txBox="1"/>
          <p:nvPr/>
        </p:nvSpPr>
        <p:spPr>
          <a:xfrm>
            <a:off x="755729" y="4748423"/>
            <a:ext cx="11012307" cy="355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lvl1pPr algn="l" defTabSz="546817">
              <a:defRPr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ИСПОЛНИТЕЛЬ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CB52FC9-0F40-4F63-805A-B188867985B4}"/>
              </a:ext>
            </a:extLst>
          </p:cNvPr>
          <p:cNvSpPr/>
          <p:nvPr/>
        </p:nvSpPr>
        <p:spPr>
          <a:xfrm>
            <a:off x="670365" y="5100728"/>
            <a:ext cx="10977477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СОПРОВОЖДЕНИЕ ВНЕДРЕНИЯ ТЕХНОЛОГИИ НА РЕГИОНАЛЬНОМ УРОВНЕ;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ОБЕСПЕЧЕНИЕ АКТУАЛЬНОСТИ ДАННЫХ В НАПОЛНЯЕМЫХ СИСТЕМАХ, ПРЕДОСТАВЛЯЕМЫХ КОММУНАЛЬНЫМИ ОРГАНИЗАЦИЯМИ И УПРАВЛЯЮЩИМИ КОМПАНИЯМИ;</a:t>
            </a:r>
          </a:p>
          <a:p>
            <a:pPr marL="450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ИНТЕГРАЦИЯ ЭЛЕКТРОННОГО ДОКУМЕНТООБОРОТА МЕЖДУ ГИСОГД СУБЪЕКТА И ГИСОГД РФ.</a:t>
            </a: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3D563E1D-61FD-492B-86CB-E8902B5CECAF}"/>
              </a:ext>
            </a:extLst>
          </p:cNvPr>
          <p:cNvSpPr>
            <a:spLocks/>
          </p:cNvSpPr>
          <p:nvPr/>
        </p:nvSpPr>
        <p:spPr bwMode="auto">
          <a:xfrm>
            <a:off x="820613" y="5206657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30">
            <a:extLst>
              <a:ext uri="{FF2B5EF4-FFF2-40B4-BE49-F238E27FC236}">
                <a16:creationId xmlns:a16="http://schemas.microsoft.com/office/drawing/2014/main" id="{C2A4DABD-47A0-4CBD-A122-F4C62F55E17C}"/>
              </a:ext>
            </a:extLst>
          </p:cNvPr>
          <p:cNvSpPr>
            <a:spLocks/>
          </p:cNvSpPr>
          <p:nvPr/>
        </p:nvSpPr>
        <p:spPr bwMode="auto">
          <a:xfrm>
            <a:off x="820612" y="5517933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 30">
            <a:extLst>
              <a:ext uri="{FF2B5EF4-FFF2-40B4-BE49-F238E27FC236}">
                <a16:creationId xmlns:a16="http://schemas.microsoft.com/office/drawing/2014/main" id="{DBEE34F0-E6CC-44C6-A465-26B85C472A92}"/>
              </a:ext>
            </a:extLst>
          </p:cNvPr>
          <p:cNvSpPr>
            <a:spLocks/>
          </p:cNvSpPr>
          <p:nvPr/>
        </p:nvSpPr>
        <p:spPr bwMode="auto">
          <a:xfrm>
            <a:off x="820611" y="6127645"/>
            <a:ext cx="230905" cy="221079"/>
          </a:xfrm>
          <a:custGeom>
            <a:avLst/>
            <a:gdLst>
              <a:gd name="T0" fmla="*/ 94 w 94"/>
              <a:gd name="T1" fmla="*/ 10 h 90"/>
              <a:gd name="T2" fmla="*/ 80 w 94"/>
              <a:gd name="T3" fmla="*/ 0 h 90"/>
              <a:gd name="T4" fmla="*/ 32 w 94"/>
              <a:gd name="T5" fmla="*/ 62 h 90"/>
              <a:gd name="T6" fmla="*/ 14 w 94"/>
              <a:gd name="T7" fmla="*/ 44 h 90"/>
              <a:gd name="T8" fmla="*/ 0 w 94"/>
              <a:gd name="T9" fmla="*/ 56 h 90"/>
              <a:gd name="T10" fmla="*/ 34 w 94"/>
              <a:gd name="T11" fmla="*/ 90 h 90"/>
              <a:gd name="T12" fmla="*/ 94 w 94"/>
              <a:gd name="T13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0">
                <a:moveTo>
                  <a:pt x="94" y="10"/>
                </a:moveTo>
                <a:lnTo>
                  <a:pt x="80" y="0"/>
                </a:lnTo>
                <a:lnTo>
                  <a:pt x="32" y="62"/>
                </a:lnTo>
                <a:lnTo>
                  <a:pt x="14" y="44"/>
                </a:lnTo>
                <a:lnTo>
                  <a:pt x="0" y="56"/>
                </a:lnTo>
                <a:lnTo>
                  <a:pt x="34" y="90"/>
                </a:lnTo>
                <a:lnTo>
                  <a:pt x="94" y="1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Номер слайда 98">
            <a:extLst>
              <a:ext uri="{FF2B5EF4-FFF2-40B4-BE49-F238E27FC236}">
                <a16:creationId xmlns:a16="http://schemas.microsoft.com/office/drawing/2014/main" id="{503B76E0-A3B7-448C-97AF-1F8C2FB2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8A552FA2-6E39-4C73-B6B3-7B2EB2A38140}"/>
              </a:ext>
            </a:extLst>
          </p:cNvPr>
          <p:cNvSpPr>
            <a:spLocks noEditPoints="1"/>
          </p:cNvSpPr>
          <p:nvPr/>
        </p:nvSpPr>
        <p:spPr bwMode="auto">
          <a:xfrm>
            <a:off x="2025277" y="1471944"/>
            <a:ext cx="237047" cy="308540"/>
          </a:xfrm>
          <a:custGeom>
            <a:avLst/>
            <a:gdLst>
              <a:gd name="T0" fmla="*/ 0 w 126"/>
              <a:gd name="T1" fmla="*/ 0 h 164"/>
              <a:gd name="T2" fmla="*/ 0 w 126"/>
              <a:gd name="T3" fmla="*/ 164 h 164"/>
              <a:gd name="T4" fmla="*/ 126 w 126"/>
              <a:gd name="T5" fmla="*/ 164 h 164"/>
              <a:gd name="T6" fmla="*/ 126 w 126"/>
              <a:gd name="T7" fmla="*/ 0 h 164"/>
              <a:gd name="T8" fmla="*/ 0 w 126"/>
              <a:gd name="T9" fmla="*/ 0 h 164"/>
              <a:gd name="T10" fmla="*/ 94 w 126"/>
              <a:gd name="T11" fmla="*/ 154 h 164"/>
              <a:gd name="T12" fmla="*/ 94 w 126"/>
              <a:gd name="T13" fmla="*/ 154 h 164"/>
              <a:gd name="T14" fmla="*/ 86 w 126"/>
              <a:gd name="T15" fmla="*/ 152 h 164"/>
              <a:gd name="T16" fmla="*/ 80 w 126"/>
              <a:gd name="T17" fmla="*/ 148 h 164"/>
              <a:gd name="T18" fmla="*/ 76 w 126"/>
              <a:gd name="T19" fmla="*/ 142 h 164"/>
              <a:gd name="T20" fmla="*/ 76 w 126"/>
              <a:gd name="T21" fmla="*/ 134 h 164"/>
              <a:gd name="T22" fmla="*/ 76 w 126"/>
              <a:gd name="T23" fmla="*/ 134 h 164"/>
              <a:gd name="T24" fmla="*/ 76 w 126"/>
              <a:gd name="T25" fmla="*/ 128 h 164"/>
              <a:gd name="T26" fmla="*/ 80 w 126"/>
              <a:gd name="T27" fmla="*/ 122 h 164"/>
              <a:gd name="T28" fmla="*/ 86 w 126"/>
              <a:gd name="T29" fmla="*/ 118 h 164"/>
              <a:gd name="T30" fmla="*/ 94 w 126"/>
              <a:gd name="T31" fmla="*/ 116 h 164"/>
              <a:gd name="T32" fmla="*/ 94 w 126"/>
              <a:gd name="T33" fmla="*/ 116 h 164"/>
              <a:gd name="T34" fmla="*/ 102 w 126"/>
              <a:gd name="T35" fmla="*/ 118 h 164"/>
              <a:gd name="T36" fmla="*/ 106 w 126"/>
              <a:gd name="T37" fmla="*/ 122 h 164"/>
              <a:gd name="T38" fmla="*/ 110 w 126"/>
              <a:gd name="T39" fmla="*/ 128 h 164"/>
              <a:gd name="T40" fmla="*/ 112 w 126"/>
              <a:gd name="T41" fmla="*/ 134 h 164"/>
              <a:gd name="T42" fmla="*/ 112 w 126"/>
              <a:gd name="T43" fmla="*/ 134 h 164"/>
              <a:gd name="T44" fmla="*/ 110 w 126"/>
              <a:gd name="T45" fmla="*/ 142 h 164"/>
              <a:gd name="T46" fmla="*/ 106 w 126"/>
              <a:gd name="T47" fmla="*/ 148 h 164"/>
              <a:gd name="T48" fmla="*/ 102 w 126"/>
              <a:gd name="T49" fmla="*/ 152 h 164"/>
              <a:gd name="T50" fmla="*/ 94 w 126"/>
              <a:gd name="T51" fmla="*/ 154 h 164"/>
              <a:gd name="T52" fmla="*/ 94 w 126"/>
              <a:gd name="T53" fmla="*/ 154 h 164"/>
              <a:gd name="T54" fmla="*/ 112 w 126"/>
              <a:gd name="T55" fmla="*/ 96 h 164"/>
              <a:gd name="T56" fmla="*/ 12 w 126"/>
              <a:gd name="T57" fmla="*/ 96 h 164"/>
              <a:gd name="T58" fmla="*/ 12 w 126"/>
              <a:gd name="T59" fmla="*/ 80 h 164"/>
              <a:gd name="T60" fmla="*/ 112 w 126"/>
              <a:gd name="T61" fmla="*/ 80 h 164"/>
              <a:gd name="T62" fmla="*/ 112 w 126"/>
              <a:gd name="T63" fmla="*/ 96 h 164"/>
              <a:gd name="T64" fmla="*/ 112 w 126"/>
              <a:gd name="T65" fmla="*/ 68 h 164"/>
              <a:gd name="T66" fmla="*/ 12 w 126"/>
              <a:gd name="T67" fmla="*/ 68 h 164"/>
              <a:gd name="T68" fmla="*/ 12 w 126"/>
              <a:gd name="T69" fmla="*/ 52 h 164"/>
              <a:gd name="T70" fmla="*/ 112 w 126"/>
              <a:gd name="T71" fmla="*/ 52 h 164"/>
              <a:gd name="T72" fmla="*/ 112 w 126"/>
              <a:gd name="T73" fmla="*/ 68 h 164"/>
              <a:gd name="T74" fmla="*/ 112 w 126"/>
              <a:gd name="T75" fmla="*/ 38 h 164"/>
              <a:gd name="T76" fmla="*/ 12 w 126"/>
              <a:gd name="T77" fmla="*/ 38 h 164"/>
              <a:gd name="T78" fmla="*/ 12 w 126"/>
              <a:gd name="T79" fmla="*/ 22 h 164"/>
              <a:gd name="T80" fmla="*/ 112 w 126"/>
              <a:gd name="T81" fmla="*/ 22 h 164"/>
              <a:gd name="T82" fmla="*/ 112 w 126"/>
              <a:gd name="T83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6" h="164">
                <a:moveTo>
                  <a:pt x="0" y="0"/>
                </a:moveTo>
                <a:lnTo>
                  <a:pt x="0" y="164"/>
                </a:lnTo>
                <a:lnTo>
                  <a:pt x="126" y="164"/>
                </a:lnTo>
                <a:lnTo>
                  <a:pt x="126" y="0"/>
                </a:lnTo>
                <a:lnTo>
                  <a:pt x="0" y="0"/>
                </a:lnTo>
                <a:close/>
                <a:moveTo>
                  <a:pt x="94" y="154"/>
                </a:moveTo>
                <a:lnTo>
                  <a:pt x="94" y="154"/>
                </a:lnTo>
                <a:lnTo>
                  <a:pt x="86" y="152"/>
                </a:lnTo>
                <a:lnTo>
                  <a:pt x="80" y="148"/>
                </a:lnTo>
                <a:lnTo>
                  <a:pt x="76" y="142"/>
                </a:lnTo>
                <a:lnTo>
                  <a:pt x="76" y="134"/>
                </a:lnTo>
                <a:lnTo>
                  <a:pt x="76" y="134"/>
                </a:lnTo>
                <a:lnTo>
                  <a:pt x="76" y="128"/>
                </a:lnTo>
                <a:lnTo>
                  <a:pt x="80" y="122"/>
                </a:lnTo>
                <a:lnTo>
                  <a:pt x="86" y="118"/>
                </a:lnTo>
                <a:lnTo>
                  <a:pt x="94" y="116"/>
                </a:lnTo>
                <a:lnTo>
                  <a:pt x="94" y="116"/>
                </a:lnTo>
                <a:lnTo>
                  <a:pt x="102" y="118"/>
                </a:lnTo>
                <a:lnTo>
                  <a:pt x="106" y="122"/>
                </a:lnTo>
                <a:lnTo>
                  <a:pt x="110" y="128"/>
                </a:lnTo>
                <a:lnTo>
                  <a:pt x="112" y="134"/>
                </a:lnTo>
                <a:lnTo>
                  <a:pt x="112" y="134"/>
                </a:lnTo>
                <a:lnTo>
                  <a:pt x="110" y="142"/>
                </a:lnTo>
                <a:lnTo>
                  <a:pt x="106" y="148"/>
                </a:lnTo>
                <a:lnTo>
                  <a:pt x="102" y="152"/>
                </a:lnTo>
                <a:lnTo>
                  <a:pt x="94" y="154"/>
                </a:lnTo>
                <a:lnTo>
                  <a:pt x="94" y="154"/>
                </a:lnTo>
                <a:close/>
                <a:moveTo>
                  <a:pt x="112" y="96"/>
                </a:moveTo>
                <a:lnTo>
                  <a:pt x="12" y="96"/>
                </a:lnTo>
                <a:lnTo>
                  <a:pt x="12" y="80"/>
                </a:lnTo>
                <a:lnTo>
                  <a:pt x="112" y="80"/>
                </a:lnTo>
                <a:lnTo>
                  <a:pt x="112" y="96"/>
                </a:lnTo>
                <a:close/>
                <a:moveTo>
                  <a:pt x="112" y="68"/>
                </a:moveTo>
                <a:lnTo>
                  <a:pt x="12" y="68"/>
                </a:lnTo>
                <a:lnTo>
                  <a:pt x="12" y="52"/>
                </a:lnTo>
                <a:lnTo>
                  <a:pt x="112" y="52"/>
                </a:lnTo>
                <a:lnTo>
                  <a:pt x="112" y="68"/>
                </a:lnTo>
                <a:close/>
                <a:moveTo>
                  <a:pt x="112" y="38"/>
                </a:moveTo>
                <a:lnTo>
                  <a:pt x="12" y="38"/>
                </a:lnTo>
                <a:lnTo>
                  <a:pt x="12" y="22"/>
                </a:lnTo>
                <a:lnTo>
                  <a:pt x="112" y="22"/>
                </a:lnTo>
                <a:lnTo>
                  <a:pt x="11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98">
            <a:extLst>
              <a:ext uri="{FF2B5EF4-FFF2-40B4-BE49-F238E27FC236}">
                <a16:creationId xmlns:a16="http://schemas.microsoft.com/office/drawing/2014/main" id="{6679F95E-E45B-4F69-9453-ECEB2E6C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6" name="01. тезис / название">
            <a:extLst>
              <a:ext uri="{FF2B5EF4-FFF2-40B4-BE49-F238E27FC236}">
                <a16:creationId xmlns:a16="http://schemas.microsoft.com/office/drawing/2014/main" id="{963F19DB-7F4B-4A3F-8B0C-B51A7A6980B1}"/>
              </a:ext>
            </a:extLst>
          </p:cNvPr>
          <p:cNvSpPr txBox="1"/>
          <p:nvPr/>
        </p:nvSpPr>
        <p:spPr>
          <a:xfrm>
            <a:off x="200014" y="933794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2021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7D119B7-EA4C-4D4D-BB26-6383F0461156}"/>
              </a:ext>
            </a:extLst>
          </p:cNvPr>
          <p:cNvCxnSpPr>
            <a:cxnSpLocks/>
            <a:stCxn id="8" idx="4"/>
            <a:endCxn id="56" idx="0"/>
          </p:cNvCxnSpPr>
          <p:nvPr/>
        </p:nvCxnSpPr>
        <p:spPr>
          <a:xfrm>
            <a:off x="717629" y="1471995"/>
            <a:ext cx="0" cy="4487550"/>
          </a:xfrm>
          <a:prstGeom prst="line">
            <a:avLst/>
          </a:prstGeom>
          <a:noFill/>
          <a:ln w="12700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D3C7D1CC-F17A-43FC-AA10-36624B4AF7C4}"/>
              </a:ext>
            </a:extLst>
          </p:cNvPr>
          <p:cNvSpPr txBox="1"/>
          <p:nvPr/>
        </p:nvSpPr>
        <p:spPr>
          <a:xfrm>
            <a:off x="1163847" y="940726"/>
            <a:ext cx="10745536" cy="13709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Произведена адаптация программ высшего и среднего профессионального образования архитектурно-строительных специальностей и специальностей в сфере жилищно-коммунального хозяйства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Создана автоматизированная система ведения классификатора строительной информации и реестра нормативно-технической документации. Запуск пилотных проектов ТИМ для различных видов строительства: жилищных, социальных, промышленных, линейных объектов</a:t>
            </a:r>
          </a:p>
        </p:txBody>
      </p:sp>
      <p:sp>
        <p:nvSpPr>
          <p:cNvPr id="42" name="01. тезис / название">
            <a:extLst>
              <a:ext uri="{FF2B5EF4-FFF2-40B4-BE49-F238E27FC236}">
                <a16:creationId xmlns:a16="http://schemas.microsoft.com/office/drawing/2014/main" id="{829C7899-6E26-460F-B50C-52A2D6EF9E51}"/>
              </a:ext>
            </a:extLst>
          </p:cNvPr>
          <p:cNvSpPr txBox="1"/>
          <p:nvPr/>
        </p:nvSpPr>
        <p:spPr>
          <a:xfrm>
            <a:off x="200014" y="2217798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2024</a:t>
            </a:r>
          </a:p>
        </p:txBody>
      </p:sp>
      <p:sp>
        <p:nvSpPr>
          <p:cNvPr id="48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94D08795-3533-466C-A22E-52C70D4D5128}"/>
              </a:ext>
            </a:extLst>
          </p:cNvPr>
          <p:cNvSpPr txBox="1"/>
          <p:nvPr/>
        </p:nvSpPr>
        <p:spPr>
          <a:xfrm>
            <a:off x="1163846" y="2283343"/>
            <a:ext cx="10828129" cy="37100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Формирование требований к современным объектам капитального строительства, актуализация ГОСТ, СП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Автоматизирована работа крупных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госзаказчиков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(апробация на ППК «Единый заказчик в сфере строительства»). Создание Информационной системы управления проектами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госзаказчиков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 применением технологии информационного моделирования (ИС УП).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ГИСОГД РФ. Запущен сервис автоматизированной проверки информационных моделей на базе реестра НТД в машиночитаемом виде. Создание единого банка типовых информационных моделей (цифровой актив) ОКС. Формирование базовых элементов цифровой экосистемы для использования ТИМ: единого для стран ЕАЭС классификатора строительной информации, единых форматов обмена информационными моделями, реестра машиночитаемых НПА и НТД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требований к эксплуатационным регламентам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Обучение государственных и муниципальных служащих, работников подведомственных учреждений, специалистов проектных, экспертных, строительных организаций, студентов ВУЗ, колледжей и учащихся старших классов   вопросам использования ТИМ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отечественных программных продуктов для ТИМ</a:t>
            </a:r>
          </a:p>
        </p:txBody>
      </p:sp>
      <p:sp>
        <p:nvSpPr>
          <p:cNvPr id="49" name="01. тезис / название">
            <a:extLst>
              <a:ext uri="{FF2B5EF4-FFF2-40B4-BE49-F238E27FC236}">
                <a16:creationId xmlns:a16="http://schemas.microsoft.com/office/drawing/2014/main" id="{7A90677F-E955-48E4-9BCF-09A365985C2D}"/>
              </a:ext>
            </a:extLst>
          </p:cNvPr>
          <p:cNvSpPr txBox="1"/>
          <p:nvPr/>
        </p:nvSpPr>
        <p:spPr>
          <a:xfrm>
            <a:off x="200014" y="5968851"/>
            <a:ext cx="1035230" cy="491402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9222" tIns="69222" rIns="69222" bIns="69222" anchor="ctr"/>
          <a:lstStyle>
            <a:lvl1pPr algn="l">
              <a:lnSpc>
                <a:spcPct val="90000"/>
              </a:lnSpc>
              <a:defRPr sz="4800" spc="192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92" normalizeH="0" baseline="0" noProof="0" dirty="0">
                <a:ln>
                  <a:noFill/>
                </a:ln>
                <a:solidFill>
                  <a:srgbClr val="053E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e Machina Regular"/>
              </a:rPr>
              <a:t>2030</a:t>
            </a:r>
          </a:p>
        </p:txBody>
      </p:sp>
      <p:sp>
        <p:nvSpPr>
          <p:cNvPr id="50" name="С другой стороны постоянное информационно-пропагандистское обеспечение нашей деятельности позволяет оценить значение позиций, занимаемых участниками в отношении поставленных задач. Повседневная практика показывает, что постоянное информационно-пропаганди">
            <a:extLst>
              <a:ext uri="{FF2B5EF4-FFF2-40B4-BE49-F238E27FC236}">
                <a16:creationId xmlns:a16="http://schemas.microsoft.com/office/drawing/2014/main" id="{BE2A9437-AAC1-4C97-9D61-47A3CC99D742}"/>
              </a:ext>
            </a:extLst>
          </p:cNvPr>
          <p:cNvSpPr txBox="1"/>
          <p:nvPr/>
        </p:nvSpPr>
        <p:spPr>
          <a:xfrm>
            <a:off x="1163846" y="5923145"/>
            <a:ext cx="9934214" cy="9400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9222" tIns="69222" rIns="69222" bIns="69222">
            <a:spAutoFit/>
          </a:bodyPr>
          <a:lstStyle>
            <a:defPPr>
              <a:defRPr lang="en-US"/>
            </a:defPPr>
            <a:lvl1pPr defTabSz="546817"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B3B3B"/>
                </a:solidFill>
                <a:latin typeface="Arial" panose="020B0604020202020204" pitchFamily="34" charset="0"/>
                <a:ea typeface="Neue Machina Regular"/>
                <a:cs typeface="Arial" panose="020B0604020202020204" pitchFamily="34" charset="0"/>
              </a:defRPr>
            </a:lvl1pPr>
          </a:lstStyle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новых многоквартирных домов эксплуатируются с применением технологий информационного моделирования и оснащены общедомовыми приборами учета, интегрированными в интеллектуальные системы</a:t>
            </a:r>
          </a:p>
          <a:p>
            <a:pPr marL="0" marR="0" lvl="0" indent="0" algn="l" defTabSz="54681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Создана умная экосистема строительной отрасли (единое информационное пространство)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3F8861-AA84-44E5-ABF5-5E21E0945AB5}"/>
              </a:ext>
            </a:extLst>
          </p:cNvPr>
          <p:cNvSpPr>
            <a:spLocks noChangeAspect="1"/>
          </p:cNvSpPr>
          <p:nvPr/>
        </p:nvSpPr>
        <p:spPr>
          <a:xfrm>
            <a:off x="681629" y="139999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603CB89-38ED-4813-9ABF-1618C1436506}"/>
              </a:ext>
            </a:extLst>
          </p:cNvPr>
          <p:cNvSpPr>
            <a:spLocks noChangeAspect="1"/>
          </p:cNvSpPr>
          <p:nvPr/>
        </p:nvSpPr>
        <p:spPr>
          <a:xfrm>
            <a:off x="681629" y="2679308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C37F64EB-8408-4C6B-B125-C80886492ED6}"/>
              </a:ext>
            </a:extLst>
          </p:cNvPr>
          <p:cNvSpPr>
            <a:spLocks noChangeAspect="1"/>
          </p:cNvSpPr>
          <p:nvPr/>
        </p:nvSpPr>
        <p:spPr>
          <a:xfrm>
            <a:off x="681629" y="5959545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63883CD-1652-4539-9E28-0324F7F53A3F}"/>
              </a:ext>
            </a:extLst>
          </p:cNvPr>
          <p:cNvSpPr>
            <a:spLocks noChangeAspect="1"/>
          </p:cNvSpPr>
          <p:nvPr/>
        </p:nvSpPr>
        <p:spPr>
          <a:xfrm>
            <a:off x="681629" y="2164198"/>
            <a:ext cx="72000" cy="72000"/>
          </a:xfrm>
          <a:prstGeom prst="ellipse">
            <a:avLst/>
          </a:prstGeom>
          <a:solidFill>
            <a:srgbClr val="053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C3F5D6B5-A752-426D-A540-03C0086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8" y="399850"/>
            <a:ext cx="11474371" cy="49140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СТРОИМ УМНЫЕ ОБЪЕКТЫ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(ИСПОЛЬЗОВАНИЕ ТЕХНОЛОГИЙ ИНФОРМАЦИОННОГО МОДЕЛИРОВАНИЯ)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2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омер слайда 98">
            <a:extLst>
              <a:ext uri="{FF2B5EF4-FFF2-40B4-BE49-F238E27FC236}">
                <a16:creationId xmlns:a16="http://schemas.microsoft.com/office/drawing/2014/main" id="{95311058-78CB-493A-907A-1374390A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1AC03-DBAC-452A-9E4A-6CF7725169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25B8C-BB74-4CDA-9CA2-04D53B93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9" y="399850"/>
            <a:ext cx="9130706" cy="49140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ИНИЦИАТИВЫ ОТРАСЛЕЙ «ГОРОДСКАЯ СРЕДА И ЖКХ»</a:t>
            </a:r>
          </a:p>
        </p:txBody>
      </p:sp>
      <p:sp>
        <p:nvSpPr>
          <p:cNvPr id="47" name="Прямоугольник 1">
            <a:extLst>
              <a:ext uri="{FF2B5EF4-FFF2-40B4-BE49-F238E27FC236}">
                <a16:creationId xmlns:a16="http://schemas.microsoft.com/office/drawing/2014/main" id="{1EC0F75A-95C6-4391-8663-74401CB53E90}"/>
              </a:ext>
            </a:extLst>
          </p:cNvPr>
          <p:cNvSpPr/>
          <p:nvPr/>
        </p:nvSpPr>
        <p:spPr>
          <a:xfrm>
            <a:off x="0" y="1274240"/>
            <a:ext cx="6635262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4FDD897-433B-453F-A1F3-CFC9077B0786}"/>
              </a:ext>
            </a:extLst>
          </p:cNvPr>
          <p:cNvSpPr/>
          <p:nvPr/>
        </p:nvSpPr>
        <p:spPr>
          <a:xfrm>
            <a:off x="717629" y="1423010"/>
            <a:ext cx="9362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НОВЫЙ УМНЫЙ ДОМ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00B296-4037-42A1-A0B8-92464949DB0A}"/>
              </a:ext>
            </a:extLst>
          </p:cNvPr>
          <p:cNvSpPr txBox="1"/>
          <p:nvPr/>
        </p:nvSpPr>
        <p:spPr>
          <a:xfrm>
            <a:off x="5996091" y="1063848"/>
            <a:ext cx="47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Прямоугольник 1">
            <a:extLst>
              <a:ext uri="{FF2B5EF4-FFF2-40B4-BE49-F238E27FC236}">
                <a16:creationId xmlns:a16="http://schemas.microsoft.com/office/drawing/2014/main" id="{EF72263A-7A36-4A32-AB20-47983E1824DC}"/>
              </a:ext>
            </a:extLst>
          </p:cNvPr>
          <p:cNvSpPr/>
          <p:nvPr/>
        </p:nvSpPr>
        <p:spPr>
          <a:xfrm>
            <a:off x="0" y="2995918"/>
            <a:ext cx="6635262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6B4D30D-0EE7-4934-A4B4-1BDB69638789}"/>
              </a:ext>
            </a:extLst>
          </p:cNvPr>
          <p:cNvSpPr/>
          <p:nvPr/>
        </p:nvSpPr>
        <p:spPr>
          <a:xfrm>
            <a:off x="717629" y="3117670"/>
            <a:ext cx="9819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ПЛАТФОРМА «РЕШАЕМ ВМЕСТЕ»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F80D61-C9C1-469D-A0D1-DEAF79339DCD}"/>
              </a:ext>
            </a:extLst>
          </p:cNvPr>
          <p:cNvSpPr txBox="1"/>
          <p:nvPr/>
        </p:nvSpPr>
        <p:spPr>
          <a:xfrm>
            <a:off x="5996091" y="2785526"/>
            <a:ext cx="47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5EBA830-9851-482B-8C1A-0E0096BACE18}"/>
              </a:ext>
            </a:extLst>
          </p:cNvPr>
          <p:cNvSpPr/>
          <p:nvPr/>
        </p:nvSpPr>
        <p:spPr>
          <a:xfrm>
            <a:off x="1032891" y="2194166"/>
            <a:ext cx="10458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ПОВЫШЕНИЕ ДОСТУПНОСТИ И КАЧЕСТВА ОКАЗАНИЯ ЖИЛИЩНО-КОММУНАЛЬНЫХ УСЛУГ ЗА СЧЕТ ВНЕДРЕНИЯ ЦИФРОВЫХ СЕРВИСОВ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B59FE5A-4A0A-4C09-AC92-BA01B329BCAD}"/>
              </a:ext>
            </a:extLst>
          </p:cNvPr>
          <p:cNvSpPr/>
          <p:nvPr/>
        </p:nvSpPr>
        <p:spPr>
          <a:xfrm>
            <a:off x="1032890" y="3950528"/>
            <a:ext cx="10458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ПОВЫШЕНИЕ УРОВНЯ ВОВЛЕЧЕННОСТИ И ОБЩЕСТВЕННОГО КОНТРОЛЯ ПО ВОПРОСАМ БЛАГОУСТРОЙСТВА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 РАЗВИТИЯ ТЕРРИТОРИЙ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6C39389C-94F7-4C8F-9E15-A0AFD6D0F6A0}"/>
              </a:ext>
            </a:extLst>
          </p:cNvPr>
          <p:cNvSpPr/>
          <p:nvPr/>
        </p:nvSpPr>
        <p:spPr>
          <a:xfrm>
            <a:off x="0" y="4769044"/>
            <a:ext cx="6635262" cy="665946"/>
          </a:xfrm>
          <a:custGeom>
            <a:avLst/>
            <a:gdLst>
              <a:gd name="connsiteX0" fmla="*/ 0 w 11645274"/>
              <a:gd name="connsiteY0" fmla="*/ 0 h 1019331"/>
              <a:gd name="connsiteX1" fmla="*/ 11645274 w 11645274"/>
              <a:gd name="connsiteY1" fmla="*/ 0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259725 w 11645274"/>
              <a:gd name="connsiteY1" fmla="*/ 3412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  <a:gd name="connsiteX0" fmla="*/ 0 w 11645274"/>
              <a:gd name="connsiteY0" fmla="*/ 0 h 1019331"/>
              <a:gd name="connsiteX1" fmla="*/ 11362756 w 11645274"/>
              <a:gd name="connsiteY1" fmla="*/ 7355 h 1019331"/>
              <a:gd name="connsiteX2" fmla="*/ 11645274 w 11645274"/>
              <a:gd name="connsiteY2" fmla="*/ 1019331 h 1019331"/>
              <a:gd name="connsiteX3" fmla="*/ 0 w 11645274"/>
              <a:gd name="connsiteY3" fmla="*/ 1019331 h 1019331"/>
              <a:gd name="connsiteX4" fmla="*/ 0 w 11645274"/>
              <a:gd name="connsiteY4" fmla="*/ 0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4" h="1019331">
                <a:moveTo>
                  <a:pt x="0" y="0"/>
                </a:moveTo>
                <a:lnTo>
                  <a:pt x="11362756" y="7355"/>
                </a:lnTo>
                <a:lnTo>
                  <a:pt x="11645274" y="1019331"/>
                </a:lnTo>
                <a:lnTo>
                  <a:pt x="0" y="1019331"/>
                </a:lnTo>
                <a:lnTo>
                  <a:pt x="0" y="0"/>
                </a:lnTo>
                <a:close/>
              </a:path>
            </a:pathLst>
          </a:cu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58297B-29A7-4684-9452-7EF6FC8DC7CD}"/>
              </a:ext>
            </a:extLst>
          </p:cNvPr>
          <p:cNvSpPr/>
          <p:nvPr/>
        </p:nvSpPr>
        <p:spPr>
          <a:xfrm>
            <a:off x="717629" y="4890796"/>
            <a:ext cx="9819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ЦИФРОВАЯ ИНФРАСТРУКТУРА ЖКХ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E242F-6CE6-4E11-B0CB-52A15969FBE4}"/>
              </a:ext>
            </a:extLst>
          </p:cNvPr>
          <p:cNvSpPr txBox="1"/>
          <p:nvPr/>
        </p:nvSpPr>
        <p:spPr>
          <a:xfrm>
            <a:off x="5996091" y="4558652"/>
            <a:ext cx="47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19BB2CD-33E5-4679-A6C6-A9E648A7E4E6}"/>
              </a:ext>
            </a:extLst>
          </p:cNvPr>
          <p:cNvSpPr/>
          <p:nvPr/>
        </p:nvSpPr>
        <p:spPr>
          <a:xfrm>
            <a:off x="1032890" y="5748368"/>
            <a:ext cx="1069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92A2B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ПОВЫШЕНИЕ ЭФФЕКТИВНОСТИ УПРАВЛЕНИЯ ИНЖЕНЕРНОЙ ИНФРАСТРУКТУРОЙ, ПОВЫШЕНИЕ ОБЪЕКТИВНОГО КОНТРОЛЯ ЗА СОСТОЯНИЕМ ИНЖЕНЕРНЫХ СЕТЕЙ</a:t>
            </a:r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7D9232C0-5D59-4B14-B3BA-B4C6F34BE3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74" y="1463995"/>
            <a:ext cx="322155" cy="284983"/>
            <a:chOff x="3736" y="2068"/>
            <a:chExt cx="208" cy="184"/>
          </a:xfrm>
          <a:solidFill>
            <a:srgbClr val="053E95"/>
          </a:solidFill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5938010-4D2F-4FD7-81D9-BA393BE78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" y="2068"/>
              <a:ext cx="208" cy="184"/>
            </a:xfrm>
            <a:custGeom>
              <a:avLst/>
              <a:gdLst>
                <a:gd name="T0" fmla="*/ 0 w 208"/>
                <a:gd name="T1" fmla="*/ 0 h 184"/>
                <a:gd name="T2" fmla="*/ 0 w 208"/>
                <a:gd name="T3" fmla="*/ 48 h 184"/>
                <a:gd name="T4" fmla="*/ 0 w 208"/>
                <a:gd name="T5" fmla="*/ 64 h 184"/>
                <a:gd name="T6" fmla="*/ 0 w 208"/>
                <a:gd name="T7" fmla="*/ 184 h 184"/>
                <a:gd name="T8" fmla="*/ 208 w 208"/>
                <a:gd name="T9" fmla="*/ 184 h 184"/>
                <a:gd name="T10" fmla="*/ 208 w 208"/>
                <a:gd name="T11" fmla="*/ 0 h 184"/>
                <a:gd name="T12" fmla="*/ 0 w 208"/>
                <a:gd name="T13" fmla="*/ 0 h 184"/>
                <a:gd name="T14" fmla="*/ 16 w 208"/>
                <a:gd name="T15" fmla="*/ 16 h 184"/>
                <a:gd name="T16" fmla="*/ 192 w 208"/>
                <a:gd name="T17" fmla="*/ 16 h 184"/>
                <a:gd name="T18" fmla="*/ 192 w 208"/>
                <a:gd name="T19" fmla="*/ 48 h 184"/>
                <a:gd name="T20" fmla="*/ 16 w 208"/>
                <a:gd name="T21" fmla="*/ 48 h 184"/>
                <a:gd name="T22" fmla="*/ 16 w 208"/>
                <a:gd name="T23" fmla="*/ 16 h 184"/>
                <a:gd name="T24" fmla="*/ 16 w 208"/>
                <a:gd name="T25" fmla="*/ 168 h 184"/>
                <a:gd name="T26" fmla="*/ 16 w 208"/>
                <a:gd name="T27" fmla="*/ 64 h 184"/>
                <a:gd name="T28" fmla="*/ 192 w 208"/>
                <a:gd name="T29" fmla="*/ 64 h 184"/>
                <a:gd name="T30" fmla="*/ 192 w 208"/>
                <a:gd name="T31" fmla="*/ 168 h 184"/>
                <a:gd name="T32" fmla="*/ 16 w 208"/>
                <a:gd name="T33" fmla="*/ 1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184">
                  <a:moveTo>
                    <a:pt x="0" y="0"/>
                  </a:moveTo>
                  <a:lnTo>
                    <a:pt x="0" y="48"/>
                  </a:lnTo>
                  <a:lnTo>
                    <a:pt x="0" y="64"/>
                  </a:lnTo>
                  <a:lnTo>
                    <a:pt x="0" y="184"/>
                  </a:lnTo>
                  <a:lnTo>
                    <a:pt x="208" y="184"/>
                  </a:lnTo>
                  <a:lnTo>
                    <a:pt x="208" y="0"/>
                  </a:lnTo>
                  <a:lnTo>
                    <a:pt x="0" y="0"/>
                  </a:lnTo>
                  <a:close/>
                  <a:moveTo>
                    <a:pt x="16" y="16"/>
                  </a:moveTo>
                  <a:lnTo>
                    <a:pt x="192" y="16"/>
                  </a:lnTo>
                  <a:lnTo>
                    <a:pt x="192" y="48"/>
                  </a:lnTo>
                  <a:lnTo>
                    <a:pt x="16" y="48"/>
                  </a:lnTo>
                  <a:lnTo>
                    <a:pt x="16" y="16"/>
                  </a:lnTo>
                  <a:close/>
                  <a:moveTo>
                    <a:pt x="16" y="168"/>
                  </a:moveTo>
                  <a:lnTo>
                    <a:pt x="16" y="64"/>
                  </a:lnTo>
                  <a:lnTo>
                    <a:pt x="192" y="64"/>
                  </a:lnTo>
                  <a:lnTo>
                    <a:pt x="192" y="168"/>
                  </a:lnTo>
                  <a:lnTo>
                    <a:pt x="1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4F2A8E16-71B4-4B8B-85B8-CE9C34FF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164"/>
              <a:ext cx="72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33D7932F-0AFC-42FA-8B80-92E6306A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164"/>
              <a:ext cx="64" cy="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351B3FA3-B306-478D-B07D-1C5844CF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196"/>
              <a:ext cx="64" cy="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ED72CB13-8E98-486A-A07F-C807779A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092"/>
              <a:ext cx="24" cy="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2A7191D9-62DA-4A09-95E6-1A3315FD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92"/>
              <a:ext cx="24" cy="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87CE7817-77AD-4CED-AE12-303874098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092"/>
              <a:ext cx="24" cy="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Freeform 13">
            <a:extLst>
              <a:ext uri="{FF2B5EF4-FFF2-40B4-BE49-F238E27FC236}">
                <a16:creationId xmlns:a16="http://schemas.microsoft.com/office/drawing/2014/main" id="{E0163DAB-06B2-4766-8685-E57039D3E111}"/>
              </a:ext>
            </a:extLst>
          </p:cNvPr>
          <p:cNvSpPr>
            <a:spLocks noChangeAspect="1"/>
          </p:cNvSpPr>
          <p:nvPr/>
        </p:nvSpPr>
        <p:spPr bwMode="auto">
          <a:xfrm>
            <a:off x="274632" y="4981825"/>
            <a:ext cx="287488" cy="309081"/>
          </a:xfrm>
          <a:custGeom>
            <a:avLst/>
            <a:gdLst>
              <a:gd name="T0" fmla="*/ 2324 w 2716"/>
              <a:gd name="T1" fmla="*/ 1920 h 2920"/>
              <a:gd name="T2" fmla="*/ 2324 w 2716"/>
              <a:gd name="T3" fmla="*/ 392 h 2920"/>
              <a:gd name="T4" fmla="*/ 1858 w 2716"/>
              <a:gd name="T5" fmla="*/ 392 h 2920"/>
              <a:gd name="T6" fmla="*/ 1858 w 2716"/>
              <a:gd name="T7" fmla="*/ 0 h 2920"/>
              <a:gd name="T8" fmla="*/ 858 w 2716"/>
              <a:gd name="T9" fmla="*/ 0 h 2920"/>
              <a:gd name="T10" fmla="*/ 858 w 2716"/>
              <a:gd name="T11" fmla="*/ 392 h 2920"/>
              <a:gd name="T12" fmla="*/ 392 w 2716"/>
              <a:gd name="T13" fmla="*/ 392 h 2920"/>
              <a:gd name="T14" fmla="*/ 392 w 2716"/>
              <a:gd name="T15" fmla="*/ 1920 h 2920"/>
              <a:gd name="T16" fmla="*/ 0 w 2716"/>
              <a:gd name="T17" fmla="*/ 1920 h 2920"/>
              <a:gd name="T18" fmla="*/ 0 w 2716"/>
              <a:gd name="T19" fmla="*/ 2920 h 2920"/>
              <a:gd name="T20" fmla="*/ 1000 w 2716"/>
              <a:gd name="T21" fmla="*/ 2920 h 2920"/>
              <a:gd name="T22" fmla="*/ 1000 w 2716"/>
              <a:gd name="T23" fmla="*/ 1920 h 2920"/>
              <a:gd name="T24" fmla="*/ 608 w 2716"/>
              <a:gd name="T25" fmla="*/ 1920 h 2920"/>
              <a:gd name="T26" fmla="*/ 608 w 2716"/>
              <a:gd name="T27" fmla="*/ 608 h 2920"/>
              <a:gd name="T28" fmla="*/ 858 w 2716"/>
              <a:gd name="T29" fmla="*/ 608 h 2920"/>
              <a:gd name="T30" fmla="*/ 858 w 2716"/>
              <a:gd name="T31" fmla="*/ 1000 h 2920"/>
              <a:gd name="T32" fmla="*/ 1858 w 2716"/>
              <a:gd name="T33" fmla="*/ 1000 h 2920"/>
              <a:gd name="T34" fmla="*/ 1858 w 2716"/>
              <a:gd name="T35" fmla="*/ 608 h 2920"/>
              <a:gd name="T36" fmla="*/ 2108 w 2716"/>
              <a:gd name="T37" fmla="*/ 608 h 2920"/>
              <a:gd name="T38" fmla="*/ 2108 w 2716"/>
              <a:gd name="T39" fmla="*/ 1920 h 2920"/>
              <a:gd name="T40" fmla="*/ 1716 w 2716"/>
              <a:gd name="T41" fmla="*/ 1920 h 2920"/>
              <a:gd name="T42" fmla="*/ 1716 w 2716"/>
              <a:gd name="T43" fmla="*/ 2920 h 2920"/>
              <a:gd name="T44" fmla="*/ 2716 w 2716"/>
              <a:gd name="T45" fmla="*/ 2920 h 2920"/>
              <a:gd name="T46" fmla="*/ 2716 w 2716"/>
              <a:gd name="T47" fmla="*/ 1920 h 2920"/>
              <a:gd name="T48" fmla="*/ 2324 w 2716"/>
              <a:gd name="T49" fmla="*/ 192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16" h="2920">
                <a:moveTo>
                  <a:pt x="2324" y="1920"/>
                </a:moveTo>
                <a:lnTo>
                  <a:pt x="2324" y="392"/>
                </a:lnTo>
                <a:lnTo>
                  <a:pt x="1858" y="392"/>
                </a:lnTo>
                <a:lnTo>
                  <a:pt x="1858" y="0"/>
                </a:lnTo>
                <a:lnTo>
                  <a:pt x="858" y="0"/>
                </a:lnTo>
                <a:lnTo>
                  <a:pt x="858" y="392"/>
                </a:lnTo>
                <a:lnTo>
                  <a:pt x="392" y="392"/>
                </a:lnTo>
                <a:lnTo>
                  <a:pt x="392" y="1920"/>
                </a:lnTo>
                <a:lnTo>
                  <a:pt x="0" y="1920"/>
                </a:lnTo>
                <a:lnTo>
                  <a:pt x="0" y="2920"/>
                </a:lnTo>
                <a:lnTo>
                  <a:pt x="1000" y="2920"/>
                </a:lnTo>
                <a:lnTo>
                  <a:pt x="1000" y="1920"/>
                </a:lnTo>
                <a:lnTo>
                  <a:pt x="608" y="1920"/>
                </a:lnTo>
                <a:lnTo>
                  <a:pt x="608" y="608"/>
                </a:lnTo>
                <a:lnTo>
                  <a:pt x="858" y="608"/>
                </a:lnTo>
                <a:lnTo>
                  <a:pt x="858" y="1000"/>
                </a:lnTo>
                <a:lnTo>
                  <a:pt x="1858" y="1000"/>
                </a:lnTo>
                <a:lnTo>
                  <a:pt x="1858" y="608"/>
                </a:lnTo>
                <a:lnTo>
                  <a:pt x="2108" y="608"/>
                </a:lnTo>
                <a:lnTo>
                  <a:pt x="2108" y="1920"/>
                </a:lnTo>
                <a:lnTo>
                  <a:pt x="1716" y="1920"/>
                </a:lnTo>
                <a:lnTo>
                  <a:pt x="1716" y="2920"/>
                </a:lnTo>
                <a:lnTo>
                  <a:pt x="2716" y="2920"/>
                </a:lnTo>
                <a:lnTo>
                  <a:pt x="2716" y="1920"/>
                </a:lnTo>
                <a:lnTo>
                  <a:pt x="2324" y="1920"/>
                </a:lnTo>
                <a:close/>
              </a:path>
            </a:pathLst>
          </a:custGeom>
          <a:solidFill>
            <a:srgbClr val="053E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16">
            <a:extLst>
              <a:ext uri="{FF2B5EF4-FFF2-40B4-BE49-F238E27FC236}">
                <a16:creationId xmlns:a16="http://schemas.microsoft.com/office/drawing/2014/main" id="{C4EEE52A-C199-40CB-8467-81ABC78B31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632" y="3142882"/>
            <a:ext cx="373100" cy="374400"/>
            <a:chOff x="2692" y="1008"/>
            <a:chExt cx="2296" cy="2304"/>
          </a:xfrm>
          <a:solidFill>
            <a:srgbClr val="053E95"/>
          </a:solidFill>
        </p:grpSpPr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F8992FB-F0E6-4997-A6D5-AD786989B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2" y="1008"/>
              <a:ext cx="2296" cy="2304"/>
            </a:xfrm>
            <a:custGeom>
              <a:avLst/>
              <a:gdLst>
                <a:gd name="T0" fmla="*/ 1980 w 2296"/>
                <a:gd name="T1" fmla="*/ 904 h 2304"/>
                <a:gd name="T2" fmla="*/ 2082 w 2296"/>
                <a:gd name="T3" fmla="*/ 452 h 2304"/>
                <a:gd name="T4" fmla="*/ 1522 w 2296"/>
                <a:gd name="T5" fmla="*/ 364 h 2304"/>
                <a:gd name="T6" fmla="*/ 1314 w 2296"/>
                <a:gd name="T7" fmla="*/ 0 h 2304"/>
                <a:gd name="T8" fmla="*/ 852 w 2296"/>
                <a:gd name="T9" fmla="*/ 330 h 2304"/>
                <a:gd name="T10" fmla="*/ 204 w 2296"/>
                <a:gd name="T11" fmla="*/ 452 h 2304"/>
                <a:gd name="T12" fmla="*/ 338 w 2296"/>
                <a:gd name="T13" fmla="*/ 816 h 2304"/>
                <a:gd name="T14" fmla="*/ 0 w 2296"/>
                <a:gd name="T15" fmla="*/ 1322 h 2304"/>
                <a:gd name="T16" fmla="*/ 346 w 2296"/>
                <a:gd name="T17" fmla="*/ 1484 h 2304"/>
                <a:gd name="T18" fmla="*/ 734 w 2296"/>
                <a:gd name="T19" fmla="*/ 1920 h 2304"/>
                <a:gd name="T20" fmla="*/ 860 w 2296"/>
                <a:gd name="T21" fmla="*/ 1974 h 2304"/>
                <a:gd name="T22" fmla="*/ 1400 w 2296"/>
                <a:gd name="T23" fmla="*/ 1988 h 2304"/>
                <a:gd name="T24" fmla="*/ 1570 w 2296"/>
                <a:gd name="T25" fmla="*/ 1920 h 2304"/>
                <a:gd name="T26" fmla="*/ 1920 w 2296"/>
                <a:gd name="T27" fmla="*/ 1570 h 2304"/>
                <a:gd name="T28" fmla="*/ 1988 w 2296"/>
                <a:gd name="T29" fmla="*/ 1398 h 2304"/>
                <a:gd name="T30" fmla="*/ 1124 w 2296"/>
                <a:gd name="T31" fmla="*/ 1810 h 2304"/>
                <a:gd name="T32" fmla="*/ 990 w 2296"/>
                <a:gd name="T33" fmla="*/ 1790 h 2304"/>
                <a:gd name="T34" fmla="*/ 868 w 2296"/>
                <a:gd name="T35" fmla="*/ 1746 h 2304"/>
                <a:gd name="T36" fmla="*/ 756 w 2296"/>
                <a:gd name="T37" fmla="*/ 1682 h 2304"/>
                <a:gd name="T38" fmla="*/ 662 w 2296"/>
                <a:gd name="T39" fmla="*/ 1596 h 2304"/>
                <a:gd name="T40" fmla="*/ 586 w 2296"/>
                <a:gd name="T41" fmla="*/ 1496 h 2304"/>
                <a:gd name="T42" fmla="*/ 528 w 2296"/>
                <a:gd name="T43" fmla="*/ 1380 h 2304"/>
                <a:gd name="T44" fmla="*/ 496 w 2296"/>
                <a:gd name="T45" fmla="*/ 1252 h 2304"/>
                <a:gd name="T46" fmla="*/ 488 w 2296"/>
                <a:gd name="T47" fmla="*/ 1152 h 2304"/>
                <a:gd name="T48" fmla="*/ 502 w 2296"/>
                <a:gd name="T49" fmla="*/ 1016 h 2304"/>
                <a:gd name="T50" fmla="*/ 540 w 2296"/>
                <a:gd name="T51" fmla="*/ 892 h 2304"/>
                <a:gd name="T52" fmla="*/ 602 w 2296"/>
                <a:gd name="T53" fmla="*/ 780 h 2304"/>
                <a:gd name="T54" fmla="*/ 682 w 2296"/>
                <a:gd name="T55" fmla="*/ 682 h 2304"/>
                <a:gd name="T56" fmla="*/ 780 w 2296"/>
                <a:gd name="T57" fmla="*/ 602 h 2304"/>
                <a:gd name="T58" fmla="*/ 892 w 2296"/>
                <a:gd name="T59" fmla="*/ 542 h 2304"/>
                <a:gd name="T60" fmla="*/ 1016 w 2296"/>
                <a:gd name="T61" fmla="*/ 506 h 2304"/>
                <a:gd name="T62" fmla="*/ 1148 w 2296"/>
                <a:gd name="T63" fmla="*/ 492 h 2304"/>
                <a:gd name="T64" fmla="*/ 1250 w 2296"/>
                <a:gd name="T65" fmla="*/ 500 h 2304"/>
                <a:gd name="T66" fmla="*/ 1376 w 2296"/>
                <a:gd name="T67" fmla="*/ 532 h 2304"/>
                <a:gd name="T68" fmla="*/ 1492 w 2296"/>
                <a:gd name="T69" fmla="*/ 588 h 2304"/>
                <a:gd name="T70" fmla="*/ 1594 w 2296"/>
                <a:gd name="T71" fmla="*/ 664 h 2304"/>
                <a:gd name="T72" fmla="*/ 1678 w 2296"/>
                <a:gd name="T73" fmla="*/ 758 h 2304"/>
                <a:gd name="T74" fmla="*/ 1742 w 2296"/>
                <a:gd name="T75" fmla="*/ 866 h 2304"/>
                <a:gd name="T76" fmla="*/ 1786 w 2296"/>
                <a:gd name="T77" fmla="*/ 988 h 2304"/>
                <a:gd name="T78" fmla="*/ 1806 w 2296"/>
                <a:gd name="T79" fmla="*/ 1118 h 2304"/>
                <a:gd name="T80" fmla="*/ 1804 w 2296"/>
                <a:gd name="T81" fmla="*/ 1220 h 2304"/>
                <a:gd name="T82" fmla="*/ 1782 w 2296"/>
                <a:gd name="T83" fmla="*/ 1350 h 2304"/>
                <a:gd name="T84" fmla="*/ 1734 w 2296"/>
                <a:gd name="T85" fmla="*/ 1468 h 2304"/>
                <a:gd name="T86" fmla="*/ 1664 w 2296"/>
                <a:gd name="T87" fmla="*/ 1574 h 2304"/>
                <a:gd name="T88" fmla="*/ 1574 w 2296"/>
                <a:gd name="T89" fmla="*/ 1662 h 2304"/>
                <a:gd name="T90" fmla="*/ 1470 w 2296"/>
                <a:gd name="T91" fmla="*/ 1732 h 2304"/>
                <a:gd name="T92" fmla="*/ 1352 w 2296"/>
                <a:gd name="T93" fmla="*/ 1782 h 2304"/>
                <a:gd name="T94" fmla="*/ 1224 w 2296"/>
                <a:gd name="T95" fmla="*/ 180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6" h="2304">
                  <a:moveTo>
                    <a:pt x="2296" y="1322"/>
                  </a:moveTo>
                  <a:lnTo>
                    <a:pt x="2296" y="980"/>
                  </a:lnTo>
                  <a:lnTo>
                    <a:pt x="1980" y="904"/>
                  </a:lnTo>
                  <a:lnTo>
                    <a:pt x="1980" y="904"/>
                  </a:lnTo>
                  <a:lnTo>
                    <a:pt x="1966" y="860"/>
                  </a:lnTo>
                  <a:lnTo>
                    <a:pt x="1948" y="818"/>
                  </a:lnTo>
                  <a:lnTo>
                    <a:pt x="1912" y="732"/>
                  </a:lnTo>
                  <a:lnTo>
                    <a:pt x="2082" y="452"/>
                  </a:lnTo>
                  <a:lnTo>
                    <a:pt x="1844" y="212"/>
                  </a:lnTo>
                  <a:lnTo>
                    <a:pt x="1562" y="384"/>
                  </a:lnTo>
                  <a:lnTo>
                    <a:pt x="1562" y="384"/>
                  </a:lnTo>
                  <a:lnTo>
                    <a:pt x="1522" y="364"/>
                  </a:lnTo>
                  <a:lnTo>
                    <a:pt x="1480" y="346"/>
                  </a:lnTo>
                  <a:lnTo>
                    <a:pt x="1436" y="330"/>
                  </a:lnTo>
                  <a:lnTo>
                    <a:pt x="1390" y="314"/>
                  </a:lnTo>
                  <a:lnTo>
                    <a:pt x="1314" y="0"/>
                  </a:lnTo>
                  <a:lnTo>
                    <a:pt x="972" y="0"/>
                  </a:lnTo>
                  <a:lnTo>
                    <a:pt x="896" y="314"/>
                  </a:lnTo>
                  <a:lnTo>
                    <a:pt x="896" y="314"/>
                  </a:lnTo>
                  <a:lnTo>
                    <a:pt x="852" y="330"/>
                  </a:lnTo>
                  <a:lnTo>
                    <a:pt x="810" y="346"/>
                  </a:lnTo>
                  <a:lnTo>
                    <a:pt x="726" y="384"/>
                  </a:lnTo>
                  <a:lnTo>
                    <a:pt x="444" y="212"/>
                  </a:lnTo>
                  <a:lnTo>
                    <a:pt x="204" y="452"/>
                  </a:lnTo>
                  <a:lnTo>
                    <a:pt x="376" y="732"/>
                  </a:lnTo>
                  <a:lnTo>
                    <a:pt x="376" y="732"/>
                  </a:lnTo>
                  <a:lnTo>
                    <a:pt x="356" y="772"/>
                  </a:lnTo>
                  <a:lnTo>
                    <a:pt x="338" y="816"/>
                  </a:lnTo>
                  <a:lnTo>
                    <a:pt x="322" y="858"/>
                  </a:lnTo>
                  <a:lnTo>
                    <a:pt x="308" y="904"/>
                  </a:lnTo>
                  <a:lnTo>
                    <a:pt x="0" y="980"/>
                  </a:lnTo>
                  <a:lnTo>
                    <a:pt x="0" y="1322"/>
                  </a:lnTo>
                  <a:lnTo>
                    <a:pt x="316" y="1398"/>
                  </a:lnTo>
                  <a:lnTo>
                    <a:pt x="316" y="1398"/>
                  </a:lnTo>
                  <a:lnTo>
                    <a:pt x="330" y="1442"/>
                  </a:lnTo>
                  <a:lnTo>
                    <a:pt x="346" y="1484"/>
                  </a:lnTo>
                  <a:lnTo>
                    <a:pt x="384" y="1570"/>
                  </a:lnTo>
                  <a:lnTo>
                    <a:pt x="214" y="1850"/>
                  </a:lnTo>
                  <a:lnTo>
                    <a:pt x="452" y="2090"/>
                  </a:lnTo>
                  <a:lnTo>
                    <a:pt x="734" y="1920"/>
                  </a:lnTo>
                  <a:lnTo>
                    <a:pt x="734" y="1920"/>
                  </a:lnTo>
                  <a:lnTo>
                    <a:pt x="774" y="1938"/>
                  </a:lnTo>
                  <a:lnTo>
                    <a:pt x="816" y="1956"/>
                  </a:lnTo>
                  <a:lnTo>
                    <a:pt x="860" y="1974"/>
                  </a:lnTo>
                  <a:lnTo>
                    <a:pt x="904" y="1988"/>
                  </a:lnTo>
                  <a:lnTo>
                    <a:pt x="982" y="2304"/>
                  </a:lnTo>
                  <a:lnTo>
                    <a:pt x="1322" y="2304"/>
                  </a:lnTo>
                  <a:lnTo>
                    <a:pt x="1400" y="1988"/>
                  </a:lnTo>
                  <a:lnTo>
                    <a:pt x="1400" y="1988"/>
                  </a:lnTo>
                  <a:lnTo>
                    <a:pt x="1442" y="1974"/>
                  </a:lnTo>
                  <a:lnTo>
                    <a:pt x="1484" y="1956"/>
                  </a:lnTo>
                  <a:lnTo>
                    <a:pt x="1570" y="1920"/>
                  </a:lnTo>
                  <a:lnTo>
                    <a:pt x="1852" y="2090"/>
                  </a:lnTo>
                  <a:lnTo>
                    <a:pt x="2090" y="1850"/>
                  </a:lnTo>
                  <a:lnTo>
                    <a:pt x="1920" y="1570"/>
                  </a:lnTo>
                  <a:lnTo>
                    <a:pt x="1920" y="1570"/>
                  </a:lnTo>
                  <a:lnTo>
                    <a:pt x="1938" y="1530"/>
                  </a:lnTo>
                  <a:lnTo>
                    <a:pt x="1958" y="1488"/>
                  </a:lnTo>
                  <a:lnTo>
                    <a:pt x="1974" y="1444"/>
                  </a:lnTo>
                  <a:lnTo>
                    <a:pt x="1988" y="1398"/>
                  </a:lnTo>
                  <a:lnTo>
                    <a:pt x="2296" y="1322"/>
                  </a:lnTo>
                  <a:close/>
                  <a:moveTo>
                    <a:pt x="1158" y="1810"/>
                  </a:moveTo>
                  <a:lnTo>
                    <a:pt x="1158" y="1810"/>
                  </a:lnTo>
                  <a:lnTo>
                    <a:pt x="1124" y="1810"/>
                  </a:lnTo>
                  <a:lnTo>
                    <a:pt x="1090" y="1806"/>
                  </a:lnTo>
                  <a:lnTo>
                    <a:pt x="1056" y="1802"/>
                  </a:lnTo>
                  <a:lnTo>
                    <a:pt x="1022" y="1796"/>
                  </a:lnTo>
                  <a:lnTo>
                    <a:pt x="990" y="1790"/>
                  </a:lnTo>
                  <a:lnTo>
                    <a:pt x="958" y="1782"/>
                  </a:lnTo>
                  <a:lnTo>
                    <a:pt x="928" y="1770"/>
                  </a:lnTo>
                  <a:lnTo>
                    <a:pt x="896" y="1760"/>
                  </a:lnTo>
                  <a:lnTo>
                    <a:pt x="868" y="1746"/>
                  </a:lnTo>
                  <a:lnTo>
                    <a:pt x="838" y="1732"/>
                  </a:lnTo>
                  <a:lnTo>
                    <a:pt x="810" y="1716"/>
                  </a:lnTo>
                  <a:lnTo>
                    <a:pt x="784" y="1700"/>
                  </a:lnTo>
                  <a:lnTo>
                    <a:pt x="756" y="1682"/>
                  </a:lnTo>
                  <a:lnTo>
                    <a:pt x="732" y="1662"/>
                  </a:lnTo>
                  <a:lnTo>
                    <a:pt x="708" y="1642"/>
                  </a:lnTo>
                  <a:lnTo>
                    <a:pt x="684" y="1620"/>
                  </a:lnTo>
                  <a:lnTo>
                    <a:pt x="662" y="1596"/>
                  </a:lnTo>
                  <a:lnTo>
                    <a:pt x="640" y="1574"/>
                  </a:lnTo>
                  <a:lnTo>
                    <a:pt x="622" y="1548"/>
                  </a:lnTo>
                  <a:lnTo>
                    <a:pt x="602" y="1522"/>
                  </a:lnTo>
                  <a:lnTo>
                    <a:pt x="586" y="1496"/>
                  </a:lnTo>
                  <a:lnTo>
                    <a:pt x="568" y="1468"/>
                  </a:lnTo>
                  <a:lnTo>
                    <a:pt x="554" y="1440"/>
                  </a:lnTo>
                  <a:lnTo>
                    <a:pt x="540" y="1410"/>
                  </a:lnTo>
                  <a:lnTo>
                    <a:pt x="528" y="1380"/>
                  </a:lnTo>
                  <a:lnTo>
                    <a:pt x="518" y="1350"/>
                  </a:lnTo>
                  <a:lnTo>
                    <a:pt x="510" y="1318"/>
                  </a:lnTo>
                  <a:lnTo>
                    <a:pt x="502" y="1286"/>
                  </a:lnTo>
                  <a:lnTo>
                    <a:pt x="496" y="1252"/>
                  </a:lnTo>
                  <a:lnTo>
                    <a:pt x="492" y="1220"/>
                  </a:lnTo>
                  <a:lnTo>
                    <a:pt x="490" y="1186"/>
                  </a:lnTo>
                  <a:lnTo>
                    <a:pt x="488" y="1152"/>
                  </a:lnTo>
                  <a:lnTo>
                    <a:pt x="488" y="1152"/>
                  </a:lnTo>
                  <a:lnTo>
                    <a:pt x="490" y="1116"/>
                  </a:lnTo>
                  <a:lnTo>
                    <a:pt x="492" y="1082"/>
                  </a:lnTo>
                  <a:lnTo>
                    <a:pt x="496" y="1050"/>
                  </a:lnTo>
                  <a:lnTo>
                    <a:pt x="502" y="1016"/>
                  </a:lnTo>
                  <a:lnTo>
                    <a:pt x="510" y="984"/>
                  </a:lnTo>
                  <a:lnTo>
                    <a:pt x="518" y="952"/>
                  </a:lnTo>
                  <a:lnTo>
                    <a:pt x="528" y="922"/>
                  </a:lnTo>
                  <a:lnTo>
                    <a:pt x="540" y="892"/>
                  </a:lnTo>
                  <a:lnTo>
                    <a:pt x="554" y="862"/>
                  </a:lnTo>
                  <a:lnTo>
                    <a:pt x="568" y="834"/>
                  </a:lnTo>
                  <a:lnTo>
                    <a:pt x="584" y="806"/>
                  </a:lnTo>
                  <a:lnTo>
                    <a:pt x="602" y="780"/>
                  </a:lnTo>
                  <a:lnTo>
                    <a:pt x="620" y="754"/>
                  </a:lnTo>
                  <a:lnTo>
                    <a:pt x="640" y="728"/>
                  </a:lnTo>
                  <a:lnTo>
                    <a:pt x="660" y="706"/>
                  </a:lnTo>
                  <a:lnTo>
                    <a:pt x="682" y="682"/>
                  </a:lnTo>
                  <a:lnTo>
                    <a:pt x="706" y="660"/>
                  </a:lnTo>
                  <a:lnTo>
                    <a:pt x="730" y="640"/>
                  </a:lnTo>
                  <a:lnTo>
                    <a:pt x="754" y="620"/>
                  </a:lnTo>
                  <a:lnTo>
                    <a:pt x="780" y="602"/>
                  </a:lnTo>
                  <a:lnTo>
                    <a:pt x="808" y="586"/>
                  </a:lnTo>
                  <a:lnTo>
                    <a:pt x="834" y="570"/>
                  </a:lnTo>
                  <a:lnTo>
                    <a:pt x="864" y="556"/>
                  </a:lnTo>
                  <a:lnTo>
                    <a:pt x="892" y="542"/>
                  </a:lnTo>
                  <a:lnTo>
                    <a:pt x="922" y="532"/>
                  </a:lnTo>
                  <a:lnTo>
                    <a:pt x="952" y="520"/>
                  </a:lnTo>
                  <a:lnTo>
                    <a:pt x="984" y="512"/>
                  </a:lnTo>
                  <a:lnTo>
                    <a:pt x="1016" y="506"/>
                  </a:lnTo>
                  <a:lnTo>
                    <a:pt x="1048" y="500"/>
                  </a:lnTo>
                  <a:lnTo>
                    <a:pt x="1080" y="496"/>
                  </a:lnTo>
                  <a:lnTo>
                    <a:pt x="1114" y="492"/>
                  </a:lnTo>
                  <a:lnTo>
                    <a:pt x="1148" y="492"/>
                  </a:lnTo>
                  <a:lnTo>
                    <a:pt x="1148" y="492"/>
                  </a:lnTo>
                  <a:lnTo>
                    <a:pt x="1182" y="492"/>
                  </a:lnTo>
                  <a:lnTo>
                    <a:pt x="1216" y="496"/>
                  </a:lnTo>
                  <a:lnTo>
                    <a:pt x="1250" y="500"/>
                  </a:lnTo>
                  <a:lnTo>
                    <a:pt x="1282" y="506"/>
                  </a:lnTo>
                  <a:lnTo>
                    <a:pt x="1314" y="512"/>
                  </a:lnTo>
                  <a:lnTo>
                    <a:pt x="1346" y="522"/>
                  </a:lnTo>
                  <a:lnTo>
                    <a:pt x="1376" y="532"/>
                  </a:lnTo>
                  <a:lnTo>
                    <a:pt x="1406" y="544"/>
                  </a:lnTo>
                  <a:lnTo>
                    <a:pt x="1436" y="558"/>
                  </a:lnTo>
                  <a:lnTo>
                    <a:pt x="1464" y="572"/>
                  </a:lnTo>
                  <a:lnTo>
                    <a:pt x="1492" y="588"/>
                  </a:lnTo>
                  <a:lnTo>
                    <a:pt x="1518" y="606"/>
                  </a:lnTo>
                  <a:lnTo>
                    <a:pt x="1544" y="624"/>
                  </a:lnTo>
                  <a:lnTo>
                    <a:pt x="1570" y="644"/>
                  </a:lnTo>
                  <a:lnTo>
                    <a:pt x="1594" y="664"/>
                  </a:lnTo>
                  <a:lnTo>
                    <a:pt x="1616" y="686"/>
                  </a:lnTo>
                  <a:lnTo>
                    <a:pt x="1638" y="710"/>
                  </a:lnTo>
                  <a:lnTo>
                    <a:pt x="1658" y="734"/>
                  </a:lnTo>
                  <a:lnTo>
                    <a:pt x="1678" y="758"/>
                  </a:lnTo>
                  <a:lnTo>
                    <a:pt x="1696" y="784"/>
                  </a:lnTo>
                  <a:lnTo>
                    <a:pt x="1712" y="810"/>
                  </a:lnTo>
                  <a:lnTo>
                    <a:pt x="1728" y="838"/>
                  </a:lnTo>
                  <a:lnTo>
                    <a:pt x="1742" y="866"/>
                  </a:lnTo>
                  <a:lnTo>
                    <a:pt x="1756" y="896"/>
                  </a:lnTo>
                  <a:lnTo>
                    <a:pt x="1768" y="926"/>
                  </a:lnTo>
                  <a:lnTo>
                    <a:pt x="1778" y="956"/>
                  </a:lnTo>
                  <a:lnTo>
                    <a:pt x="1786" y="988"/>
                  </a:lnTo>
                  <a:lnTo>
                    <a:pt x="1794" y="1020"/>
                  </a:lnTo>
                  <a:lnTo>
                    <a:pt x="1800" y="1052"/>
                  </a:lnTo>
                  <a:lnTo>
                    <a:pt x="1804" y="1084"/>
                  </a:lnTo>
                  <a:lnTo>
                    <a:pt x="1806" y="1118"/>
                  </a:lnTo>
                  <a:lnTo>
                    <a:pt x="1806" y="1152"/>
                  </a:lnTo>
                  <a:lnTo>
                    <a:pt x="1806" y="1152"/>
                  </a:lnTo>
                  <a:lnTo>
                    <a:pt x="1806" y="1186"/>
                  </a:lnTo>
                  <a:lnTo>
                    <a:pt x="1804" y="1220"/>
                  </a:lnTo>
                  <a:lnTo>
                    <a:pt x="1802" y="1252"/>
                  </a:lnTo>
                  <a:lnTo>
                    <a:pt x="1796" y="1286"/>
                  </a:lnTo>
                  <a:lnTo>
                    <a:pt x="1790" y="1318"/>
                  </a:lnTo>
                  <a:lnTo>
                    <a:pt x="1782" y="1350"/>
                  </a:lnTo>
                  <a:lnTo>
                    <a:pt x="1772" y="1380"/>
                  </a:lnTo>
                  <a:lnTo>
                    <a:pt x="1760" y="1410"/>
                  </a:lnTo>
                  <a:lnTo>
                    <a:pt x="1748" y="1440"/>
                  </a:lnTo>
                  <a:lnTo>
                    <a:pt x="1734" y="1468"/>
                  </a:lnTo>
                  <a:lnTo>
                    <a:pt x="1718" y="1496"/>
                  </a:lnTo>
                  <a:lnTo>
                    <a:pt x="1700" y="1522"/>
                  </a:lnTo>
                  <a:lnTo>
                    <a:pt x="1682" y="1548"/>
                  </a:lnTo>
                  <a:lnTo>
                    <a:pt x="1664" y="1574"/>
                  </a:lnTo>
                  <a:lnTo>
                    <a:pt x="1642" y="1596"/>
                  </a:lnTo>
                  <a:lnTo>
                    <a:pt x="1622" y="1620"/>
                  </a:lnTo>
                  <a:lnTo>
                    <a:pt x="1598" y="1642"/>
                  </a:lnTo>
                  <a:lnTo>
                    <a:pt x="1574" y="1662"/>
                  </a:lnTo>
                  <a:lnTo>
                    <a:pt x="1550" y="1682"/>
                  </a:lnTo>
                  <a:lnTo>
                    <a:pt x="1524" y="1700"/>
                  </a:lnTo>
                  <a:lnTo>
                    <a:pt x="1498" y="1716"/>
                  </a:lnTo>
                  <a:lnTo>
                    <a:pt x="1470" y="1732"/>
                  </a:lnTo>
                  <a:lnTo>
                    <a:pt x="1442" y="1746"/>
                  </a:lnTo>
                  <a:lnTo>
                    <a:pt x="1412" y="1760"/>
                  </a:lnTo>
                  <a:lnTo>
                    <a:pt x="1382" y="1770"/>
                  </a:lnTo>
                  <a:lnTo>
                    <a:pt x="1352" y="1782"/>
                  </a:lnTo>
                  <a:lnTo>
                    <a:pt x="1322" y="1790"/>
                  </a:lnTo>
                  <a:lnTo>
                    <a:pt x="1290" y="1796"/>
                  </a:lnTo>
                  <a:lnTo>
                    <a:pt x="1258" y="1802"/>
                  </a:lnTo>
                  <a:lnTo>
                    <a:pt x="1224" y="1806"/>
                  </a:lnTo>
                  <a:lnTo>
                    <a:pt x="1192" y="1810"/>
                  </a:lnTo>
                  <a:lnTo>
                    <a:pt x="1158" y="1810"/>
                  </a:lnTo>
                  <a:lnTo>
                    <a:pt x="1158" y="1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47AAF9-A3C7-4CDC-8955-1B7FE823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656"/>
              <a:ext cx="462" cy="462"/>
            </a:xfrm>
            <a:custGeom>
              <a:avLst/>
              <a:gdLst>
                <a:gd name="T0" fmla="*/ 244 w 462"/>
                <a:gd name="T1" fmla="*/ 462 h 462"/>
                <a:gd name="T2" fmla="*/ 278 w 462"/>
                <a:gd name="T3" fmla="*/ 458 h 462"/>
                <a:gd name="T4" fmla="*/ 312 w 462"/>
                <a:gd name="T5" fmla="*/ 448 h 462"/>
                <a:gd name="T6" fmla="*/ 342 w 462"/>
                <a:gd name="T7" fmla="*/ 434 h 462"/>
                <a:gd name="T8" fmla="*/ 370 w 462"/>
                <a:gd name="T9" fmla="*/ 416 h 462"/>
                <a:gd name="T10" fmla="*/ 396 w 462"/>
                <a:gd name="T11" fmla="*/ 394 h 462"/>
                <a:gd name="T12" fmla="*/ 416 w 462"/>
                <a:gd name="T13" fmla="*/ 370 h 462"/>
                <a:gd name="T14" fmla="*/ 434 w 462"/>
                <a:gd name="T15" fmla="*/ 342 h 462"/>
                <a:gd name="T16" fmla="*/ 448 w 462"/>
                <a:gd name="T17" fmla="*/ 310 h 462"/>
                <a:gd name="T18" fmla="*/ 458 w 462"/>
                <a:gd name="T19" fmla="*/ 278 h 462"/>
                <a:gd name="T20" fmla="*/ 462 w 462"/>
                <a:gd name="T21" fmla="*/ 244 h 462"/>
                <a:gd name="T22" fmla="*/ 462 w 462"/>
                <a:gd name="T23" fmla="*/ 220 h 462"/>
                <a:gd name="T24" fmla="*/ 458 w 462"/>
                <a:gd name="T25" fmla="*/ 184 h 462"/>
                <a:gd name="T26" fmla="*/ 448 w 462"/>
                <a:gd name="T27" fmla="*/ 152 h 462"/>
                <a:gd name="T28" fmla="*/ 434 w 462"/>
                <a:gd name="T29" fmla="*/ 122 h 462"/>
                <a:gd name="T30" fmla="*/ 416 w 462"/>
                <a:gd name="T31" fmla="*/ 94 h 462"/>
                <a:gd name="T32" fmla="*/ 396 w 462"/>
                <a:gd name="T33" fmla="*/ 68 h 462"/>
                <a:gd name="T34" fmla="*/ 370 w 462"/>
                <a:gd name="T35" fmla="*/ 46 h 462"/>
                <a:gd name="T36" fmla="*/ 342 w 462"/>
                <a:gd name="T37" fmla="*/ 28 h 462"/>
                <a:gd name="T38" fmla="*/ 312 w 462"/>
                <a:gd name="T39" fmla="*/ 14 h 462"/>
                <a:gd name="T40" fmla="*/ 278 w 462"/>
                <a:gd name="T41" fmla="*/ 6 h 462"/>
                <a:gd name="T42" fmla="*/ 244 w 462"/>
                <a:gd name="T43" fmla="*/ 0 h 462"/>
                <a:gd name="T44" fmla="*/ 220 w 462"/>
                <a:gd name="T45" fmla="*/ 0 h 462"/>
                <a:gd name="T46" fmla="*/ 184 w 462"/>
                <a:gd name="T47" fmla="*/ 6 h 462"/>
                <a:gd name="T48" fmla="*/ 152 w 462"/>
                <a:gd name="T49" fmla="*/ 14 h 462"/>
                <a:gd name="T50" fmla="*/ 122 w 462"/>
                <a:gd name="T51" fmla="*/ 28 h 462"/>
                <a:gd name="T52" fmla="*/ 94 w 462"/>
                <a:gd name="T53" fmla="*/ 46 h 462"/>
                <a:gd name="T54" fmla="*/ 68 w 462"/>
                <a:gd name="T55" fmla="*/ 68 h 462"/>
                <a:gd name="T56" fmla="*/ 46 w 462"/>
                <a:gd name="T57" fmla="*/ 94 h 462"/>
                <a:gd name="T58" fmla="*/ 28 w 462"/>
                <a:gd name="T59" fmla="*/ 122 h 462"/>
                <a:gd name="T60" fmla="*/ 14 w 462"/>
                <a:gd name="T61" fmla="*/ 152 h 462"/>
                <a:gd name="T62" fmla="*/ 6 w 462"/>
                <a:gd name="T63" fmla="*/ 184 h 462"/>
                <a:gd name="T64" fmla="*/ 2 w 462"/>
                <a:gd name="T65" fmla="*/ 220 h 462"/>
                <a:gd name="T66" fmla="*/ 2 w 462"/>
                <a:gd name="T67" fmla="*/ 244 h 462"/>
                <a:gd name="T68" fmla="*/ 6 w 462"/>
                <a:gd name="T69" fmla="*/ 278 h 462"/>
                <a:gd name="T70" fmla="*/ 14 w 462"/>
                <a:gd name="T71" fmla="*/ 310 h 462"/>
                <a:gd name="T72" fmla="*/ 28 w 462"/>
                <a:gd name="T73" fmla="*/ 342 h 462"/>
                <a:gd name="T74" fmla="*/ 46 w 462"/>
                <a:gd name="T75" fmla="*/ 370 h 462"/>
                <a:gd name="T76" fmla="*/ 68 w 462"/>
                <a:gd name="T77" fmla="*/ 394 h 462"/>
                <a:gd name="T78" fmla="*/ 94 w 462"/>
                <a:gd name="T79" fmla="*/ 416 h 462"/>
                <a:gd name="T80" fmla="*/ 122 w 462"/>
                <a:gd name="T81" fmla="*/ 434 h 462"/>
                <a:gd name="T82" fmla="*/ 152 w 462"/>
                <a:gd name="T83" fmla="*/ 448 h 462"/>
                <a:gd name="T84" fmla="*/ 184 w 462"/>
                <a:gd name="T85" fmla="*/ 458 h 462"/>
                <a:gd name="T86" fmla="*/ 220 w 462"/>
                <a:gd name="T87" fmla="*/ 462 h 462"/>
                <a:gd name="T88" fmla="*/ 232 w 462"/>
                <a:gd name="T8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2" h="462">
                  <a:moveTo>
                    <a:pt x="232" y="462"/>
                  </a:moveTo>
                  <a:lnTo>
                    <a:pt x="232" y="462"/>
                  </a:lnTo>
                  <a:lnTo>
                    <a:pt x="244" y="462"/>
                  </a:lnTo>
                  <a:lnTo>
                    <a:pt x="256" y="462"/>
                  </a:lnTo>
                  <a:lnTo>
                    <a:pt x="266" y="460"/>
                  </a:lnTo>
                  <a:lnTo>
                    <a:pt x="278" y="458"/>
                  </a:lnTo>
                  <a:lnTo>
                    <a:pt x="290" y="456"/>
                  </a:lnTo>
                  <a:lnTo>
                    <a:pt x="300" y="452"/>
                  </a:lnTo>
                  <a:lnTo>
                    <a:pt x="312" y="448"/>
                  </a:lnTo>
                  <a:lnTo>
                    <a:pt x="322" y="444"/>
                  </a:lnTo>
                  <a:lnTo>
                    <a:pt x="332" y="440"/>
                  </a:lnTo>
                  <a:lnTo>
                    <a:pt x="342" y="434"/>
                  </a:lnTo>
                  <a:lnTo>
                    <a:pt x="352" y="428"/>
                  </a:lnTo>
                  <a:lnTo>
                    <a:pt x="360" y="422"/>
                  </a:lnTo>
                  <a:lnTo>
                    <a:pt x="370" y="416"/>
                  </a:lnTo>
                  <a:lnTo>
                    <a:pt x="378" y="410"/>
                  </a:lnTo>
                  <a:lnTo>
                    <a:pt x="386" y="402"/>
                  </a:lnTo>
                  <a:lnTo>
                    <a:pt x="396" y="394"/>
                  </a:lnTo>
                  <a:lnTo>
                    <a:pt x="402" y="386"/>
                  </a:lnTo>
                  <a:lnTo>
                    <a:pt x="410" y="378"/>
                  </a:lnTo>
                  <a:lnTo>
                    <a:pt x="416" y="370"/>
                  </a:lnTo>
                  <a:lnTo>
                    <a:pt x="424" y="360"/>
                  </a:lnTo>
                  <a:lnTo>
                    <a:pt x="428" y="350"/>
                  </a:lnTo>
                  <a:lnTo>
                    <a:pt x="434" y="342"/>
                  </a:lnTo>
                  <a:lnTo>
                    <a:pt x="440" y="332"/>
                  </a:lnTo>
                  <a:lnTo>
                    <a:pt x="444" y="320"/>
                  </a:lnTo>
                  <a:lnTo>
                    <a:pt x="448" y="310"/>
                  </a:lnTo>
                  <a:lnTo>
                    <a:pt x="452" y="300"/>
                  </a:lnTo>
                  <a:lnTo>
                    <a:pt x="456" y="290"/>
                  </a:lnTo>
                  <a:lnTo>
                    <a:pt x="458" y="278"/>
                  </a:lnTo>
                  <a:lnTo>
                    <a:pt x="460" y="266"/>
                  </a:lnTo>
                  <a:lnTo>
                    <a:pt x="462" y="254"/>
                  </a:lnTo>
                  <a:lnTo>
                    <a:pt x="462" y="244"/>
                  </a:lnTo>
                  <a:lnTo>
                    <a:pt x="462" y="232"/>
                  </a:lnTo>
                  <a:lnTo>
                    <a:pt x="462" y="232"/>
                  </a:lnTo>
                  <a:lnTo>
                    <a:pt x="462" y="220"/>
                  </a:lnTo>
                  <a:lnTo>
                    <a:pt x="462" y="208"/>
                  </a:lnTo>
                  <a:lnTo>
                    <a:pt x="460" y="196"/>
                  </a:lnTo>
                  <a:lnTo>
                    <a:pt x="458" y="184"/>
                  </a:lnTo>
                  <a:lnTo>
                    <a:pt x="456" y="174"/>
                  </a:lnTo>
                  <a:lnTo>
                    <a:pt x="452" y="162"/>
                  </a:lnTo>
                  <a:lnTo>
                    <a:pt x="448" y="152"/>
                  </a:lnTo>
                  <a:lnTo>
                    <a:pt x="444" y="142"/>
                  </a:lnTo>
                  <a:lnTo>
                    <a:pt x="440" y="130"/>
                  </a:lnTo>
                  <a:lnTo>
                    <a:pt x="434" y="122"/>
                  </a:lnTo>
                  <a:lnTo>
                    <a:pt x="428" y="112"/>
                  </a:lnTo>
                  <a:lnTo>
                    <a:pt x="424" y="102"/>
                  </a:lnTo>
                  <a:lnTo>
                    <a:pt x="416" y="94"/>
                  </a:lnTo>
                  <a:lnTo>
                    <a:pt x="410" y="84"/>
                  </a:lnTo>
                  <a:lnTo>
                    <a:pt x="402" y="76"/>
                  </a:lnTo>
                  <a:lnTo>
                    <a:pt x="396" y="68"/>
                  </a:lnTo>
                  <a:lnTo>
                    <a:pt x="386" y="60"/>
                  </a:lnTo>
                  <a:lnTo>
                    <a:pt x="378" y="54"/>
                  </a:lnTo>
                  <a:lnTo>
                    <a:pt x="370" y="46"/>
                  </a:lnTo>
                  <a:lnTo>
                    <a:pt x="360" y="40"/>
                  </a:lnTo>
                  <a:lnTo>
                    <a:pt x="352" y="34"/>
                  </a:lnTo>
                  <a:lnTo>
                    <a:pt x="342" y="28"/>
                  </a:lnTo>
                  <a:lnTo>
                    <a:pt x="332" y="22"/>
                  </a:lnTo>
                  <a:lnTo>
                    <a:pt x="322" y="18"/>
                  </a:lnTo>
                  <a:lnTo>
                    <a:pt x="312" y="14"/>
                  </a:lnTo>
                  <a:lnTo>
                    <a:pt x="300" y="10"/>
                  </a:lnTo>
                  <a:lnTo>
                    <a:pt x="290" y="8"/>
                  </a:lnTo>
                  <a:lnTo>
                    <a:pt x="278" y="6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44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0" y="0"/>
                  </a:lnTo>
                  <a:lnTo>
                    <a:pt x="208" y="2"/>
                  </a:lnTo>
                  <a:lnTo>
                    <a:pt x="196" y="4"/>
                  </a:lnTo>
                  <a:lnTo>
                    <a:pt x="184" y="6"/>
                  </a:lnTo>
                  <a:lnTo>
                    <a:pt x="174" y="8"/>
                  </a:lnTo>
                  <a:lnTo>
                    <a:pt x="162" y="10"/>
                  </a:lnTo>
                  <a:lnTo>
                    <a:pt x="152" y="14"/>
                  </a:lnTo>
                  <a:lnTo>
                    <a:pt x="142" y="18"/>
                  </a:lnTo>
                  <a:lnTo>
                    <a:pt x="132" y="22"/>
                  </a:lnTo>
                  <a:lnTo>
                    <a:pt x="122" y="28"/>
                  </a:lnTo>
                  <a:lnTo>
                    <a:pt x="112" y="34"/>
                  </a:lnTo>
                  <a:lnTo>
                    <a:pt x="102" y="40"/>
                  </a:lnTo>
                  <a:lnTo>
                    <a:pt x="94" y="46"/>
                  </a:lnTo>
                  <a:lnTo>
                    <a:pt x="84" y="54"/>
                  </a:lnTo>
                  <a:lnTo>
                    <a:pt x="76" y="60"/>
                  </a:lnTo>
                  <a:lnTo>
                    <a:pt x="68" y="68"/>
                  </a:lnTo>
                  <a:lnTo>
                    <a:pt x="60" y="76"/>
                  </a:lnTo>
                  <a:lnTo>
                    <a:pt x="54" y="84"/>
                  </a:lnTo>
                  <a:lnTo>
                    <a:pt x="46" y="94"/>
                  </a:lnTo>
                  <a:lnTo>
                    <a:pt x="40" y="102"/>
                  </a:lnTo>
                  <a:lnTo>
                    <a:pt x="34" y="112"/>
                  </a:lnTo>
                  <a:lnTo>
                    <a:pt x="28" y="122"/>
                  </a:lnTo>
                  <a:lnTo>
                    <a:pt x="24" y="130"/>
                  </a:lnTo>
                  <a:lnTo>
                    <a:pt x="20" y="142"/>
                  </a:lnTo>
                  <a:lnTo>
                    <a:pt x="14" y="152"/>
                  </a:lnTo>
                  <a:lnTo>
                    <a:pt x="10" y="162"/>
                  </a:lnTo>
                  <a:lnTo>
                    <a:pt x="8" y="174"/>
                  </a:lnTo>
                  <a:lnTo>
                    <a:pt x="6" y="184"/>
                  </a:lnTo>
                  <a:lnTo>
                    <a:pt x="4" y="196"/>
                  </a:lnTo>
                  <a:lnTo>
                    <a:pt x="2" y="208"/>
                  </a:lnTo>
                  <a:lnTo>
                    <a:pt x="2" y="22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44"/>
                  </a:lnTo>
                  <a:lnTo>
                    <a:pt x="2" y="254"/>
                  </a:lnTo>
                  <a:lnTo>
                    <a:pt x="4" y="266"/>
                  </a:lnTo>
                  <a:lnTo>
                    <a:pt x="6" y="278"/>
                  </a:lnTo>
                  <a:lnTo>
                    <a:pt x="8" y="290"/>
                  </a:lnTo>
                  <a:lnTo>
                    <a:pt x="10" y="300"/>
                  </a:lnTo>
                  <a:lnTo>
                    <a:pt x="14" y="310"/>
                  </a:lnTo>
                  <a:lnTo>
                    <a:pt x="20" y="320"/>
                  </a:lnTo>
                  <a:lnTo>
                    <a:pt x="24" y="332"/>
                  </a:lnTo>
                  <a:lnTo>
                    <a:pt x="28" y="342"/>
                  </a:lnTo>
                  <a:lnTo>
                    <a:pt x="34" y="350"/>
                  </a:lnTo>
                  <a:lnTo>
                    <a:pt x="40" y="360"/>
                  </a:lnTo>
                  <a:lnTo>
                    <a:pt x="46" y="370"/>
                  </a:lnTo>
                  <a:lnTo>
                    <a:pt x="54" y="378"/>
                  </a:lnTo>
                  <a:lnTo>
                    <a:pt x="60" y="386"/>
                  </a:lnTo>
                  <a:lnTo>
                    <a:pt x="68" y="394"/>
                  </a:lnTo>
                  <a:lnTo>
                    <a:pt x="76" y="402"/>
                  </a:lnTo>
                  <a:lnTo>
                    <a:pt x="84" y="410"/>
                  </a:lnTo>
                  <a:lnTo>
                    <a:pt x="94" y="416"/>
                  </a:lnTo>
                  <a:lnTo>
                    <a:pt x="102" y="422"/>
                  </a:lnTo>
                  <a:lnTo>
                    <a:pt x="112" y="428"/>
                  </a:lnTo>
                  <a:lnTo>
                    <a:pt x="122" y="434"/>
                  </a:lnTo>
                  <a:lnTo>
                    <a:pt x="132" y="440"/>
                  </a:lnTo>
                  <a:lnTo>
                    <a:pt x="142" y="444"/>
                  </a:lnTo>
                  <a:lnTo>
                    <a:pt x="152" y="448"/>
                  </a:lnTo>
                  <a:lnTo>
                    <a:pt x="162" y="452"/>
                  </a:lnTo>
                  <a:lnTo>
                    <a:pt x="174" y="456"/>
                  </a:lnTo>
                  <a:lnTo>
                    <a:pt x="184" y="458"/>
                  </a:lnTo>
                  <a:lnTo>
                    <a:pt x="196" y="460"/>
                  </a:lnTo>
                  <a:lnTo>
                    <a:pt x="208" y="462"/>
                  </a:lnTo>
                  <a:lnTo>
                    <a:pt x="220" y="462"/>
                  </a:lnTo>
                  <a:lnTo>
                    <a:pt x="232" y="462"/>
                  </a:lnTo>
                  <a:lnTo>
                    <a:pt x="232" y="462"/>
                  </a:lnTo>
                  <a:lnTo>
                    <a:pt x="232" y="4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46FDCADD-AF87-4313-8E64-00D92A0D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222"/>
              <a:ext cx="352" cy="434"/>
            </a:xfrm>
            <a:custGeom>
              <a:avLst/>
              <a:gdLst>
                <a:gd name="T0" fmla="*/ 314 w 352"/>
                <a:gd name="T1" fmla="*/ 58 h 434"/>
                <a:gd name="T2" fmla="*/ 352 w 352"/>
                <a:gd name="T3" fmla="*/ 80 h 434"/>
                <a:gd name="T4" fmla="*/ 298 w 352"/>
                <a:gd name="T5" fmla="*/ 434 h 434"/>
                <a:gd name="T6" fmla="*/ 298 w 352"/>
                <a:gd name="T7" fmla="*/ 434 h 434"/>
                <a:gd name="T8" fmla="*/ 266 w 352"/>
                <a:gd name="T9" fmla="*/ 432 h 434"/>
                <a:gd name="T10" fmla="*/ 234 w 352"/>
                <a:gd name="T11" fmla="*/ 426 h 434"/>
                <a:gd name="T12" fmla="*/ 198 w 352"/>
                <a:gd name="T13" fmla="*/ 422 h 434"/>
                <a:gd name="T14" fmla="*/ 164 w 352"/>
                <a:gd name="T15" fmla="*/ 414 h 434"/>
                <a:gd name="T16" fmla="*/ 128 w 352"/>
                <a:gd name="T17" fmla="*/ 406 h 434"/>
                <a:gd name="T18" fmla="*/ 92 w 352"/>
                <a:gd name="T19" fmla="*/ 398 h 434"/>
                <a:gd name="T20" fmla="*/ 56 w 352"/>
                <a:gd name="T21" fmla="*/ 388 h 434"/>
                <a:gd name="T22" fmla="*/ 18 w 352"/>
                <a:gd name="T23" fmla="*/ 376 h 434"/>
                <a:gd name="T24" fmla="*/ 0 w 352"/>
                <a:gd name="T25" fmla="*/ 372 h 434"/>
                <a:gd name="T26" fmla="*/ 0 w 352"/>
                <a:gd name="T27" fmla="*/ 368 h 434"/>
                <a:gd name="T28" fmla="*/ 0 w 352"/>
                <a:gd name="T29" fmla="*/ 296 h 434"/>
                <a:gd name="T30" fmla="*/ 0 w 352"/>
                <a:gd name="T31" fmla="*/ 296 h 434"/>
                <a:gd name="T32" fmla="*/ 0 w 352"/>
                <a:gd name="T33" fmla="*/ 280 h 434"/>
                <a:gd name="T34" fmla="*/ 2 w 352"/>
                <a:gd name="T35" fmla="*/ 266 h 434"/>
                <a:gd name="T36" fmla="*/ 4 w 352"/>
                <a:gd name="T37" fmla="*/ 250 h 434"/>
                <a:gd name="T38" fmla="*/ 6 w 352"/>
                <a:gd name="T39" fmla="*/ 236 h 434"/>
                <a:gd name="T40" fmla="*/ 8 w 352"/>
                <a:gd name="T41" fmla="*/ 222 h 434"/>
                <a:gd name="T42" fmla="*/ 12 w 352"/>
                <a:gd name="T43" fmla="*/ 208 h 434"/>
                <a:gd name="T44" fmla="*/ 18 w 352"/>
                <a:gd name="T45" fmla="*/ 194 h 434"/>
                <a:gd name="T46" fmla="*/ 22 w 352"/>
                <a:gd name="T47" fmla="*/ 182 h 434"/>
                <a:gd name="T48" fmla="*/ 28 w 352"/>
                <a:gd name="T49" fmla="*/ 168 h 434"/>
                <a:gd name="T50" fmla="*/ 34 w 352"/>
                <a:gd name="T51" fmla="*/ 156 h 434"/>
                <a:gd name="T52" fmla="*/ 42 w 352"/>
                <a:gd name="T53" fmla="*/ 144 h 434"/>
                <a:gd name="T54" fmla="*/ 48 w 352"/>
                <a:gd name="T55" fmla="*/ 132 h 434"/>
                <a:gd name="T56" fmla="*/ 58 w 352"/>
                <a:gd name="T57" fmla="*/ 120 h 434"/>
                <a:gd name="T58" fmla="*/ 66 w 352"/>
                <a:gd name="T59" fmla="*/ 110 h 434"/>
                <a:gd name="T60" fmla="*/ 74 w 352"/>
                <a:gd name="T61" fmla="*/ 98 h 434"/>
                <a:gd name="T62" fmla="*/ 84 w 352"/>
                <a:gd name="T63" fmla="*/ 88 h 434"/>
                <a:gd name="T64" fmla="*/ 94 w 352"/>
                <a:gd name="T65" fmla="*/ 78 h 434"/>
                <a:gd name="T66" fmla="*/ 104 w 352"/>
                <a:gd name="T67" fmla="*/ 70 h 434"/>
                <a:gd name="T68" fmla="*/ 116 w 352"/>
                <a:gd name="T69" fmla="*/ 60 h 434"/>
                <a:gd name="T70" fmla="*/ 126 w 352"/>
                <a:gd name="T71" fmla="*/ 52 h 434"/>
                <a:gd name="T72" fmla="*/ 138 w 352"/>
                <a:gd name="T73" fmla="*/ 44 h 434"/>
                <a:gd name="T74" fmla="*/ 152 w 352"/>
                <a:gd name="T75" fmla="*/ 38 h 434"/>
                <a:gd name="T76" fmla="*/ 164 w 352"/>
                <a:gd name="T77" fmla="*/ 30 h 434"/>
                <a:gd name="T78" fmla="*/ 176 w 352"/>
                <a:gd name="T79" fmla="*/ 24 h 434"/>
                <a:gd name="T80" fmla="*/ 190 w 352"/>
                <a:gd name="T81" fmla="*/ 20 h 434"/>
                <a:gd name="T82" fmla="*/ 202 w 352"/>
                <a:gd name="T83" fmla="*/ 14 h 434"/>
                <a:gd name="T84" fmla="*/ 216 w 352"/>
                <a:gd name="T85" fmla="*/ 10 h 434"/>
                <a:gd name="T86" fmla="*/ 230 w 352"/>
                <a:gd name="T87" fmla="*/ 6 h 434"/>
                <a:gd name="T88" fmla="*/ 244 w 352"/>
                <a:gd name="T89" fmla="*/ 4 h 434"/>
                <a:gd name="T90" fmla="*/ 260 w 352"/>
                <a:gd name="T91" fmla="*/ 2 h 434"/>
                <a:gd name="T92" fmla="*/ 274 w 352"/>
                <a:gd name="T93" fmla="*/ 0 h 434"/>
                <a:gd name="T94" fmla="*/ 288 w 352"/>
                <a:gd name="T95" fmla="*/ 0 h 434"/>
                <a:gd name="T96" fmla="*/ 314 w 352"/>
                <a:gd name="T97" fmla="*/ 58 h 434"/>
                <a:gd name="T98" fmla="*/ 314 w 352"/>
                <a:gd name="T99" fmla="*/ 5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434">
                  <a:moveTo>
                    <a:pt x="314" y="58"/>
                  </a:moveTo>
                  <a:lnTo>
                    <a:pt x="352" y="80"/>
                  </a:lnTo>
                  <a:lnTo>
                    <a:pt x="298" y="434"/>
                  </a:lnTo>
                  <a:lnTo>
                    <a:pt x="298" y="434"/>
                  </a:lnTo>
                  <a:lnTo>
                    <a:pt x="266" y="432"/>
                  </a:lnTo>
                  <a:lnTo>
                    <a:pt x="234" y="426"/>
                  </a:lnTo>
                  <a:lnTo>
                    <a:pt x="198" y="422"/>
                  </a:lnTo>
                  <a:lnTo>
                    <a:pt x="164" y="414"/>
                  </a:lnTo>
                  <a:lnTo>
                    <a:pt x="128" y="406"/>
                  </a:lnTo>
                  <a:lnTo>
                    <a:pt x="92" y="398"/>
                  </a:lnTo>
                  <a:lnTo>
                    <a:pt x="56" y="388"/>
                  </a:lnTo>
                  <a:lnTo>
                    <a:pt x="18" y="376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2" y="266"/>
                  </a:lnTo>
                  <a:lnTo>
                    <a:pt x="4" y="250"/>
                  </a:lnTo>
                  <a:lnTo>
                    <a:pt x="6" y="236"/>
                  </a:lnTo>
                  <a:lnTo>
                    <a:pt x="8" y="222"/>
                  </a:lnTo>
                  <a:lnTo>
                    <a:pt x="12" y="208"/>
                  </a:lnTo>
                  <a:lnTo>
                    <a:pt x="18" y="194"/>
                  </a:lnTo>
                  <a:lnTo>
                    <a:pt x="22" y="182"/>
                  </a:lnTo>
                  <a:lnTo>
                    <a:pt x="28" y="168"/>
                  </a:lnTo>
                  <a:lnTo>
                    <a:pt x="34" y="156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58" y="120"/>
                  </a:lnTo>
                  <a:lnTo>
                    <a:pt x="66" y="110"/>
                  </a:lnTo>
                  <a:lnTo>
                    <a:pt x="74" y="98"/>
                  </a:lnTo>
                  <a:lnTo>
                    <a:pt x="84" y="88"/>
                  </a:lnTo>
                  <a:lnTo>
                    <a:pt x="94" y="78"/>
                  </a:lnTo>
                  <a:lnTo>
                    <a:pt x="104" y="70"/>
                  </a:lnTo>
                  <a:lnTo>
                    <a:pt x="116" y="60"/>
                  </a:lnTo>
                  <a:lnTo>
                    <a:pt x="126" y="52"/>
                  </a:lnTo>
                  <a:lnTo>
                    <a:pt x="138" y="44"/>
                  </a:lnTo>
                  <a:lnTo>
                    <a:pt x="152" y="38"/>
                  </a:lnTo>
                  <a:lnTo>
                    <a:pt x="164" y="30"/>
                  </a:lnTo>
                  <a:lnTo>
                    <a:pt x="176" y="24"/>
                  </a:lnTo>
                  <a:lnTo>
                    <a:pt x="190" y="20"/>
                  </a:lnTo>
                  <a:lnTo>
                    <a:pt x="202" y="14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60" y="2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14" y="58"/>
                  </a:lnTo>
                  <a:lnTo>
                    <a:pt x="31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FDB0498F-96AA-484B-BAF2-5246AB6E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222"/>
              <a:ext cx="352" cy="440"/>
            </a:xfrm>
            <a:custGeom>
              <a:avLst/>
              <a:gdLst>
                <a:gd name="T0" fmla="*/ 352 w 352"/>
                <a:gd name="T1" fmla="*/ 294 h 440"/>
                <a:gd name="T2" fmla="*/ 352 w 352"/>
                <a:gd name="T3" fmla="*/ 368 h 440"/>
                <a:gd name="T4" fmla="*/ 350 w 352"/>
                <a:gd name="T5" fmla="*/ 368 h 440"/>
                <a:gd name="T6" fmla="*/ 334 w 352"/>
                <a:gd name="T7" fmla="*/ 376 h 440"/>
                <a:gd name="T8" fmla="*/ 334 w 352"/>
                <a:gd name="T9" fmla="*/ 376 h 440"/>
                <a:gd name="T10" fmla="*/ 328 w 352"/>
                <a:gd name="T11" fmla="*/ 378 h 440"/>
                <a:gd name="T12" fmla="*/ 312 w 352"/>
                <a:gd name="T13" fmla="*/ 386 h 440"/>
                <a:gd name="T14" fmla="*/ 288 w 352"/>
                <a:gd name="T15" fmla="*/ 394 h 440"/>
                <a:gd name="T16" fmla="*/ 274 w 352"/>
                <a:gd name="T17" fmla="*/ 400 h 440"/>
                <a:gd name="T18" fmla="*/ 256 w 352"/>
                <a:gd name="T19" fmla="*/ 404 h 440"/>
                <a:gd name="T20" fmla="*/ 238 w 352"/>
                <a:gd name="T21" fmla="*/ 410 h 440"/>
                <a:gd name="T22" fmla="*/ 218 w 352"/>
                <a:gd name="T23" fmla="*/ 416 h 440"/>
                <a:gd name="T24" fmla="*/ 194 w 352"/>
                <a:gd name="T25" fmla="*/ 420 h 440"/>
                <a:gd name="T26" fmla="*/ 170 w 352"/>
                <a:gd name="T27" fmla="*/ 424 h 440"/>
                <a:gd name="T28" fmla="*/ 144 w 352"/>
                <a:gd name="T29" fmla="*/ 430 h 440"/>
                <a:gd name="T30" fmla="*/ 116 w 352"/>
                <a:gd name="T31" fmla="*/ 434 h 440"/>
                <a:gd name="T32" fmla="*/ 86 w 352"/>
                <a:gd name="T33" fmla="*/ 436 h 440"/>
                <a:gd name="T34" fmla="*/ 54 w 352"/>
                <a:gd name="T35" fmla="*/ 440 h 440"/>
                <a:gd name="T36" fmla="*/ 0 w 352"/>
                <a:gd name="T37" fmla="*/ 78 h 440"/>
                <a:gd name="T38" fmla="*/ 38 w 352"/>
                <a:gd name="T39" fmla="*/ 58 h 440"/>
                <a:gd name="T40" fmla="*/ 62 w 352"/>
                <a:gd name="T41" fmla="*/ 0 h 440"/>
                <a:gd name="T42" fmla="*/ 62 w 352"/>
                <a:gd name="T43" fmla="*/ 0 h 440"/>
                <a:gd name="T44" fmla="*/ 78 w 352"/>
                <a:gd name="T45" fmla="*/ 0 h 440"/>
                <a:gd name="T46" fmla="*/ 92 w 352"/>
                <a:gd name="T47" fmla="*/ 2 h 440"/>
                <a:gd name="T48" fmla="*/ 106 w 352"/>
                <a:gd name="T49" fmla="*/ 4 h 440"/>
                <a:gd name="T50" fmla="*/ 120 w 352"/>
                <a:gd name="T51" fmla="*/ 6 h 440"/>
                <a:gd name="T52" fmla="*/ 134 w 352"/>
                <a:gd name="T53" fmla="*/ 10 h 440"/>
                <a:gd name="T54" fmla="*/ 148 w 352"/>
                <a:gd name="T55" fmla="*/ 14 h 440"/>
                <a:gd name="T56" fmla="*/ 162 w 352"/>
                <a:gd name="T57" fmla="*/ 20 h 440"/>
                <a:gd name="T58" fmla="*/ 176 w 352"/>
                <a:gd name="T59" fmla="*/ 24 h 440"/>
                <a:gd name="T60" fmla="*/ 188 w 352"/>
                <a:gd name="T61" fmla="*/ 30 h 440"/>
                <a:gd name="T62" fmla="*/ 200 w 352"/>
                <a:gd name="T63" fmla="*/ 38 h 440"/>
                <a:gd name="T64" fmla="*/ 212 w 352"/>
                <a:gd name="T65" fmla="*/ 44 h 440"/>
                <a:gd name="T66" fmla="*/ 224 w 352"/>
                <a:gd name="T67" fmla="*/ 52 h 440"/>
                <a:gd name="T68" fmla="*/ 236 w 352"/>
                <a:gd name="T69" fmla="*/ 60 h 440"/>
                <a:gd name="T70" fmla="*/ 246 w 352"/>
                <a:gd name="T71" fmla="*/ 68 h 440"/>
                <a:gd name="T72" fmla="*/ 256 w 352"/>
                <a:gd name="T73" fmla="*/ 78 h 440"/>
                <a:gd name="T74" fmla="*/ 266 w 352"/>
                <a:gd name="T75" fmla="*/ 88 h 440"/>
                <a:gd name="T76" fmla="*/ 276 w 352"/>
                <a:gd name="T77" fmla="*/ 98 h 440"/>
                <a:gd name="T78" fmla="*/ 286 w 352"/>
                <a:gd name="T79" fmla="*/ 108 h 440"/>
                <a:gd name="T80" fmla="*/ 294 w 352"/>
                <a:gd name="T81" fmla="*/ 120 h 440"/>
                <a:gd name="T82" fmla="*/ 302 w 352"/>
                <a:gd name="T83" fmla="*/ 132 h 440"/>
                <a:gd name="T84" fmla="*/ 310 w 352"/>
                <a:gd name="T85" fmla="*/ 144 h 440"/>
                <a:gd name="T86" fmla="*/ 316 w 352"/>
                <a:gd name="T87" fmla="*/ 156 h 440"/>
                <a:gd name="T88" fmla="*/ 322 w 352"/>
                <a:gd name="T89" fmla="*/ 168 h 440"/>
                <a:gd name="T90" fmla="*/ 328 w 352"/>
                <a:gd name="T91" fmla="*/ 182 h 440"/>
                <a:gd name="T92" fmla="*/ 334 w 352"/>
                <a:gd name="T93" fmla="*/ 194 h 440"/>
                <a:gd name="T94" fmla="*/ 338 w 352"/>
                <a:gd name="T95" fmla="*/ 208 h 440"/>
                <a:gd name="T96" fmla="*/ 342 w 352"/>
                <a:gd name="T97" fmla="*/ 222 h 440"/>
                <a:gd name="T98" fmla="*/ 346 w 352"/>
                <a:gd name="T99" fmla="*/ 236 h 440"/>
                <a:gd name="T100" fmla="*/ 348 w 352"/>
                <a:gd name="T101" fmla="*/ 250 h 440"/>
                <a:gd name="T102" fmla="*/ 350 w 352"/>
                <a:gd name="T103" fmla="*/ 264 h 440"/>
                <a:gd name="T104" fmla="*/ 350 w 352"/>
                <a:gd name="T105" fmla="*/ 280 h 440"/>
                <a:gd name="T106" fmla="*/ 352 w 352"/>
                <a:gd name="T107" fmla="*/ 294 h 440"/>
                <a:gd name="T108" fmla="*/ 352 w 352"/>
                <a:gd name="T109" fmla="*/ 294 h 440"/>
                <a:gd name="T110" fmla="*/ 352 w 352"/>
                <a:gd name="T111" fmla="*/ 29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440">
                  <a:moveTo>
                    <a:pt x="352" y="294"/>
                  </a:moveTo>
                  <a:lnTo>
                    <a:pt x="352" y="368"/>
                  </a:lnTo>
                  <a:lnTo>
                    <a:pt x="350" y="368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28" y="378"/>
                  </a:lnTo>
                  <a:lnTo>
                    <a:pt x="312" y="386"/>
                  </a:lnTo>
                  <a:lnTo>
                    <a:pt x="288" y="394"/>
                  </a:lnTo>
                  <a:lnTo>
                    <a:pt x="274" y="400"/>
                  </a:lnTo>
                  <a:lnTo>
                    <a:pt x="256" y="404"/>
                  </a:lnTo>
                  <a:lnTo>
                    <a:pt x="238" y="410"/>
                  </a:lnTo>
                  <a:lnTo>
                    <a:pt x="218" y="416"/>
                  </a:lnTo>
                  <a:lnTo>
                    <a:pt x="194" y="420"/>
                  </a:lnTo>
                  <a:lnTo>
                    <a:pt x="170" y="424"/>
                  </a:lnTo>
                  <a:lnTo>
                    <a:pt x="144" y="430"/>
                  </a:lnTo>
                  <a:lnTo>
                    <a:pt x="116" y="434"/>
                  </a:lnTo>
                  <a:lnTo>
                    <a:pt x="86" y="436"/>
                  </a:lnTo>
                  <a:lnTo>
                    <a:pt x="54" y="440"/>
                  </a:lnTo>
                  <a:lnTo>
                    <a:pt x="0" y="78"/>
                  </a:lnTo>
                  <a:lnTo>
                    <a:pt x="38" y="5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20" y="6"/>
                  </a:lnTo>
                  <a:lnTo>
                    <a:pt x="134" y="10"/>
                  </a:lnTo>
                  <a:lnTo>
                    <a:pt x="148" y="14"/>
                  </a:lnTo>
                  <a:lnTo>
                    <a:pt x="162" y="20"/>
                  </a:lnTo>
                  <a:lnTo>
                    <a:pt x="176" y="24"/>
                  </a:lnTo>
                  <a:lnTo>
                    <a:pt x="188" y="30"/>
                  </a:lnTo>
                  <a:lnTo>
                    <a:pt x="200" y="38"/>
                  </a:lnTo>
                  <a:lnTo>
                    <a:pt x="212" y="44"/>
                  </a:lnTo>
                  <a:lnTo>
                    <a:pt x="224" y="52"/>
                  </a:lnTo>
                  <a:lnTo>
                    <a:pt x="236" y="60"/>
                  </a:lnTo>
                  <a:lnTo>
                    <a:pt x="246" y="68"/>
                  </a:lnTo>
                  <a:lnTo>
                    <a:pt x="256" y="78"/>
                  </a:lnTo>
                  <a:lnTo>
                    <a:pt x="266" y="88"/>
                  </a:lnTo>
                  <a:lnTo>
                    <a:pt x="276" y="98"/>
                  </a:lnTo>
                  <a:lnTo>
                    <a:pt x="286" y="108"/>
                  </a:lnTo>
                  <a:lnTo>
                    <a:pt x="294" y="120"/>
                  </a:lnTo>
                  <a:lnTo>
                    <a:pt x="302" y="132"/>
                  </a:lnTo>
                  <a:lnTo>
                    <a:pt x="310" y="144"/>
                  </a:lnTo>
                  <a:lnTo>
                    <a:pt x="316" y="156"/>
                  </a:lnTo>
                  <a:lnTo>
                    <a:pt x="322" y="168"/>
                  </a:lnTo>
                  <a:lnTo>
                    <a:pt x="328" y="182"/>
                  </a:lnTo>
                  <a:lnTo>
                    <a:pt x="334" y="194"/>
                  </a:lnTo>
                  <a:lnTo>
                    <a:pt x="338" y="208"/>
                  </a:lnTo>
                  <a:lnTo>
                    <a:pt x="342" y="222"/>
                  </a:lnTo>
                  <a:lnTo>
                    <a:pt x="346" y="236"/>
                  </a:lnTo>
                  <a:lnTo>
                    <a:pt x="348" y="250"/>
                  </a:lnTo>
                  <a:lnTo>
                    <a:pt x="350" y="264"/>
                  </a:lnTo>
                  <a:lnTo>
                    <a:pt x="350" y="280"/>
                  </a:lnTo>
                  <a:lnTo>
                    <a:pt x="352" y="294"/>
                  </a:lnTo>
                  <a:lnTo>
                    <a:pt x="352" y="294"/>
                  </a:lnTo>
                  <a:lnTo>
                    <a:pt x="352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995E16B-AB12-48C3-8A10-2F5A09D9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222"/>
              <a:ext cx="352" cy="434"/>
            </a:xfrm>
            <a:custGeom>
              <a:avLst/>
              <a:gdLst>
                <a:gd name="T0" fmla="*/ 314 w 352"/>
                <a:gd name="T1" fmla="*/ 58 h 434"/>
                <a:gd name="T2" fmla="*/ 352 w 352"/>
                <a:gd name="T3" fmla="*/ 80 h 434"/>
                <a:gd name="T4" fmla="*/ 298 w 352"/>
                <a:gd name="T5" fmla="*/ 434 h 434"/>
                <a:gd name="T6" fmla="*/ 298 w 352"/>
                <a:gd name="T7" fmla="*/ 434 h 434"/>
                <a:gd name="T8" fmla="*/ 266 w 352"/>
                <a:gd name="T9" fmla="*/ 432 h 434"/>
                <a:gd name="T10" fmla="*/ 234 w 352"/>
                <a:gd name="T11" fmla="*/ 426 h 434"/>
                <a:gd name="T12" fmla="*/ 198 w 352"/>
                <a:gd name="T13" fmla="*/ 422 h 434"/>
                <a:gd name="T14" fmla="*/ 164 w 352"/>
                <a:gd name="T15" fmla="*/ 414 h 434"/>
                <a:gd name="T16" fmla="*/ 128 w 352"/>
                <a:gd name="T17" fmla="*/ 406 h 434"/>
                <a:gd name="T18" fmla="*/ 92 w 352"/>
                <a:gd name="T19" fmla="*/ 398 h 434"/>
                <a:gd name="T20" fmla="*/ 56 w 352"/>
                <a:gd name="T21" fmla="*/ 388 h 434"/>
                <a:gd name="T22" fmla="*/ 18 w 352"/>
                <a:gd name="T23" fmla="*/ 376 h 434"/>
                <a:gd name="T24" fmla="*/ 0 w 352"/>
                <a:gd name="T25" fmla="*/ 372 h 434"/>
                <a:gd name="T26" fmla="*/ 0 w 352"/>
                <a:gd name="T27" fmla="*/ 368 h 434"/>
                <a:gd name="T28" fmla="*/ 0 w 352"/>
                <a:gd name="T29" fmla="*/ 296 h 434"/>
                <a:gd name="T30" fmla="*/ 0 w 352"/>
                <a:gd name="T31" fmla="*/ 296 h 434"/>
                <a:gd name="T32" fmla="*/ 0 w 352"/>
                <a:gd name="T33" fmla="*/ 280 h 434"/>
                <a:gd name="T34" fmla="*/ 2 w 352"/>
                <a:gd name="T35" fmla="*/ 266 h 434"/>
                <a:gd name="T36" fmla="*/ 4 w 352"/>
                <a:gd name="T37" fmla="*/ 250 h 434"/>
                <a:gd name="T38" fmla="*/ 6 w 352"/>
                <a:gd name="T39" fmla="*/ 236 h 434"/>
                <a:gd name="T40" fmla="*/ 8 w 352"/>
                <a:gd name="T41" fmla="*/ 222 h 434"/>
                <a:gd name="T42" fmla="*/ 12 w 352"/>
                <a:gd name="T43" fmla="*/ 208 h 434"/>
                <a:gd name="T44" fmla="*/ 18 w 352"/>
                <a:gd name="T45" fmla="*/ 194 h 434"/>
                <a:gd name="T46" fmla="*/ 22 w 352"/>
                <a:gd name="T47" fmla="*/ 182 h 434"/>
                <a:gd name="T48" fmla="*/ 28 w 352"/>
                <a:gd name="T49" fmla="*/ 168 h 434"/>
                <a:gd name="T50" fmla="*/ 34 w 352"/>
                <a:gd name="T51" fmla="*/ 156 h 434"/>
                <a:gd name="T52" fmla="*/ 42 w 352"/>
                <a:gd name="T53" fmla="*/ 144 h 434"/>
                <a:gd name="T54" fmla="*/ 48 w 352"/>
                <a:gd name="T55" fmla="*/ 132 h 434"/>
                <a:gd name="T56" fmla="*/ 58 w 352"/>
                <a:gd name="T57" fmla="*/ 120 h 434"/>
                <a:gd name="T58" fmla="*/ 66 w 352"/>
                <a:gd name="T59" fmla="*/ 110 h 434"/>
                <a:gd name="T60" fmla="*/ 74 w 352"/>
                <a:gd name="T61" fmla="*/ 98 h 434"/>
                <a:gd name="T62" fmla="*/ 84 w 352"/>
                <a:gd name="T63" fmla="*/ 88 h 434"/>
                <a:gd name="T64" fmla="*/ 94 w 352"/>
                <a:gd name="T65" fmla="*/ 78 h 434"/>
                <a:gd name="T66" fmla="*/ 104 w 352"/>
                <a:gd name="T67" fmla="*/ 70 h 434"/>
                <a:gd name="T68" fmla="*/ 116 w 352"/>
                <a:gd name="T69" fmla="*/ 60 h 434"/>
                <a:gd name="T70" fmla="*/ 126 w 352"/>
                <a:gd name="T71" fmla="*/ 52 h 434"/>
                <a:gd name="T72" fmla="*/ 138 w 352"/>
                <a:gd name="T73" fmla="*/ 44 h 434"/>
                <a:gd name="T74" fmla="*/ 152 w 352"/>
                <a:gd name="T75" fmla="*/ 38 h 434"/>
                <a:gd name="T76" fmla="*/ 164 w 352"/>
                <a:gd name="T77" fmla="*/ 30 h 434"/>
                <a:gd name="T78" fmla="*/ 176 w 352"/>
                <a:gd name="T79" fmla="*/ 24 h 434"/>
                <a:gd name="T80" fmla="*/ 190 w 352"/>
                <a:gd name="T81" fmla="*/ 20 h 434"/>
                <a:gd name="T82" fmla="*/ 202 w 352"/>
                <a:gd name="T83" fmla="*/ 14 h 434"/>
                <a:gd name="T84" fmla="*/ 216 w 352"/>
                <a:gd name="T85" fmla="*/ 10 h 434"/>
                <a:gd name="T86" fmla="*/ 230 w 352"/>
                <a:gd name="T87" fmla="*/ 6 h 434"/>
                <a:gd name="T88" fmla="*/ 244 w 352"/>
                <a:gd name="T89" fmla="*/ 4 h 434"/>
                <a:gd name="T90" fmla="*/ 260 w 352"/>
                <a:gd name="T91" fmla="*/ 2 h 434"/>
                <a:gd name="T92" fmla="*/ 274 w 352"/>
                <a:gd name="T93" fmla="*/ 0 h 434"/>
                <a:gd name="T94" fmla="*/ 288 w 352"/>
                <a:gd name="T95" fmla="*/ 0 h 434"/>
                <a:gd name="T96" fmla="*/ 314 w 352"/>
                <a:gd name="T97" fmla="*/ 58 h 434"/>
                <a:gd name="T98" fmla="*/ 314 w 352"/>
                <a:gd name="T99" fmla="*/ 5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434">
                  <a:moveTo>
                    <a:pt x="314" y="58"/>
                  </a:moveTo>
                  <a:lnTo>
                    <a:pt x="352" y="80"/>
                  </a:lnTo>
                  <a:lnTo>
                    <a:pt x="298" y="434"/>
                  </a:lnTo>
                  <a:lnTo>
                    <a:pt x="298" y="434"/>
                  </a:lnTo>
                  <a:lnTo>
                    <a:pt x="266" y="432"/>
                  </a:lnTo>
                  <a:lnTo>
                    <a:pt x="234" y="426"/>
                  </a:lnTo>
                  <a:lnTo>
                    <a:pt x="198" y="422"/>
                  </a:lnTo>
                  <a:lnTo>
                    <a:pt x="164" y="414"/>
                  </a:lnTo>
                  <a:lnTo>
                    <a:pt x="128" y="406"/>
                  </a:lnTo>
                  <a:lnTo>
                    <a:pt x="92" y="398"/>
                  </a:lnTo>
                  <a:lnTo>
                    <a:pt x="56" y="388"/>
                  </a:lnTo>
                  <a:lnTo>
                    <a:pt x="18" y="376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2" y="266"/>
                  </a:lnTo>
                  <a:lnTo>
                    <a:pt x="4" y="250"/>
                  </a:lnTo>
                  <a:lnTo>
                    <a:pt x="6" y="236"/>
                  </a:lnTo>
                  <a:lnTo>
                    <a:pt x="8" y="222"/>
                  </a:lnTo>
                  <a:lnTo>
                    <a:pt x="12" y="208"/>
                  </a:lnTo>
                  <a:lnTo>
                    <a:pt x="18" y="194"/>
                  </a:lnTo>
                  <a:lnTo>
                    <a:pt x="22" y="182"/>
                  </a:lnTo>
                  <a:lnTo>
                    <a:pt x="28" y="168"/>
                  </a:lnTo>
                  <a:lnTo>
                    <a:pt x="34" y="156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58" y="120"/>
                  </a:lnTo>
                  <a:lnTo>
                    <a:pt x="66" y="110"/>
                  </a:lnTo>
                  <a:lnTo>
                    <a:pt x="74" y="98"/>
                  </a:lnTo>
                  <a:lnTo>
                    <a:pt x="84" y="88"/>
                  </a:lnTo>
                  <a:lnTo>
                    <a:pt x="94" y="78"/>
                  </a:lnTo>
                  <a:lnTo>
                    <a:pt x="104" y="70"/>
                  </a:lnTo>
                  <a:lnTo>
                    <a:pt x="116" y="60"/>
                  </a:lnTo>
                  <a:lnTo>
                    <a:pt x="126" y="52"/>
                  </a:lnTo>
                  <a:lnTo>
                    <a:pt x="138" y="44"/>
                  </a:lnTo>
                  <a:lnTo>
                    <a:pt x="152" y="38"/>
                  </a:lnTo>
                  <a:lnTo>
                    <a:pt x="164" y="30"/>
                  </a:lnTo>
                  <a:lnTo>
                    <a:pt x="176" y="24"/>
                  </a:lnTo>
                  <a:lnTo>
                    <a:pt x="190" y="20"/>
                  </a:lnTo>
                  <a:lnTo>
                    <a:pt x="202" y="14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60" y="2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14" y="58"/>
                  </a:lnTo>
                  <a:lnTo>
                    <a:pt x="31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CBB56892-4DC3-4937-BF37-3E519299F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222"/>
              <a:ext cx="352" cy="440"/>
            </a:xfrm>
            <a:custGeom>
              <a:avLst/>
              <a:gdLst>
                <a:gd name="T0" fmla="*/ 352 w 352"/>
                <a:gd name="T1" fmla="*/ 294 h 440"/>
                <a:gd name="T2" fmla="*/ 352 w 352"/>
                <a:gd name="T3" fmla="*/ 368 h 440"/>
                <a:gd name="T4" fmla="*/ 350 w 352"/>
                <a:gd name="T5" fmla="*/ 368 h 440"/>
                <a:gd name="T6" fmla="*/ 334 w 352"/>
                <a:gd name="T7" fmla="*/ 376 h 440"/>
                <a:gd name="T8" fmla="*/ 334 w 352"/>
                <a:gd name="T9" fmla="*/ 376 h 440"/>
                <a:gd name="T10" fmla="*/ 328 w 352"/>
                <a:gd name="T11" fmla="*/ 378 h 440"/>
                <a:gd name="T12" fmla="*/ 312 w 352"/>
                <a:gd name="T13" fmla="*/ 386 h 440"/>
                <a:gd name="T14" fmla="*/ 288 w 352"/>
                <a:gd name="T15" fmla="*/ 394 h 440"/>
                <a:gd name="T16" fmla="*/ 274 w 352"/>
                <a:gd name="T17" fmla="*/ 400 h 440"/>
                <a:gd name="T18" fmla="*/ 256 w 352"/>
                <a:gd name="T19" fmla="*/ 404 h 440"/>
                <a:gd name="T20" fmla="*/ 238 w 352"/>
                <a:gd name="T21" fmla="*/ 410 h 440"/>
                <a:gd name="T22" fmla="*/ 218 w 352"/>
                <a:gd name="T23" fmla="*/ 416 h 440"/>
                <a:gd name="T24" fmla="*/ 194 w 352"/>
                <a:gd name="T25" fmla="*/ 420 h 440"/>
                <a:gd name="T26" fmla="*/ 170 w 352"/>
                <a:gd name="T27" fmla="*/ 424 h 440"/>
                <a:gd name="T28" fmla="*/ 144 w 352"/>
                <a:gd name="T29" fmla="*/ 430 h 440"/>
                <a:gd name="T30" fmla="*/ 116 w 352"/>
                <a:gd name="T31" fmla="*/ 434 h 440"/>
                <a:gd name="T32" fmla="*/ 86 w 352"/>
                <a:gd name="T33" fmla="*/ 436 h 440"/>
                <a:gd name="T34" fmla="*/ 54 w 352"/>
                <a:gd name="T35" fmla="*/ 440 h 440"/>
                <a:gd name="T36" fmla="*/ 0 w 352"/>
                <a:gd name="T37" fmla="*/ 78 h 440"/>
                <a:gd name="T38" fmla="*/ 38 w 352"/>
                <a:gd name="T39" fmla="*/ 58 h 440"/>
                <a:gd name="T40" fmla="*/ 62 w 352"/>
                <a:gd name="T41" fmla="*/ 0 h 440"/>
                <a:gd name="T42" fmla="*/ 62 w 352"/>
                <a:gd name="T43" fmla="*/ 0 h 440"/>
                <a:gd name="T44" fmla="*/ 78 w 352"/>
                <a:gd name="T45" fmla="*/ 0 h 440"/>
                <a:gd name="T46" fmla="*/ 92 w 352"/>
                <a:gd name="T47" fmla="*/ 2 h 440"/>
                <a:gd name="T48" fmla="*/ 106 w 352"/>
                <a:gd name="T49" fmla="*/ 4 h 440"/>
                <a:gd name="T50" fmla="*/ 120 w 352"/>
                <a:gd name="T51" fmla="*/ 6 h 440"/>
                <a:gd name="T52" fmla="*/ 134 w 352"/>
                <a:gd name="T53" fmla="*/ 10 h 440"/>
                <a:gd name="T54" fmla="*/ 148 w 352"/>
                <a:gd name="T55" fmla="*/ 14 h 440"/>
                <a:gd name="T56" fmla="*/ 162 w 352"/>
                <a:gd name="T57" fmla="*/ 20 h 440"/>
                <a:gd name="T58" fmla="*/ 176 w 352"/>
                <a:gd name="T59" fmla="*/ 24 h 440"/>
                <a:gd name="T60" fmla="*/ 188 w 352"/>
                <a:gd name="T61" fmla="*/ 30 h 440"/>
                <a:gd name="T62" fmla="*/ 200 w 352"/>
                <a:gd name="T63" fmla="*/ 38 h 440"/>
                <a:gd name="T64" fmla="*/ 212 w 352"/>
                <a:gd name="T65" fmla="*/ 44 h 440"/>
                <a:gd name="T66" fmla="*/ 224 w 352"/>
                <a:gd name="T67" fmla="*/ 52 h 440"/>
                <a:gd name="T68" fmla="*/ 236 w 352"/>
                <a:gd name="T69" fmla="*/ 60 h 440"/>
                <a:gd name="T70" fmla="*/ 246 w 352"/>
                <a:gd name="T71" fmla="*/ 68 h 440"/>
                <a:gd name="T72" fmla="*/ 256 w 352"/>
                <a:gd name="T73" fmla="*/ 78 h 440"/>
                <a:gd name="T74" fmla="*/ 266 w 352"/>
                <a:gd name="T75" fmla="*/ 88 h 440"/>
                <a:gd name="T76" fmla="*/ 276 w 352"/>
                <a:gd name="T77" fmla="*/ 98 h 440"/>
                <a:gd name="T78" fmla="*/ 286 w 352"/>
                <a:gd name="T79" fmla="*/ 108 h 440"/>
                <a:gd name="T80" fmla="*/ 294 w 352"/>
                <a:gd name="T81" fmla="*/ 120 h 440"/>
                <a:gd name="T82" fmla="*/ 302 w 352"/>
                <a:gd name="T83" fmla="*/ 132 h 440"/>
                <a:gd name="T84" fmla="*/ 310 w 352"/>
                <a:gd name="T85" fmla="*/ 144 h 440"/>
                <a:gd name="T86" fmla="*/ 316 w 352"/>
                <a:gd name="T87" fmla="*/ 156 h 440"/>
                <a:gd name="T88" fmla="*/ 322 w 352"/>
                <a:gd name="T89" fmla="*/ 168 h 440"/>
                <a:gd name="T90" fmla="*/ 328 w 352"/>
                <a:gd name="T91" fmla="*/ 182 h 440"/>
                <a:gd name="T92" fmla="*/ 334 w 352"/>
                <a:gd name="T93" fmla="*/ 194 h 440"/>
                <a:gd name="T94" fmla="*/ 338 w 352"/>
                <a:gd name="T95" fmla="*/ 208 h 440"/>
                <a:gd name="T96" fmla="*/ 342 w 352"/>
                <a:gd name="T97" fmla="*/ 222 h 440"/>
                <a:gd name="T98" fmla="*/ 346 w 352"/>
                <a:gd name="T99" fmla="*/ 236 h 440"/>
                <a:gd name="T100" fmla="*/ 348 w 352"/>
                <a:gd name="T101" fmla="*/ 250 h 440"/>
                <a:gd name="T102" fmla="*/ 350 w 352"/>
                <a:gd name="T103" fmla="*/ 264 h 440"/>
                <a:gd name="T104" fmla="*/ 350 w 352"/>
                <a:gd name="T105" fmla="*/ 280 h 440"/>
                <a:gd name="T106" fmla="*/ 352 w 352"/>
                <a:gd name="T107" fmla="*/ 294 h 440"/>
                <a:gd name="T108" fmla="*/ 352 w 352"/>
                <a:gd name="T109" fmla="*/ 294 h 440"/>
                <a:gd name="T110" fmla="*/ 352 w 352"/>
                <a:gd name="T111" fmla="*/ 29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440">
                  <a:moveTo>
                    <a:pt x="352" y="294"/>
                  </a:moveTo>
                  <a:lnTo>
                    <a:pt x="352" y="368"/>
                  </a:lnTo>
                  <a:lnTo>
                    <a:pt x="350" y="368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28" y="378"/>
                  </a:lnTo>
                  <a:lnTo>
                    <a:pt x="312" y="386"/>
                  </a:lnTo>
                  <a:lnTo>
                    <a:pt x="288" y="394"/>
                  </a:lnTo>
                  <a:lnTo>
                    <a:pt x="274" y="400"/>
                  </a:lnTo>
                  <a:lnTo>
                    <a:pt x="256" y="404"/>
                  </a:lnTo>
                  <a:lnTo>
                    <a:pt x="238" y="410"/>
                  </a:lnTo>
                  <a:lnTo>
                    <a:pt x="218" y="416"/>
                  </a:lnTo>
                  <a:lnTo>
                    <a:pt x="194" y="420"/>
                  </a:lnTo>
                  <a:lnTo>
                    <a:pt x="170" y="424"/>
                  </a:lnTo>
                  <a:lnTo>
                    <a:pt x="144" y="430"/>
                  </a:lnTo>
                  <a:lnTo>
                    <a:pt x="116" y="434"/>
                  </a:lnTo>
                  <a:lnTo>
                    <a:pt x="86" y="436"/>
                  </a:lnTo>
                  <a:lnTo>
                    <a:pt x="54" y="440"/>
                  </a:lnTo>
                  <a:lnTo>
                    <a:pt x="0" y="78"/>
                  </a:lnTo>
                  <a:lnTo>
                    <a:pt x="38" y="5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20" y="6"/>
                  </a:lnTo>
                  <a:lnTo>
                    <a:pt x="134" y="10"/>
                  </a:lnTo>
                  <a:lnTo>
                    <a:pt x="148" y="14"/>
                  </a:lnTo>
                  <a:lnTo>
                    <a:pt x="162" y="20"/>
                  </a:lnTo>
                  <a:lnTo>
                    <a:pt x="176" y="24"/>
                  </a:lnTo>
                  <a:lnTo>
                    <a:pt x="188" y="30"/>
                  </a:lnTo>
                  <a:lnTo>
                    <a:pt x="200" y="38"/>
                  </a:lnTo>
                  <a:lnTo>
                    <a:pt x="212" y="44"/>
                  </a:lnTo>
                  <a:lnTo>
                    <a:pt x="224" y="52"/>
                  </a:lnTo>
                  <a:lnTo>
                    <a:pt x="236" y="60"/>
                  </a:lnTo>
                  <a:lnTo>
                    <a:pt x="246" y="68"/>
                  </a:lnTo>
                  <a:lnTo>
                    <a:pt x="256" y="78"/>
                  </a:lnTo>
                  <a:lnTo>
                    <a:pt x="266" y="88"/>
                  </a:lnTo>
                  <a:lnTo>
                    <a:pt x="276" y="98"/>
                  </a:lnTo>
                  <a:lnTo>
                    <a:pt x="286" y="108"/>
                  </a:lnTo>
                  <a:lnTo>
                    <a:pt x="294" y="120"/>
                  </a:lnTo>
                  <a:lnTo>
                    <a:pt x="302" y="132"/>
                  </a:lnTo>
                  <a:lnTo>
                    <a:pt x="310" y="144"/>
                  </a:lnTo>
                  <a:lnTo>
                    <a:pt x="316" y="156"/>
                  </a:lnTo>
                  <a:lnTo>
                    <a:pt x="322" y="168"/>
                  </a:lnTo>
                  <a:lnTo>
                    <a:pt x="328" y="182"/>
                  </a:lnTo>
                  <a:lnTo>
                    <a:pt x="334" y="194"/>
                  </a:lnTo>
                  <a:lnTo>
                    <a:pt x="338" y="208"/>
                  </a:lnTo>
                  <a:lnTo>
                    <a:pt x="342" y="222"/>
                  </a:lnTo>
                  <a:lnTo>
                    <a:pt x="346" y="236"/>
                  </a:lnTo>
                  <a:lnTo>
                    <a:pt x="348" y="250"/>
                  </a:lnTo>
                  <a:lnTo>
                    <a:pt x="350" y="264"/>
                  </a:lnTo>
                  <a:lnTo>
                    <a:pt x="350" y="280"/>
                  </a:lnTo>
                  <a:lnTo>
                    <a:pt x="352" y="294"/>
                  </a:lnTo>
                  <a:lnTo>
                    <a:pt x="352" y="294"/>
                  </a:lnTo>
                  <a:lnTo>
                    <a:pt x="352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63783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">
      <a:dk1>
        <a:sysClr val="windowText" lastClr="000000"/>
      </a:dk1>
      <a:lt1>
        <a:sysClr val="window" lastClr="FFFFFF"/>
      </a:lt1>
      <a:dk2>
        <a:srgbClr val="053E95"/>
      </a:dk2>
      <a:lt2>
        <a:srgbClr val="051A3D"/>
      </a:lt2>
      <a:accent1>
        <a:srgbClr val="03B0FF"/>
      </a:accent1>
      <a:accent2>
        <a:srgbClr val="7F7F7F"/>
      </a:accent2>
      <a:accent3>
        <a:srgbClr val="292A2B"/>
      </a:accent3>
      <a:accent4>
        <a:srgbClr val="E8E9E9"/>
      </a:accent4>
      <a:accent5>
        <a:srgbClr val="E5EBF7"/>
      </a:accent5>
      <a:accent6>
        <a:srgbClr val="CFCED8"/>
      </a:accent6>
      <a:hlink>
        <a:srgbClr val="0563C1"/>
      </a:hlink>
      <a:folHlink>
        <a:srgbClr val="032961"/>
      </a:folHlink>
    </a:clrScheme>
    <a:fontScheme name="Текст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1523</Words>
  <Application>Microsoft Office PowerPoint</Application>
  <PresentationFormat>Широкоэкранный</PresentationFormat>
  <Paragraphs>198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Тема Office</vt:lpstr>
      <vt:lpstr>Презентация PowerPoint</vt:lpstr>
      <vt:lpstr>ПРОБЛЕМАТИКА ОТРАСЛИ «СТРОИТЕЛЬСТВО»</vt:lpstr>
      <vt:lpstr>ПРОБЛЕМАТИКА ОТРАСЛИ «ГОРОДСКАЯ СРЕДА И ЖКХ»</vt:lpstr>
      <vt:lpstr>ИНИЦИАТИВЫ ОТРАСЛИ «СТРОИТЕЛЬСТВО»</vt:lpstr>
      <vt:lpstr>СТРОИМ В 1 КЛИК</vt:lpstr>
      <vt:lpstr>СТРОИМ В 1 КЛИК</vt:lpstr>
      <vt:lpstr>СТРОИМ УМНЫЕ ОБЪЕКТЫ  (ИСПОЛЬЗОВАНИЕ ТЕХНОЛОГИЙ ИНФОРМАЦИОННОГО МОДЕЛИРОВАНИЯ)</vt:lpstr>
      <vt:lpstr>СТРОИМ УМНЫЕ ОБЪЕКТЫ  (ИСПОЛЬЗОВАНИЕ ТЕХНОЛОГИЙ ИНФОРМАЦИОННОГО МОДЕЛИРОВАНИЯ)</vt:lpstr>
      <vt:lpstr>ИНИЦИАТИВЫ ОТРАСЛЕЙ «ГОРОДСКАЯ СРЕДА И ЖКХ»</vt:lpstr>
      <vt:lpstr>НОВЫЙ УМНЫЙ ДОМ (ФОРМИРОВАНИЕ ПЛАТФОРМЫ ЦИФРОВОГО ЖКХ НА БАЗЕ МОДЕРНИЗИРОВАННОЙ ГИС ЖКХ) </vt:lpstr>
      <vt:lpstr>НОВЫЙ УМНЫЙ ДОМ (ФОРМИРОВАНИЕ ПЛАТФОРМЫ ЦИФРОВОГО ЖКХ НА БАЗЕ МОДЕРНИЗИРОВАННОЙ ГИС ЖКХ) 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ВЕРТИКАЛЬ ГРАДОСТРОИТЕЛЬСТВА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Анна Меньшикова</cp:lastModifiedBy>
  <cp:revision>200</cp:revision>
  <cp:lastPrinted>2021-08-05T13:24:24Z</cp:lastPrinted>
  <dcterms:created xsi:type="dcterms:W3CDTF">2021-05-14T12:27:57Z</dcterms:created>
  <dcterms:modified xsi:type="dcterms:W3CDTF">2021-11-01T13:54:13Z</dcterms:modified>
</cp:coreProperties>
</file>