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sldIdLst>
    <p:sldId id="257" r:id="rId2"/>
    <p:sldId id="274" r:id="rId3"/>
    <p:sldId id="267" r:id="rId4"/>
    <p:sldId id="269" r:id="rId5"/>
    <p:sldId id="275" r:id="rId6"/>
    <p:sldId id="259" r:id="rId7"/>
  </p:sldIdLst>
  <p:sldSz cx="12192000" cy="6858000"/>
  <p:notesSz cx="6858000" cy="9144000"/>
  <p:embeddedFontLst>
    <p:embeddedFont>
      <p:font typeface="Cera Pro Medium" panose="020B0604020202020204" charset="0"/>
      <p:regular r:id="rId9"/>
    </p:embeddedFont>
    <p:embeddedFont>
      <p:font typeface="Cera Pro" panose="00000400000000000000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404040"/>
    <a:srgbClr val="CF8E47"/>
    <a:srgbClr val="595959"/>
    <a:srgbClr val="D0D8F0"/>
    <a:srgbClr val="8A5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96" y="-1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28888858618627"/>
          <c:y val="0.20623082203778093"/>
          <c:w val="0.38511120525046166"/>
          <c:h val="0.577666880491518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95250"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EF-43EB-B81F-0DFBC6F5914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525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EF-43EB-B81F-0DFBC6F5914D}"/>
              </c:ext>
            </c:extLst>
          </c:dPt>
          <c:dLbls>
            <c:dLbl>
              <c:idx val="0"/>
              <c:layout>
                <c:manualLayout>
                  <c:x val="9.8377772274676284E-2"/>
                  <c:y val="-0.1223017811572412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30</a:t>
                    </a:r>
                    <a:endParaRPr lang="en-US" sz="4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5EF-43EB-B81F-0DFBC6F5914D}"/>
                </c:ext>
              </c:extLst>
            </c:dLbl>
            <c:dLbl>
              <c:idx val="1"/>
              <c:layout>
                <c:manualLayout>
                  <c:x val="-7.3253041127024049E-2"/>
                  <c:y val="0.161796777391736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accent6"/>
                        </a:solidFill>
                      </a:rPr>
                      <a:t>70</a:t>
                    </a:r>
                    <a:endParaRPr lang="en-US" sz="4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5EF-43EB-B81F-0DFBC6F5914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Отечественная</c:v>
                </c:pt>
                <c:pt idx="1">
                  <c:v>Импортная</c:v>
                </c:pt>
              </c:strCache>
              <c:extLst xmlns:c16r2="http://schemas.microsoft.com/office/drawing/2015/06/chart"/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EF-43EB-B81F-0DFBC6F59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36718835765648"/>
          <c:w val="0.92616721602305685"/>
          <c:h val="9.687170848318986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 sz="1400" b="1" kern="1200">
          <a:solidFill>
            <a:schemeClr val="tx1">
              <a:lumMod val="75000"/>
              <a:lumOff val="25000"/>
            </a:schemeClr>
          </a:solidFill>
          <a:latin typeface="Cera Pro" panose="00000400000000000000" pitchFamily="2" charset="0"/>
          <a:ea typeface="+mn-ea"/>
          <a:cs typeface="DIN Pro Medium" panose="020B0604020101020102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A02A-45E4-4C34-8B98-6ADAA5553E63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973E-06F4-4667-9B01-7A2383A07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4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10" Type="http://schemas.openxmlformats.org/officeDocument/2006/relationships/image" Target="../media/image19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42E6905B-ACAD-47C6-A671-F14B4CBE2245}"/>
              </a:ext>
            </a:extLst>
          </p:cNvPr>
          <p:cNvSpPr/>
          <p:nvPr userDrawn="1"/>
        </p:nvSpPr>
        <p:spPr>
          <a:xfrm rot="8100000">
            <a:off x="6822035" y="5083540"/>
            <a:ext cx="6199826" cy="2790796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19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F209390-61A7-4B43-9C26-67F91265D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96983" y="180910"/>
            <a:ext cx="7292090" cy="78050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9F5E198-2225-4A87-81B4-825CC09860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840" y="1986067"/>
            <a:ext cx="5619234" cy="6014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726100-F5E5-4027-9812-6B02B09CB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9013" y="3943763"/>
            <a:ext cx="8469878" cy="618631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3000"/>
              </a:prstClr>
            </a:outerShdw>
          </a:effectLst>
        </p:spPr>
        <p:txBody>
          <a:bodyPr wrap="square" anchor="b" anchorCtr="0">
            <a:spAutoFit/>
          </a:bodyPr>
          <a:lstStyle>
            <a:lvl1pPr algn="l">
              <a:defRPr sz="3800" b="1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5E27562F-21D0-4B6E-B081-847E7EC7B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9013" y="4817461"/>
            <a:ext cx="8469879" cy="431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spc="40" baseline="0"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9359DC6E-AB56-480A-82EB-C1A5277F7E65}"/>
              </a:ext>
            </a:extLst>
          </p:cNvPr>
          <p:cNvSpPr/>
          <p:nvPr userDrawn="1"/>
        </p:nvSpPr>
        <p:spPr>
          <a:xfrm rot="18903862">
            <a:off x="1675949" y="-373495"/>
            <a:ext cx="5586492" cy="2514709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21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257A3A24-20B5-41E6-B9B8-3148C7AE9218}"/>
              </a:ext>
            </a:extLst>
          </p:cNvPr>
          <p:cNvGrpSpPr/>
          <p:nvPr userDrawn="1"/>
        </p:nvGrpSpPr>
        <p:grpSpPr>
          <a:xfrm>
            <a:off x="6553199" y="667055"/>
            <a:ext cx="4056653" cy="1226400"/>
            <a:chOff x="7055759" y="799134"/>
            <a:chExt cx="3437769" cy="1039300"/>
          </a:xfrm>
        </p:grpSpPr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7EEED349-2115-4D0A-A837-0F76BFFEE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75753" y="820659"/>
              <a:ext cx="1017775" cy="1017775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4681B291-BA33-4DB8-A509-CFF7F36326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55759" y="799134"/>
              <a:ext cx="1017775" cy="1017775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C7050B42-B285-46B7-9C4F-F02C1E3E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447" y="799134"/>
              <a:ext cx="1017775" cy="1017775"/>
            </a:xfrm>
            <a:prstGeom prst="rect">
              <a:avLst/>
            </a:prstGeom>
          </p:spPr>
        </p:pic>
      </p:grpSp>
      <p:sp>
        <p:nvSpPr>
          <p:cNvPr id="44" name="Текст 43">
            <a:extLst>
              <a:ext uri="{FF2B5EF4-FFF2-40B4-BE49-F238E27FC236}">
                <a16:creationId xmlns="" xmlns:a16="http://schemas.microsoft.com/office/drawing/2014/main" id="{53D40062-836C-457C-B9DD-FAA57A6D4E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5" y="5217733"/>
            <a:ext cx="8469313" cy="82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5FA05360-5C50-47BE-B219-8A12D27771A1}"/>
              </a:ext>
            </a:extLst>
          </p:cNvPr>
          <p:cNvSpPr/>
          <p:nvPr userDrawn="1"/>
        </p:nvSpPr>
        <p:spPr>
          <a:xfrm rot="2703488">
            <a:off x="1386081" y="-2346881"/>
            <a:ext cx="7593156" cy="11430038"/>
          </a:xfrm>
          <a:prstGeom prst="roundRect">
            <a:avLst>
              <a:gd name="adj" fmla="val 3623"/>
            </a:avLst>
          </a:prstGeom>
          <a:noFill/>
          <a:ln w="63500">
            <a:gradFill>
              <a:gsLst>
                <a:gs pos="0">
                  <a:srgbClr val="8A5F2F"/>
                </a:gs>
                <a:gs pos="31000">
                  <a:srgbClr val="CF8E47">
                    <a:alpha val="0"/>
                  </a:srgb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73000">
                  <a:srgbClr val="8A5F2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1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6A498D9A-D11B-4552-ACD3-818890FEA8F7}"/>
              </a:ext>
            </a:extLst>
          </p:cNvPr>
          <p:cNvSpPr/>
          <p:nvPr userDrawn="1"/>
        </p:nvSpPr>
        <p:spPr>
          <a:xfrm>
            <a:off x="-18973" y="1161466"/>
            <a:ext cx="12230745" cy="5707117"/>
          </a:xfrm>
          <a:custGeom>
            <a:avLst/>
            <a:gdLst>
              <a:gd name="connsiteX0" fmla="*/ 783684 w 12230745"/>
              <a:gd name="connsiteY0" fmla="*/ 0 h 5707117"/>
              <a:gd name="connsiteX1" fmla="*/ 12230745 w 12230745"/>
              <a:gd name="connsiteY1" fmla="*/ 0 h 5707117"/>
              <a:gd name="connsiteX2" fmla="*/ 12230745 w 12230745"/>
              <a:gd name="connsiteY2" fmla="*/ 5707117 h 5707117"/>
              <a:gd name="connsiteX3" fmla="*/ 0 w 12230745"/>
              <a:gd name="connsiteY3" fmla="*/ 5707117 h 5707117"/>
              <a:gd name="connsiteX4" fmla="*/ 0 w 12230745"/>
              <a:gd name="connsiteY4" fmla="*/ 781925 h 57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745" h="5707117">
                <a:moveTo>
                  <a:pt x="783684" y="0"/>
                </a:moveTo>
                <a:lnTo>
                  <a:pt x="12230745" y="0"/>
                </a:lnTo>
                <a:lnTo>
                  <a:pt x="12230745" y="5707117"/>
                </a:lnTo>
                <a:lnTo>
                  <a:pt x="0" y="5707117"/>
                </a:lnTo>
                <a:lnTo>
                  <a:pt x="0" y="7819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4E13A8F-C516-4D75-AC04-C1B3C3A54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94786" y="-2631790"/>
            <a:ext cx="5619234" cy="601451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614A9DE2-587C-4AFF-A63D-21333CBB56D5}"/>
              </a:ext>
            </a:extLst>
          </p:cNvPr>
          <p:cNvSpPr/>
          <p:nvPr userDrawn="1"/>
        </p:nvSpPr>
        <p:spPr>
          <a:xfrm rot="18903862">
            <a:off x="-1352126" y="-228676"/>
            <a:ext cx="1993774" cy="1805250"/>
          </a:xfrm>
          <a:prstGeom prst="roundRect">
            <a:avLst>
              <a:gd name="adj" fmla="val 168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80E9CE-C738-45EB-91E4-7DDC82499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525" y="382514"/>
            <a:ext cx="7723016" cy="4524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7A01E9-5471-43B5-BF16-76F2F80E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06F93DE1-FB15-41EB-81A8-DF8B618D68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AC835FA-88C2-4586-9C9F-34E0E7F43B88}"/>
              </a:ext>
            </a:extLst>
          </p:cNvPr>
          <p:cNvGrpSpPr/>
          <p:nvPr userDrawn="1"/>
        </p:nvGrpSpPr>
        <p:grpSpPr>
          <a:xfrm>
            <a:off x="8993054" y="141327"/>
            <a:ext cx="2876947" cy="900393"/>
            <a:chOff x="7912657" y="202397"/>
            <a:chExt cx="2348315" cy="734948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EE8DC00F-8A9E-47AA-93C1-0F05D29B25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8185" y="202397"/>
              <a:ext cx="712787" cy="71278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6CA5A8E8-23E1-48E0-A110-0D88805CA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657" y="224558"/>
              <a:ext cx="712787" cy="71278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F9080F8F-2A43-44B0-A67C-B37714E42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33217" y="222971"/>
              <a:ext cx="712787" cy="712787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DB97913-A3D2-43C2-BC16-2C5F5228EF9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23762" y="3439879"/>
            <a:ext cx="5619234" cy="60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9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42E6905B-ACAD-47C6-A671-F14B4CBE2245}"/>
              </a:ext>
            </a:extLst>
          </p:cNvPr>
          <p:cNvSpPr/>
          <p:nvPr userDrawn="1"/>
        </p:nvSpPr>
        <p:spPr>
          <a:xfrm rot="8100000">
            <a:off x="6822035" y="5083540"/>
            <a:ext cx="6199826" cy="2790796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19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F209390-61A7-4B43-9C26-67F91265D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97273" y="180910"/>
            <a:ext cx="7292090" cy="78050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9F5E198-2225-4A87-81B4-825CC09860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840" y="1986067"/>
            <a:ext cx="5619234" cy="6014510"/>
          </a:xfrm>
          <a:prstGeom prst="rect">
            <a:avLst/>
          </a:prstGeom>
        </p:spPr>
      </p:pic>
      <p:sp>
        <p:nvSpPr>
          <p:cNvPr id="2" name="Заголовок 1" descr="благодарю за внимание">
            <a:extLst>
              <a:ext uri="{FF2B5EF4-FFF2-40B4-BE49-F238E27FC236}">
                <a16:creationId xmlns="" xmlns:a16="http://schemas.microsoft.com/office/drawing/2014/main" id="{AA726100-F5E5-4027-9812-6B02B09CBD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1061" y="2906863"/>
            <a:ext cx="8469878" cy="680494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3000"/>
              </a:prstClr>
            </a:outerShdw>
          </a:effectLst>
        </p:spPr>
        <p:txBody>
          <a:bodyPr wrap="square" anchor="b" anchorCtr="0">
            <a:spAutoFit/>
          </a:bodyPr>
          <a:lstStyle>
            <a:lvl1pPr algn="ctr">
              <a:defRPr sz="3800" b="1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r>
              <a:rPr lang="ru-RU" dirty="0"/>
              <a:t>БЛАГОДАРЮ ЗА ВНИМАНИЕ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9359DC6E-AB56-480A-82EB-C1A5277F7E65}"/>
              </a:ext>
            </a:extLst>
          </p:cNvPr>
          <p:cNvSpPr/>
          <p:nvPr userDrawn="1"/>
        </p:nvSpPr>
        <p:spPr>
          <a:xfrm rot="18903862">
            <a:off x="1675949" y="-373495"/>
            <a:ext cx="5586492" cy="2514709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21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5FA05360-5C50-47BE-B219-8A12D27771A1}"/>
              </a:ext>
            </a:extLst>
          </p:cNvPr>
          <p:cNvSpPr/>
          <p:nvPr userDrawn="1"/>
        </p:nvSpPr>
        <p:spPr>
          <a:xfrm rot="2703488">
            <a:off x="1386081" y="-2346881"/>
            <a:ext cx="7593156" cy="11430038"/>
          </a:xfrm>
          <a:prstGeom prst="roundRect">
            <a:avLst>
              <a:gd name="adj" fmla="val 3623"/>
            </a:avLst>
          </a:prstGeom>
          <a:noFill/>
          <a:ln w="63500">
            <a:gradFill>
              <a:gsLst>
                <a:gs pos="0">
                  <a:srgbClr val="8A5F2F"/>
                </a:gs>
                <a:gs pos="31000">
                  <a:srgbClr val="CF8E47">
                    <a:alpha val="0"/>
                  </a:srgb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73000">
                  <a:srgbClr val="8A5F2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9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5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5.png"/><Relationship Id="rId3" Type="http://schemas.openxmlformats.org/officeDocument/2006/relationships/image" Target="../media/image18.jpeg"/><Relationship Id="rId7" Type="http://schemas.openxmlformats.org/officeDocument/2006/relationships/image" Target="../media/image31.svg"/><Relationship Id="rId12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5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26.png"/><Relationship Id="rId4" Type="http://schemas.openxmlformats.org/officeDocument/2006/relationships/image" Target="../media/image38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9C57B7E2-C215-4B7D-98D5-3BF5256C5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9013" y="3417465"/>
            <a:ext cx="8346856" cy="1144929"/>
          </a:xfrm>
        </p:spPr>
        <p:txBody>
          <a:bodyPr/>
          <a:lstStyle/>
          <a:p>
            <a:r>
              <a:rPr lang="ru-RU" dirty="0" err="1"/>
              <a:t>Импортозамещение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 дорожном хозяйстве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40FF95AD-8713-4F83-A437-704C1736B2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Ступников Олег Владимирович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A158F2E7-B57B-4392-904A-16F44543EA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6" y="5217733"/>
            <a:ext cx="8033362" cy="825500"/>
          </a:xfrm>
        </p:spPr>
        <p:txBody>
          <a:bodyPr/>
          <a:lstStyle/>
          <a:p>
            <a:r>
              <a:rPr lang="ru-RU" dirty="0"/>
              <a:t>Заместитель руководителя</a:t>
            </a:r>
            <a:br>
              <a:rPr lang="ru-RU" dirty="0"/>
            </a:br>
            <a:r>
              <a:rPr lang="ru-RU" dirty="0"/>
              <a:t>Федерального дорожного агентства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7AEDF9-AFF7-E4DE-7E32-F56BC6D99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429" y="893946"/>
            <a:ext cx="1574800" cy="8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3408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06BE89F-C737-4716-951B-31FA418C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" name="Рисунок 26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" y="3795221"/>
            <a:ext cx="1888281" cy="2728714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sp>
        <p:nvSpPr>
          <p:cNvPr id="57" name="Скругленный прямоугольник 56">
            <a:extLst>
              <a:ext uri="{FF2B5EF4-FFF2-40B4-BE49-F238E27FC236}">
                <a16:creationId xmlns="" xmlns:a16="http://schemas.microsoft.com/office/drawing/2014/main" id="{73C67309-9EE1-A245-B23E-3257020821A9}"/>
              </a:ext>
            </a:extLst>
          </p:cNvPr>
          <p:cNvSpPr/>
          <p:nvPr/>
        </p:nvSpPr>
        <p:spPr>
          <a:xfrm>
            <a:off x="2507440" y="3676611"/>
            <a:ext cx="9297618" cy="30313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80" y="4925085"/>
            <a:ext cx="601579" cy="6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: скругленные углы 34">
            <a:extLst>
              <a:ext uri="{FF2B5EF4-FFF2-40B4-BE49-F238E27FC236}">
                <a16:creationId xmlns="" xmlns:a16="http://schemas.microsoft.com/office/drawing/2014/main" id="{6B35A922-C1B3-435E-BB58-E4CA3E7216A4}"/>
              </a:ext>
            </a:extLst>
          </p:cNvPr>
          <p:cNvSpPr/>
          <p:nvPr/>
        </p:nvSpPr>
        <p:spPr>
          <a:xfrm>
            <a:off x="3078099" y="1463529"/>
            <a:ext cx="8726959" cy="2141875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numCol="1" spcCol="360000" rtlCol="0" anchor="ctr" anchorCtr="0">
            <a:spAutoFit/>
          </a:bodyPr>
          <a:lstStyle/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Несмотря на в целом низкую долю отечественной дорожно-строительной техники, по отдельным видам ее доля достаточно высока, например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автосамосвалы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60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%; автогрейдеры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 7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0%; комбинированные дорожные машины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90%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Вместе с тем по отдельным позициям доля отечественной </a:t>
            </a:r>
            <a:r>
              <a:rPr lang="ru-RU" sz="1600" b="1" dirty="0">
                <a:solidFill>
                  <a:srgbClr val="E0B03D">
                    <a:lumMod val="75000"/>
                  </a:srgb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дорожно-строительной техники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 низкая, например:</a:t>
            </a:r>
          </a:p>
          <a:p>
            <a:pPr marL="171450" indent="-171450">
              <a:buFontTx/>
              <a:buChar char="-"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экскаваторы-планировщики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7%; грунтовые катки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20%; бурильно-сваебойные машины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DF475FD-22EB-430E-9F05-8F80E7993920}"/>
              </a:ext>
            </a:extLst>
          </p:cNvPr>
          <p:cNvSpPr txBox="1"/>
          <p:nvPr/>
        </p:nvSpPr>
        <p:spPr>
          <a:xfrm>
            <a:off x="53594" y="1030772"/>
            <a:ext cx="509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ПРИМЕРНОЕ СООТНОШЕНИЕ ОТЕЧЕСТВЕННОЙ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И ИМПОРТНОЙ ТЕХНИКИ, %</a:t>
            </a: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="" xmlns:a16="http://schemas.microsoft.com/office/drawing/2014/main" id="{100BC014-232F-4547-919B-5B252D592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002199"/>
              </p:ext>
            </p:extLst>
          </p:nvPr>
        </p:nvGraphicFramePr>
        <p:xfrm>
          <a:off x="81851" y="1338329"/>
          <a:ext cx="3083334" cy="204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B5F533E6-5387-475C-8ACE-00F39FE99042}"/>
              </a:ext>
            </a:extLst>
          </p:cNvPr>
          <p:cNvSpPr/>
          <p:nvPr/>
        </p:nvSpPr>
        <p:spPr>
          <a:xfrm>
            <a:off x="214382" y="3167058"/>
            <a:ext cx="125183" cy="1251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0A9CD212-6698-489E-8AB7-33E5B5A0F263}"/>
              </a:ext>
            </a:extLst>
          </p:cNvPr>
          <p:cNvSpPr/>
          <p:nvPr/>
        </p:nvSpPr>
        <p:spPr>
          <a:xfrm>
            <a:off x="1767690" y="3167058"/>
            <a:ext cx="125183" cy="1251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965BAEA-58F3-D23E-C4DB-CE0EE9401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0" y="0"/>
            <a:ext cx="1550178" cy="883584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зубчатая передач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9F25379-04A5-CC0D-50D7-35BDC0469C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822" y="0"/>
            <a:ext cx="1550178" cy="8835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B4BA4C-A26E-4D41-B87A-5E9A74BF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02465"/>
            <a:ext cx="8864475" cy="812530"/>
          </a:xfrm>
        </p:spPr>
        <p:txBody>
          <a:bodyPr/>
          <a:lstStyle/>
          <a:p>
            <a:r>
              <a:rPr lang="ru-RU" dirty="0"/>
              <a:t>МЕРОПРИЯТИЯ В СФЕРЕ ИМПОРТОЗАМЕЩЕНИЯ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085E38F0-79A6-FA48-B7B1-D5DCA7181820}"/>
              </a:ext>
            </a:extLst>
          </p:cNvPr>
          <p:cNvSpPr/>
          <p:nvPr/>
        </p:nvSpPr>
        <p:spPr>
          <a:xfrm>
            <a:off x="3316707" y="3795221"/>
            <a:ext cx="8353925" cy="29127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8000" rIns="90000" rtlCol="0" anchor="t" anchorCtr="0">
            <a:noAutofit/>
          </a:bodyPr>
          <a:lstStyle/>
          <a:p>
            <a:endParaRPr lang="ru-RU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3696" y="3801181"/>
            <a:ext cx="8628706" cy="461659"/>
          </a:xfrm>
          <a:prstGeom prst="rect">
            <a:avLst/>
          </a:prstGeom>
          <a:noFill/>
        </p:spPr>
        <p:txBody>
          <a:bodyPr wrap="square" lIns="128010" tIns="64005" rIns="128010" bIns="64005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Пути повышения конкурентоспособности: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era Pro" panose="00000400000000000000" pitchFamily="2" charset="0"/>
              <a:cs typeface="DIN Pro Medium" panose="020B0604020101020102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89" y="4444957"/>
            <a:ext cx="1894234" cy="179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863221" y="4444957"/>
            <a:ext cx="5807411" cy="960257"/>
          </a:xfrm>
          <a:prstGeom prst="rect">
            <a:avLst/>
          </a:prstGeom>
          <a:noFill/>
        </p:spPr>
        <p:txBody>
          <a:bodyPr wrap="square" lIns="128010" tIns="64005" rIns="128010" bIns="64005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1. Повышение качества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 выпускаемой техники путем учета предложений от пользователей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5620" y="5448209"/>
            <a:ext cx="5655012" cy="960257"/>
          </a:xfrm>
          <a:prstGeom prst="rect">
            <a:avLst/>
          </a:prstGeom>
          <a:noFill/>
        </p:spPr>
        <p:txBody>
          <a:bodyPr wrap="square" lIns="128010" tIns="64005" rIns="128010" bIns="64005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2. Снижение стоимости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 путем расширения программ государственной поддержки производителей и пользователей </a:t>
            </a:r>
          </a:p>
        </p:txBody>
      </p:sp>
    </p:spTree>
    <p:extLst>
      <p:ext uri="{BB962C8B-B14F-4D97-AF65-F5344CB8AC3E}">
        <p14:creationId xmlns:p14="http://schemas.microsoft.com/office/powerpoint/2010/main" val="408704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7AB3D55-9BD3-4BD2-8C4E-67CA15DD3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15" y="2017238"/>
            <a:ext cx="2725533" cy="1813718"/>
          </a:xfrm>
          <a:prstGeom prst="round2SameRect">
            <a:avLst>
              <a:gd name="adj1" fmla="val 8305"/>
              <a:gd name="adj2" fmla="val 0"/>
            </a:avLst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B343145-3CCE-494B-8BE9-4D005CFF5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699" y="2015068"/>
            <a:ext cx="2619624" cy="1815888"/>
          </a:xfrm>
          <a:prstGeom prst="round2SameRect">
            <a:avLst>
              <a:gd name="adj1" fmla="val 8305"/>
              <a:gd name="adj2" fmla="val 0"/>
            </a:avLst>
          </a:prstGeom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F042EF-A2B2-46C3-A04D-EB773113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АСФАЛЬТОБЕТОННЫЕ ЗАВОДЫ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438C325-CA1F-4BEE-96AF-F038970F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E5FC952E-737B-477C-A704-84C5ED36F109}"/>
              </a:ext>
            </a:extLst>
          </p:cNvPr>
          <p:cNvGrpSpPr/>
          <p:nvPr/>
        </p:nvGrpSpPr>
        <p:grpSpPr>
          <a:xfrm>
            <a:off x="7330229" y="1151923"/>
            <a:ext cx="4543219" cy="863144"/>
            <a:chOff x="7330229" y="1142100"/>
            <a:chExt cx="4543219" cy="863144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8ECDD83-D3F0-425A-815F-9246D104ED0B}"/>
                </a:ext>
              </a:extLst>
            </p:cNvPr>
            <p:cNvSpPr/>
            <p:nvPr/>
          </p:nvSpPr>
          <p:spPr>
            <a:xfrm>
              <a:off x="7330229" y="1142100"/>
              <a:ext cx="4543219" cy="863144"/>
            </a:xfrm>
            <a:prstGeom prst="roundRect">
              <a:avLst>
                <a:gd name="adj" fmla="val 688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55600" dist="38100" dir="5400000" algn="t" rotWithShape="0">
                <a:schemeClr val="bg1">
                  <a:lumMod val="50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64000" rIns="90000" rtlCol="0" anchor="t" anchorCtr="0">
              <a:noAutofit/>
            </a:bodyPr>
            <a:lstStyle/>
            <a:p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ООО «ДРОБТЕХМАШ»</a:t>
              </a:r>
            </a:p>
            <a:p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Адреса: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г. Санкт-Петербург,</a:t>
              </a:r>
            </a:p>
            <a:p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г. Йошкар-Ола 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D85BBE67-55F5-4FF7-94A5-76E73AF2C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567" y="1200994"/>
              <a:ext cx="609130" cy="725710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B49F3505-BF71-4D52-A602-3CB4684E4D8F}"/>
              </a:ext>
            </a:extLst>
          </p:cNvPr>
          <p:cNvGrpSpPr/>
          <p:nvPr/>
        </p:nvGrpSpPr>
        <p:grpSpPr>
          <a:xfrm>
            <a:off x="738644" y="1151923"/>
            <a:ext cx="4543219" cy="863144"/>
            <a:chOff x="738644" y="1151923"/>
            <a:chExt cx="4543219" cy="863144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="" xmlns:a16="http://schemas.microsoft.com/office/drawing/2014/main" id="{61622CF6-563E-49A7-BCAE-87F3476CF705}"/>
                </a:ext>
              </a:extLst>
            </p:cNvPr>
            <p:cNvSpPr/>
            <p:nvPr/>
          </p:nvSpPr>
          <p:spPr>
            <a:xfrm>
              <a:off x="738644" y="1151923"/>
              <a:ext cx="4543219" cy="863144"/>
            </a:xfrm>
            <a:prstGeom prst="roundRect">
              <a:avLst>
                <a:gd name="adj" fmla="val 688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55600" dist="38100" dir="5400000" algn="t" rotWithShape="0">
                <a:schemeClr val="bg1">
                  <a:lumMod val="50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08000" rIns="90000" rtlCol="0" anchor="t" anchorCtr="0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ООО «КОЛОКШАНСКИЙ АЗ»</a:t>
              </a:r>
            </a:p>
            <a:p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Адрес: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Владимирская область, 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Собинский район, пос. Колокша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EACE97D-50CB-4102-A4AA-614E595D3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17" y="1356328"/>
              <a:ext cx="879023" cy="482664"/>
            </a:xfrm>
            <a:prstGeom prst="rect">
              <a:avLst/>
            </a:prstGeom>
          </p:spPr>
        </p:pic>
      </p:grp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CE9FF09A-8C64-48DD-B15D-C5670E863583}"/>
              </a:ext>
            </a:extLst>
          </p:cNvPr>
          <p:cNvSpPr/>
          <p:nvPr/>
        </p:nvSpPr>
        <p:spPr>
          <a:xfrm>
            <a:off x="738644" y="3830956"/>
            <a:ext cx="5357356" cy="2173843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Налажена линия по сборке </a:t>
            </a:r>
            <a:r>
              <a:rPr lang="ru-RU" sz="2000" b="1" dirty="0">
                <a:solidFill>
                  <a:schemeClr val="accent6"/>
                </a:solidFill>
              </a:rPr>
              <a:t>до 25 шт.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год перемещаемых,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быстромонтируемых АБЗ циклического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действия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(расширение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/>
                </a:solidFill>
              </a:rPr>
              <a:t>до 75 </a:t>
            </a:r>
            <a:r>
              <a:rPr lang="ru-RU" sz="2000" b="1" dirty="0" err="1">
                <a:solidFill>
                  <a:schemeClr val="accent6"/>
                </a:solidFill>
              </a:rPr>
              <a:t>шт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год).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Мощность — </a:t>
            </a:r>
            <a:r>
              <a:rPr lang="ru-RU" sz="2000" b="1" dirty="0">
                <a:solidFill>
                  <a:schemeClr val="accent6"/>
                </a:solidFill>
              </a:rPr>
              <a:t>от 60 до 240 т/час.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Сформированы программы обучения персонала, налажен сервис.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Положительные отзывы от подрядчика и       подведомственных  ФКУ.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F10E391E-9484-4614-9EB6-02A6248A60DF}"/>
              </a:ext>
            </a:extLst>
          </p:cNvPr>
          <p:cNvSpPr/>
          <p:nvPr/>
        </p:nvSpPr>
        <p:spPr>
          <a:xfrm>
            <a:off x="6516092" y="3830956"/>
            <a:ext cx="5357356" cy="2077938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no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Налажена линия по сборке </a:t>
            </a:r>
            <a:r>
              <a:rPr lang="ru-RU" sz="2000" b="1" dirty="0">
                <a:solidFill>
                  <a:schemeClr val="accent6"/>
                </a:solidFill>
              </a:rPr>
              <a:t>до 5 шт.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год мобильных АБЗ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непрерывного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действия (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расширение </a:t>
            </a:r>
            <a:r>
              <a:rPr lang="ru-RU" sz="2000" b="1" dirty="0">
                <a:solidFill>
                  <a:schemeClr val="accent6"/>
                </a:solidFill>
              </a:rPr>
              <a:t>до </a:t>
            </a:r>
            <a:r>
              <a:rPr lang="ru-RU" sz="2000" b="1" dirty="0" smtClean="0">
                <a:solidFill>
                  <a:schemeClr val="accent6"/>
                </a:solidFill>
              </a:rPr>
              <a:t>30 </a:t>
            </a:r>
            <a:r>
              <a:rPr lang="ru-RU" sz="2000" b="1" dirty="0" err="1">
                <a:solidFill>
                  <a:schemeClr val="accent6"/>
                </a:solidFill>
              </a:rPr>
              <a:t>шт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 год) . 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Мощность — </a:t>
            </a:r>
            <a:r>
              <a:rPr lang="ru-RU" sz="2000" b="1" dirty="0">
                <a:solidFill>
                  <a:schemeClr val="accent6"/>
                </a:solidFill>
              </a:rPr>
              <a:t>от 150 до 200 т/час.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Сформированы программы обучения персонала, налажен сервис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Положительные отзывы от подрядчика и       подведомственной  ФКУ.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6848145-BEF3-462B-9AE2-DE8686895C52}"/>
              </a:ext>
            </a:extLst>
          </p:cNvPr>
          <p:cNvSpPr txBox="1"/>
          <p:nvPr/>
        </p:nvSpPr>
        <p:spPr>
          <a:xfrm>
            <a:off x="506221" y="2686183"/>
            <a:ext cx="11179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СУЩЕСТВУЮЩИЕ МОЩНОСТИ</a:t>
            </a:r>
          </a:p>
          <a:p>
            <a:pPr algn="ctr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ПРОИЗВОДСТВА И ОПЫТ </a:t>
            </a:r>
          </a:p>
          <a:p>
            <a:pPr algn="ctr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ЭКСПЛУАТАЦИИ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9C48EA1-D181-4BFC-8DE9-5F856EF15A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1861" y="1151923"/>
            <a:ext cx="1821214" cy="180882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7A67D8BE-9790-4E7C-89B2-0239DCC959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1417" y="5312240"/>
            <a:ext cx="285895" cy="2981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A67D8BE-9790-4E7C-89B2-0239DCC959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4119" y="5315542"/>
            <a:ext cx="285895" cy="298196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42971EEF-D7B3-42AA-9297-DAB5B7F6C05B}"/>
              </a:ext>
            </a:extLst>
          </p:cNvPr>
          <p:cNvGrpSpPr/>
          <p:nvPr/>
        </p:nvGrpSpPr>
        <p:grpSpPr>
          <a:xfrm>
            <a:off x="738641" y="5929469"/>
            <a:ext cx="11134807" cy="871725"/>
            <a:chOff x="738641" y="5781737"/>
            <a:chExt cx="11134807" cy="871725"/>
          </a:xfrm>
        </p:grpSpPr>
        <p:sp>
          <p:nvSpPr>
            <p:cNvPr id="29" name="Прямоугольник: скругленные углы 19">
              <a:extLst>
                <a:ext uri="{FF2B5EF4-FFF2-40B4-BE49-F238E27FC236}">
                  <a16:creationId xmlns="" xmlns:a16="http://schemas.microsoft.com/office/drawing/2014/main" id="{781CD025-E5C5-497C-ACB2-FBA28DAF2243}"/>
                </a:ext>
              </a:extLst>
            </p:cNvPr>
            <p:cNvSpPr/>
            <p:nvPr/>
          </p:nvSpPr>
          <p:spPr>
            <a:xfrm rot="2700000">
              <a:off x="6112662" y="5781737"/>
              <a:ext cx="295465" cy="295465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: скругленные углы 21">
              <a:extLst>
                <a:ext uri="{FF2B5EF4-FFF2-40B4-BE49-F238E27FC236}">
                  <a16:creationId xmlns="" xmlns:a16="http://schemas.microsoft.com/office/drawing/2014/main" id="{347F95C7-35CC-4C64-A892-57DDB2B3993C}"/>
                </a:ext>
              </a:extLst>
            </p:cNvPr>
            <p:cNvSpPr/>
            <p:nvPr/>
          </p:nvSpPr>
          <p:spPr>
            <a:xfrm>
              <a:off x="738641" y="5905405"/>
              <a:ext cx="11134807" cy="748057"/>
            </a:xfrm>
            <a:prstGeom prst="roundRect">
              <a:avLst>
                <a:gd name="adj" fmla="val 904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>
              <a:noAutofit/>
            </a:bodyPr>
            <a:lstStyle/>
            <a:p>
              <a:r>
                <a:rPr lang="ru-RU" sz="1500" b="1" dirty="0">
                  <a:solidFill>
                    <a:schemeClr val="bg1"/>
                  </a:solidFill>
                  <a:latin typeface="Cera Pro" panose="00000400000000000000" pitchFamily="2" charset="0"/>
                </a:rPr>
                <a:t>РАСШИРЕНИЕ ПРОИЗВОДСТВА ПОЗВОЛИТ ОСУЩЕСТВИТЬ ИМПОРТОЗАМЕЩЕНИЕ ОТЕЧЕСТВЕННЫМИ АБЗ, ОТКРЫТЬ НОВЫЕ РАБОЧИЕ МЕСТА, ЗАГРУЗИТЬ ПОСТАВЩИКОВ КОМПЛЕКТУЮЩИХ.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2433AD9B-31D4-4038-81A3-84638066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90686" y="5989877"/>
              <a:ext cx="626963" cy="579112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CB7CA16-2409-87E2-C8E3-AABD399F1F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0" y="0"/>
            <a:ext cx="1550178" cy="8835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зубчатая передач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EB30A64-595C-C9F9-43CE-3D73012606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822" y="0"/>
            <a:ext cx="1550178" cy="8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5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B9C793-1E9E-4C71-8E4F-C554238B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382514"/>
            <a:ext cx="7729496" cy="452432"/>
          </a:xfrm>
        </p:spPr>
        <p:txBody>
          <a:bodyPr/>
          <a:lstStyle/>
          <a:p>
            <a:r>
              <a:rPr lang="ru-RU" dirty="0"/>
              <a:t>АСФАЛЬТОУКЛАДЧИКИ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67E396D0-DCC3-422A-B5D4-D99AD5D8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3EB7B99-F580-46B2-95C6-7A867778BC5E}"/>
              </a:ext>
            </a:extLst>
          </p:cNvPr>
          <p:cNvGrpSpPr/>
          <p:nvPr/>
        </p:nvGrpSpPr>
        <p:grpSpPr>
          <a:xfrm>
            <a:off x="738642" y="1326182"/>
            <a:ext cx="4952295" cy="721894"/>
            <a:chOff x="738642" y="1326182"/>
            <a:chExt cx="4952295" cy="721894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25CB58B-AC25-4562-B489-3344DD1E3234}"/>
                </a:ext>
              </a:extLst>
            </p:cNvPr>
            <p:cNvSpPr/>
            <p:nvPr/>
          </p:nvSpPr>
          <p:spPr>
            <a:xfrm>
              <a:off x="738642" y="1383432"/>
              <a:ext cx="4952295" cy="607397"/>
            </a:xfrm>
            <a:prstGeom prst="roundRect">
              <a:avLst>
                <a:gd name="adj" fmla="val 688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55600" dist="38100" dir="5400000" algn="t" rotWithShape="0">
                <a:schemeClr val="bg1">
                  <a:lumMod val="50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04000" rIns="90000" rtlCol="0" anchor="t" anchorCtr="0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ООО «БТД ИРМАШ»</a:t>
              </a:r>
            </a:p>
            <a:p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Адрес: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г. Брянск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9B84EBB5-0D6F-40D6-9368-F9016F696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0686" y="1326182"/>
              <a:ext cx="1973179" cy="721894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0F27BA78-BBAC-47B8-85F5-1803EFE8627A}"/>
              </a:ext>
            </a:extLst>
          </p:cNvPr>
          <p:cNvSpPr/>
          <p:nvPr/>
        </p:nvSpPr>
        <p:spPr>
          <a:xfrm>
            <a:off x="5982789" y="2085241"/>
            <a:ext cx="6107611" cy="2270627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no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Производство до </a:t>
            </a:r>
            <a:r>
              <a:rPr lang="ru-RU" sz="2000" b="1" dirty="0">
                <a:solidFill>
                  <a:schemeClr val="accent6"/>
                </a:solidFill>
              </a:rPr>
              <a:t>15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асфальтоукладчиков в год.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Опытная эксплуатацию на автодороге М-5 «Урал», а также при строительстве дальнего автодорожного подхода к Крымскому мосту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Сформированы предложения по повышению потребительских характеристик </a:t>
            </a:r>
            <a:r>
              <a:rPr 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асфальтоукладчика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Возможно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расширение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производства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 </a:t>
            </a:r>
            <a:r>
              <a:rPr lang="ru-RU" sz="2000" b="1" dirty="0">
                <a:solidFill>
                  <a:schemeClr val="accent6"/>
                </a:solidFill>
              </a:rPr>
              <a:t>300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асфальтоукладчиков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 год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90006C-5A58-40BE-981D-5F7138FE0976}"/>
              </a:ext>
            </a:extLst>
          </p:cNvPr>
          <p:cNvSpPr txBox="1"/>
          <p:nvPr/>
        </p:nvSpPr>
        <p:spPr>
          <a:xfrm>
            <a:off x="6761452" y="1715910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Текущее положение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790953-C230-4523-89DB-A98C2A863C1B}"/>
              </a:ext>
            </a:extLst>
          </p:cNvPr>
          <p:cNvSpPr txBox="1"/>
          <p:nvPr/>
        </p:nvSpPr>
        <p:spPr>
          <a:xfrm>
            <a:off x="6647213" y="4521126"/>
            <a:ext cx="444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ДЛЯ РАСШИРЕНИЯ ОБЪЕМОВ ИСПОЛЬЗОВАНИЯ НЕОБХОДИМО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: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era Pro" panose="00000400000000000000" pitchFamily="2" charset="0"/>
              <a:cs typeface="DIN Pro Medium" panose="020B0604020101020102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4EC62CD-4046-48CE-87C3-E480233E9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2789" y="1383432"/>
            <a:ext cx="778663" cy="7733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BF2F34F-7B28-4C1C-9071-1A3540427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2789" y="4612175"/>
            <a:ext cx="664424" cy="630254"/>
          </a:xfrm>
          <a:prstGeom prst="rect">
            <a:avLst/>
          </a:prstGeom>
        </p:spPr>
      </p:pic>
      <p:sp>
        <p:nvSpPr>
          <p:cNvPr id="15" name="Прямоугольник: скругленные углы 17">
            <a:extLst>
              <a:ext uri="{FF2B5EF4-FFF2-40B4-BE49-F238E27FC236}">
                <a16:creationId xmlns="" xmlns:a16="http://schemas.microsoft.com/office/drawing/2014/main" id="{110490FD-833B-4863-86B4-1B994D956BF9}"/>
              </a:ext>
            </a:extLst>
          </p:cNvPr>
          <p:cNvSpPr/>
          <p:nvPr/>
        </p:nvSpPr>
        <p:spPr>
          <a:xfrm>
            <a:off x="5982789" y="5242429"/>
            <a:ext cx="6209211" cy="863144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Доработка по полученным предложениям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Выделение льготных кредитов для расширения производства 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0" y="2085242"/>
            <a:ext cx="5323787" cy="399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F613DD5-8446-9B18-33B4-2353CCF9D1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0" y="0"/>
            <a:ext cx="1550178" cy="883584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убчатая передач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72CD3D2-F236-B0B6-3812-193A3CE60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822" y="0"/>
            <a:ext cx="1550178" cy="8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4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347F95C7-35CC-4C64-A892-57DDB2B3993C}"/>
              </a:ext>
            </a:extLst>
          </p:cNvPr>
          <p:cNvSpPr/>
          <p:nvPr/>
        </p:nvSpPr>
        <p:spPr>
          <a:xfrm>
            <a:off x="410970" y="1850304"/>
            <a:ext cx="11229488" cy="3086903"/>
          </a:xfrm>
          <a:prstGeom prst="roundRect">
            <a:avLst>
              <a:gd name="adj" fmla="val 90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>
            <a:noAutofit/>
          </a:bodyPr>
          <a:lstStyle/>
          <a:p>
            <a:endParaRPr lang="ru-RU" sz="1500" b="1" dirty="0">
              <a:solidFill>
                <a:schemeClr val="bg1"/>
              </a:solidFill>
              <a:latin typeface="Cera Pro" panose="00000400000000000000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B4BA4C-A26E-4D41-B87A-5E9A74BF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02465"/>
            <a:ext cx="8864475" cy="812530"/>
          </a:xfrm>
        </p:spPr>
        <p:txBody>
          <a:bodyPr/>
          <a:lstStyle/>
          <a:p>
            <a:r>
              <a:rPr lang="ru-RU" dirty="0"/>
              <a:t>МЕРОПРИЯТИЯ В СФЕРЕ ИМПОРТОЗАМЕЩЕНИЯ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06BE89F-C737-4716-951B-31FA418C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3DE1-FB15-41EB-81A8-DF8B618D68F0}" type="slidenum"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="" xmlns:a16="http://schemas.microsoft.com/office/drawing/2014/main" id="{4005715D-DC2D-6A45-95B9-545D1350DA87}"/>
              </a:ext>
            </a:extLst>
          </p:cNvPr>
          <p:cNvSpPr/>
          <p:nvPr/>
        </p:nvSpPr>
        <p:spPr>
          <a:xfrm>
            <a:off x="410968" y="5146132"/>
            <a:ext cx="11229490" cy="14120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0" y="3159665"/>
            <a:ext cx="663861" cy="7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71D50E78-119E-7E47-A102-4B0E62C9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90" y="5526642"/>
            <a:ext cx="639591" cy="65101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7" name="Прямоугольник: скругленные углы 34">
            <a:extLst>
              <a:ext uri="{FF2B5EF4-FFF2-40B4-BE49-F238E27FC236}">
                <a16:creationId xmlns="" xmlns:a16="http://schemas.microsoft.com/office/drawing/2014/main" id="{6B35A922-C1B3-435E-BB58-E4CA3E7216A4}"/>
              </a:ext>
            </a:extLst>
          </p:cNvPr>
          <p:cNvSpPr/>
          <p:nvPr/>
        </p:nvSpPr>
        <p:spPr>
          <a:xfrm>
            <a:off x="2663861" y="1095213"/>
            <a:ext cx="6548525" cy="543461"/>
          </a:xfrm>
          <a:prstGeom prst="roundRect">
            <a:avLst>
              <a:gd name="adj" fmla="val 6882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numCol="1" spcCol="360000" rtlCol="0" anchor="ctr" anchorCtr="0">
            <a:spAutoFit/>
          </a:bodyPr>
          <a:lstStyle/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Планы на ближайшую перспективу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Прямоугольник: скругленные углы 19">
            <a:extLst>
              <a:ext uri="{FF2B5EF4-FFF2-40B4-BE49-F238E27FC236}">
                <a16:creationId xmlns="" xmlns:a16="http://schemas.microsoft.com/office/drawing/2014/main" id="{781CD025-E5C5-497C-ACB2-FBA28DAF2243}"/>
              </a:ext>
            </a:extLst>
          </p:cNvPr>
          <p:cNvSpPr/>
          <p:nvPr/>
        </p:nvSpPr>
        <p:spPr>
          <a:xfrm rot="2700000">
            <a:off x="5948266" y="4789475"/>
            <a:ext cx="295465" cy="2954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74D16F4-8C09-2408-C237-3AAA66BBE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0" y="0"/>
            <a:ext cx="1550178" cy="88358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зубчатая передач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2C34FD5-8ABE-B63A-8C01-B0AF47A437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822" y="6238"/>
            <a:ext cx="1550178" cy="864088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085E38F0-79A6-FA48-B7B1-D5DCA7181820}"/>
              </a:ext>
            </a:extLst>
          </p:cNvPr>
          <p:cNvSpPr/>
          <p:nvPr/>
        </p:nvSpPr>
        <p:spPr>
          <a:xfrm>
            <a:off x="1350004" y="1927228"/>
            <a:ext cx="10223469" cy="28779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8000" rIns="90000" rtlCol="0" anchor="t" anchorCtr="0">
            <a:noAutofit/>
          </a:bodyPr>
          <a:lstStyle/>
          <a:p>
            <a:endParaRPr lang="ru-RU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36" y="2186460"/>
            <a:ext cx="2265806" cy="240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75663" y="2386083"/>
            <a:ext cx="7664795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Вовлечение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пользователей в процесс выпуска дорожно-строительной техники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Повышение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 качества и удобства пользования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Cera Pro" panose="00000400000000000000" pitchFamily="2" charset="0"/>
              </a:rPr>
              <a:t>Увеличение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</a:rPr>
              <a:t> объемов производства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Cera Pro" panose="00000400000000000000" pitchFamily="2" charset="0"/>
              </a:rPr>
              <a:t>Расширение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ra Pro" panose="00000400000000000000" pitchFamily="2" charset="0"/>
              </a:rPr>
              <a:t> номенклатуры отечественной дорожно-строительной техники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AutoNum type="arabicPeriod"/>
            </a:pP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Скругленный прямоугольник 57">
            <a:extLst>
              <a:ext uri="{FF2B5EF4-FFF2-40B4-BE49-F238E27FC236}">
                <a16:creationId xmlns:a16="http://schemas.microsoft.com/office/drawing/2014/main" xmlns="" id="{4B65C88A-6469-7F23-AB22-1336154BDDFD}"/>
              </a:ext>
            </a:extLst>
          </p:cNvPr>
          <p:cNvSpPr/>
          <p:nvPr/>
        </p:nvSpPr>
        <p:spPr>
          <a:xfrm>
            <a:off x="1191426" y="5238836"/>
            <a:ext cx="10382047" cy="11996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55600" dist="38100" dir="5400000" algn="t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8000" rIns="90000" rtlCol="0" anchor="t" anchorCtr="0">
            <a:noAutofit/>
          </a:bodyPr>
          <a:lstStyle/>
          <a:p>
            <a:endParaRPr lang="ru-RU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0005" y="5307383"/>
            <a:ext cx="102234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Ключевая </a:t>
            </a:r>
            <a:r>
              <a:rPr lang="ru-RU" sz="2400" b="1" dirty="0">
                <a:solidFill>
                  <a:srgbClr val="7030A0"/>
                </a:solidFill>
                <a:latin typeface="Cera Pro" panose="00000400000000000000" pitchFamily="2" charset="0"/>
                <a:cs typeface="DIN Pro Medium" panose="020B0604020101020102" pitchFamily="34" charset="0"/>
              </a:rPr>
              <a:t>цель: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Повышение технологической безопасности России и дорожно-строительной сферы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1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1ED8053C-AF28-403A-90F2-67A100EDEC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0BCDCE7-03A4-438B-9B4A-0F5E37C4C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DAC01E8-FE8C-465F-8442-3620FD570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760" y="3865615"/>
            <a:ext cx="6757415" cy="17480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600">
                <a:solidFill>
                  <a:schemeClr val="tx1"/>
                </a:solidFill>
                <a:latin typeface="+mj-lt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6726647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3878"/>
      </a:accent1>
      <a:accent2>
        <a:srgbClr val="314999"/>
      </a:accent2>
      <a:accent3>
        <a:srgbClr val="1F2C5F"/>
      </a:accent3>
      <a:accent4>
        <a:srgbClr val="EE4266"/>
      </a:accent4>
      <a:accent5>
        <a:srgbClr val="3CBBB1"/>
      </a:accent5>
      <a:accent6>
        <a:srgbClr val="E0B03D"/>
      </a:accent6>
      <a:hlink>
        <a:srgbClr val="3D94EA"/>
      </a:hlink>
      <a:folHlink>
        <a:srgbClr val="339933"/>
      </a:folHlink>
    </a:clrScheme>
    <a:fontScheme name="Другая 9">
      <a:majorFont>
        <a:latin typeface="Cera Pro Medium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370</Words>
  <Application>Microsoft Office PowerPoint</Application>
  <PresentationFormat>Произвольный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Cera Pro Medium</vt:lpstr>
      <vt:lpstr>Wingdings</vt:lpstr>
      <vt:lpstr>Cera Pro</vt:lpstr>
      <vt:lpstr>Roboto</vt:lpstr>
      <vt:lpstr>Calibri</vt:lpstr>
      <vt:lpstr>DIN Pro Medium</vt:lpstr>
      <vt:lpstr>Тема Office</vt:lpstr>
      <vt:lpstr>Импортозамещение  в дорожном хозяйстве</vt:lpstr>
      <vt:lpstr>МЕРОПРИЯТИЯ В СФЕРЕ ИМПОРТОЗАМЕЩЕНИЯ</vt:lpstr>
      <vt:lpstr>АСФАЛЬТОБЕТОННЫЕ ЗАВОДЫ</vt:lpstr>
      <vt:lpstr>АСФАЛЬТОУКЛАДЧИКИ</vt:lpstr>
      <vt:lpstr>МЕРОПРИЯТИЯ В СФЕРЕ ИМПОРТОЗАМЕЩЕНИЯ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</dc:creator>
  <cp:lastModifiedBy>Гончаров Г.Р.</cp:lastModifiedBy>
  <cp:revision>167</cp:revision>
  <dcterms:created xsi:type="dcterms:W3CDTF">2022-06-06T09:55:02Z</dcterms:created>
  <dcterms:modified xsi:type="dcterms:W3CDTF">2022-09-19T16:48:48Z</dcterms:modified>
</cp:coreProperties>
</file>