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3" r:id="rId2"/>
    <p:sldId id="418" r:id="rId3"/>
    <p:sldId id="415" r:id="rId4"/>
    <p:sldId id="417" r:id="rId5"/>
    <p:sldId id="419" r:id="rId6"/>
    <p:sldId id="410" r:id="rId7"/>
    <p:sldId id="411" r:id="rId8"/>
    <p:sldId id="412" r:id="rId9"/>
    <p:sldId id="397" r:id="rId10"/>
    <p:sldId id="398" r:id="rId11"/>
    <p:sldId id="402" r:id="rId12"/>
    <p:sldId id="421" r:id="rId13"/>
    <p:sldId id="422" r:id="rId14"/>
    <p:sldId id="423" r:id="rId15"/>
    <p:sldId id="425" r:id="rId16"/>
    <p:sldId id="432" r:id="rId17"/>
    <p:sldId id="420" r:id="rId18"/>
    <p:sldId id="427" r:id="rId19"/>
    <p:sldId id="433" r:id="rId20"/>
    <p:sldId id="434" r:id="rId21"/>
    <p:sldId id="430" r:id="rId22"/>
    <p:sldId id="43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7A2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4" autoAdjust="0"/>
    <p:restoredTop sz="94660"/>
  </p:normalViewPr>
  <p:slideViewPr>
    <p:cSldViewPr>
      <p:cViewPr varScale="1">
        <p:scale>
          <a:sx n="77" d="100"/>
          <a:sy n="77" d="100"/>
        </p:scale>
        <p:origin x="90" y="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63043008282777"/>
          <c:y val="8.6260950636429218E-2"/>
          <c:w val="0.70878935895183914"/>
          <c:h val="0.9001188992630819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89-4B21-9355-59D23685857B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89-4B21-9355-59D23685857B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89-4B21-9355-59D23685857B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E89-4B21-9355-59D23685857B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E89-4B21-9355-59D236858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6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accent3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опроса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5-41B0-B949-9BA8C49442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5-41B0-B949-9BA8C4944252}"/>
              </c:ext>
            </c:extLst>
          </c:dPt>
          <c:cat>
            <c:strRef>
              <c:f>Лист1!$A$2:$A$3</c:f>
              <c:strCache>
                <c:ptCount val="2"/>
                <c:pt idx="0">
                  <c:v>84 % за восстановления контроля и надзора на рынке</c:v>
                </c:pt>
                <c:pt idx="1">
                  <c:v>16 % против восстановления контроля и надзора на рынке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84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B-4644-936D-8D25E0616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3226030441062107"/>
          <c:w val="0.99063514418099208"/>
          <c:h val="0.264859768667678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22820-77C6-4138-BF25-7EDA0DC204A8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AB622-B4D1-4992-AB67-17F705CFC6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0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20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9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F9571-ACBD-47A5-94E3-6D9D1C13002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8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между Россией и Францией активно развиваются несмотря на сложную политическую обстановку.  Например 25 мая этого года в рамках бизнес-диалога «Россия-Франция» на Петербургском международном экономическом форуме состоялось подписание Меморандума о сотрудничестве в области индустрии будущего между Российским союзом промышленников и предпринимателей и МЕДЕФ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Интернасиональ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Соглашение позволит российской и французской промышленности объединить усилия в области цифрового реинжиниринга производственных процессов.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13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г.  уже запланирована серия мероприятий по расширению  сотрудничества между российской и французской промышленностью по  обмену информацией по цифровым технологиям в рамках  подписанного Соглашения о сотрудничества между  РСПП и MEDEF на Санкт-Петербургском экономическом форуме.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95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70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1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37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858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668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4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4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00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63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52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D6464-3A22-4113-BF42-1C33CC658E33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F5F2-F7B4-49F2-BA3C-6F9E95F28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6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mail.rspp.net/owa/redir.aspx?C=8eshCuXfSduIceSaywdBe0dYxRhBzpGzOx5ZlavHQrQylGZG03raCA..&amp;URL=https://www.youtube.com/channel/UClyL6upTyKnlDv_HU8uvJ6Q" TargetMode="External"/><Relationship Id="rId4" Type="http://schemas.openxmlformats.org/officeDocument/2006/relationships/hyperlink" Target="https://mail.rspp.net/owa/redir.aspx?C=VvLv8SPM9TH3IJXptkQzMhcpBAYj46ad1XSijocRZkYylGZG03raCA..&amp;URL=https://t.me/rgtr_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oyuz01.com/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yuzcement.ru/" TargetMode="External"/><Relationship Id="rId5" Type="http://schemas.openxmlformats.org/officeDocument/2006/relationships/image" Target="../media/image15.emf"/><Relationship Id="rId10" Type="http://schemas.openxmlformats.org/officeDocument/2006/relationships/image" Target="../media/image18.jpeg"/><Relationship Id="rId4" Type="http://schemas.openxmlformats.org/officeDocument/2006/relationships/image" Target="../media/image14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99592" y="4039704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Заместитель  </a:t>
            </a:r>
            <a:r>
              <a:rPr lang="ru-RU" sz="1600" b="1" i="1" dirty="0" smtClean="0">
                <a:solidFill>
                  <a:schemeClr val="tx2"/>
                </a:solidFill>
              </a:rPr>
              <a:t>Соп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редседателя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</a:t>
            </a:r>
            <a:r>
              <a:rPr lang="ru-RU" sz="1600" b="1" i="1" dirty="0" smtClean="0">
                <a:solidFill>
                  <a:schemeClr val="tx2"/>
                </a:solidFill>
              </a:rPr>
              <a:t>промышленной политике и техническому регулированию</a:t>
            </a: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</a:t>
            </a:r>
            <a:r>
              <a:rPr lang="ru-RU" b="1" i="1" dirty="0" err="1" smtClean="0">
                <a:solidFill>
                  <a:srgbClr val="002060"/>
                </a:solidFill>
                <a:latin typeface="+mn-lt"/>
                <a:cs typeface="+mn-cs"/>
              </a:rPr>
              <a:t>Минпромторге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 РФ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</a:t>
            </a:r>
            <a:r>
              <a:rPr lang="ru-RU" sz="40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8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2022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0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3100" b="1" spc="150" dirty="0" smtClean="0">
                <a:ln w="11430"/>
                <a:solidFill>
                  <a:srgbClr val="FF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О РАБОТЕ КОМИТЕТА РСПП ПО ПРОМЫШЛЕННОЙ ПОЛИТИКЕ И ТЕХНИЧЕСКОМУ РЕГУЛИРОВАНИЮ ПО ВОПРОСАМ ИМПОРТОЗАМЕЩЕНИЯ</a:t>
            </a:r>
            <a:endParaRPr lang="ru-RU" sz="3100" b="1" dirty="0">
              <a:solidFill>
                <a:srgbClr val="FF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8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04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332656"/>
            <a:ext cx="8643998" cy="59766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В США </a:t>
            </a:r>
            <a:r>
              <a:rPr lang="ru-RU" sz="3200" b="1" dirty="0"/>
              <a:t>существует система протекционистских законов </a:t>
            </a:r>
            <a:r>
              <a:rPr lang="ru-RU" sz="3200" b="1" dirty="0" smtClean="0"/>
              <a:t>в поддержку </a:t>
            </a:r>
          </a:p>
          <a:p>
            <a:pPr marL="0" indent="0">
              <a:buNone/>
            </a:pPr>
            <a:r>
              <a:rPr lang="ru-RU" sz="3200" b="1" dirty="0" smtClean="0"/>
              <a:t>национального </a:t>
            </a:r>
          </a:p>
          <a:p>
            <a:pPr marL="0" indent="0">
              <a:buNone/>
            </a:pPr>
            <a:r>
              <a:rPr lang="ru-RU" sz="3200" b="1" dirty="0" smtClean="0"/>
              <a:t>судостроения</a:t>
            </a:r>
            <a:r>
              <a:rPr lang="ru-RU" sz="3200" b="1" dirty="0"/>
              <a:t>. </a:t>
            </a:r>
          </a:p>
          <a:p>
            <a:pPr marL="0" indent="0">
              <a:buNone/>
            </a:pPr>
            <a:r>
              <a:rPr lang="ru-RU" sz="3200" b="1" dirty="0" smtClean="0"/>
              <a:t>В соответствии с законом</a:t>
            </a:r>
          </a:p>
          <a:p>
            <a:pPr marL="0" indent="0">
              <a:buNone/>
            </a:pPr>
            <a:r>
              <a:rPr lang="ru-RU" sz="3200" b="1" dirty="0" err="1" smtClean="0"/>
              <a:t>Джоунса</a:t>
            </a:r>
            <a:r>
              <a:rPr lang="ru-RU" sz="3200" b="1" dirty="0" smtClean="0"/>
              <a:t> каботажные  </a:t>
            </a:r>
          </a:p>
          <a:p>
            <a:pPr marL="0" indent="0">
              <a:buNone/>
            </a:pPr>
            <a:r>
              <a:rPr lang="ru-RU" sz="3200" b="1" dirty="0" smtClean="0"/>
              <a:t>и </a:t>
            </a:r>
            <a:r>
              <a:rPr lang="ru-RU" sz="3200" b="1" dirty="0"/>
              <a:t>внутренние </a:t>
            </a:r>
            <a:r>
              <a:rPr lang="ru-RU" sz="3200" b="1" dirty="0" smtClean="0"/>
              <a:t>водные перевозки </a:t>
            </a:r>
            <a:r>
              <a:rPr lang="ru-RU" sz="3200" b="1" dirty="0"/>
              <a:t>в </a:t>
            </a:r>
            <a:r>
              <a:rPr lang="ru-RU" sz="3200" b="1" dirty="0" smtClean="0"/>
              <a:t>США</a:t>
            </a:r>
          </a:p>
          <a:p>
            <a:pPr marL="0" indent="0">
              <a:buNone/>
            </a:pPr>
            <a:r>
              <a:rPr lang="ru-RU" sz="3200" b="1" dirty="0" smtClean="0"/>
              <a:t>могут </a:t>
            </a:r>
            <a:r>
              <a:rPr lang="ru-RU" sz="3200" b="1" dirty="0"/>
              <a:t>осуществляться лишь </a:t>
            </a:r>
            <a:r>
              <a:rPr lang="ru-RU" sz="3200" b="1" dirty="0" smtClean="0"/>
              <a:t>на  </a:t>
            </a:r>
            <a:r>
              <a:rPr lang="ru-RU" sz="3200" b="1" dirty="0"/>
              <a:t>судах, построенных в США и </a:t>
            </a: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плавающих </a:t>
            </a:r>
            <a:r>
              <a:rPr lang="ru-RU" sz="3200" b="1" dirty="0"/>
              <a:t>под флагом США. </a:t>
            </a:r>
          </a:p>
          <a:p>
            <a:pPr marL="0" lvl="0" indent="0">
              <a:buNone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Users\LOBANO~1\AppData\Local\Tem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66" y="1124744"/>
            <a:ext cx="3108258" cy="248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2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ИНСТРУМЕНТЫ ЗАЩИТЫ РЫНКА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b="1" dirty="0"/>
              <a:t>Техническое регулирование, стандартизация, методы оценки соответствия, сертификации продукции -  мощнейшее оружие борьбы с фальсификатом и контрафактом. </a:t>
            </a:r>
            <a:endParaRPr lang="ru-RU" b="1" dirty="0" smtClean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ru-RU" b="1" dirty="0" smtClean="0"/>
              <a:t>Технические регламенты,   </a:t>
            </a:r>
            <a:r>
              <a:rPr lang="ru-RU" b="1" dirty="0"/>
              <a:t>стандарты и </a:t>
            </a:r>
            <a:r>
              <a:rPr lang="ru-RU" b="1" dirty="0" smtClean="0"/>
              <a:t>сертификация продукции – </a:t>
            </a:r>
            <a:r>
              <a:rPr lang="ru-RU" b="1" dirty="0"/>
              <a:t>основные инструменты </a:t>
            </a:r>
            <a:r>
              <a:rPr lang="ru-RU" b="1" dirty="0" smtClean="0"/>
              <a:t>защиты </a:t>
            </a:r>
            <a:r>
              <a:rPr lang="ru-RU" b="1" dirty="0"/>
              <a:t>национальных рынков и </a:t>
            </a:r>
            <a:r>
              <a:rPr lang="ru-RU" b="1" dirty="0" smtClean="0"/>
              <a:t>интересов национальной </a:t>
            </a:r>
            <a:r>
              <a:rPr lang="ru-RU" b="1" dirty="0"/>
              <a:t>промышленности. Они эффективно применяются всеми странами – членами ВТО.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228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7892" y="1213233"/>
            <a:ext cx="9015711" cy="5548053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24844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443" y="298066"/>
            <a:ext cx="648072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accent2">
                    <a:lumMod val="75000"/>
                  </a:schemeClr>
                </a:solidFill>
              </a:rPr>
              <a:t>Закон-спутник от 11.06.2021 г. № 170-ФЗ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0443" y="1248487"/>
            <a:ext cx="887072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</a:rPr>
              <a:t>     </a:t>
            </a:r>
            <a:endParaRPr lang="ru-RU" sz="21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 Последствия принятия Закона – спутника от 11.06.2021 № 170-ФЗ:</a:t>
            </a:r>
            <a:endParaRPr lang="ru-RU" sz="2100" b="1" dirty="0">
              <a:solidFill>
                <a:srgbClr val="002060"/>
              </a:solidFill>
            </a:endParaRPr>
          </a:p>
          <a:p>
            <a:pPr algn="just"/>
            <a:endParaRPr lang="ru-RU" sz="21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Не определены органы </a:t>
            </a:r>
            <a:r>
              <a:rPr lang="ru-RU" sz="2000" b="1" dirty="0">
                <a:solidFill>
                  <a:srgbClr val="002060"/>
                </a:solidFill>
              </a:rPr>
              <a:t>государственного контроля (надзора) за соблюдением требований технических регламентов, контроль за которыми до 01.07.2021 г. осуществлял Росстандарт и иные </a:t>
            </a:r>
            <a:r>
              <a:rPr lang="ru-RU" sz="2000" b="1" dirty="0" smtClean="0">
                <a:solidFill>
                  <a:srgbClr val="002060"/>
                </a:solidFill>
              </a:rPr>
              <a:t>ФОИВ.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Отсутствует механизм контроля </a:t>
            </a:r>
            <a:r>
              <a:rPr lang="ru-RU" sz="2000" b="1" dirty="0">
                <a:solidFill>
                  <a:srgbClr val="002060"/>
                </a:solidFill>
              </a:rPr>
              <a:t>за продукцией, включенной в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 ПП </a:t>
            </a:r>
            <a:r>
              <a:rPr lang="ru-RU" sz="2000" b="1" dirty="0">
                <a:solidFill>
                  <a:srgbClr val="002060"/>
                </a:solidFill>
              </a:rPr>
              <a:t>РФ от 01.12.2009 г. № 982 «Об утверждении единого перечня продукции, подлежащей обязательной сертификации, и единого перечня продукции, подтверждение соответствия которой осуществляется в форме принятия декларации о соответствии</a:t>
            </a:r>
            <a:r>
              <a:rPr lang="ru-RU" sz="2000" b="1" dirty="0" smtClean="0">
                <a:solidFill>
                  <a:srgbClr val="002060"/>
                </a:solidFill>
              </a:rPr>
              <a:t>».</a:t>
            </a:r>
          </a:p>
          <a:p>
            <a:pPr marL="342900" indent="-342900" algn="just">
              <a:buAutoNum type="arabicPeriod"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AutoNum type="arabicPeriod"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Фактически отменен государственный контроль </a:t>
            </a:r>
          </a:p>
          <a:p>
            <a:pPr algn="just"/>
            <a:r>
              <a:rPr lang="ru-RU" sz="3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   и надзор за требованиями 13 ТР ЕАЭС.</a:t>
            </a:r>
            <a:endParaRPr lang="ru-RU" sz="30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just">
              <a:buAutoNum type="arabicPeriod"/>
            </a:pPr>
            <a:endParaRPr lang="ru-RU" sz="2100" b="1" dirty="0">
              <a:solidFill>
                <a:srgbClr val="00206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56176" y="219737"/>
            <a:ext cx="2486492" cy="575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4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3865" y="834369"/>
            <a:ext cx="9015711" cy="6012170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096" y="593048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803" y="11461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ТР ТС 016/2011 «О безопасности аппаратов, работающих на газообразном топливе»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6921" y="834369"/>
            <a:ext cx="887072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Только с сентября текущего года произошло </a:t>
            </a:r>
            <a:r>
              <a:rPr lang="ru-RU" sz="2000" b="1" dirty="0" smtClean="0">
                <a:solidFill>
                  <a:srgbClr val="C00000"/>
                </a:solidFill>
              </a:rPr>
              <a:t>более 20 </a:t>
            </a:r>
            <a:r>
              <a:rPr lang="ru-RU" sz="2000" b="1" dirty="0">
                <a:solidFill>
                  <a:srgbClr val="C00000"/>
                </a:solidFill>
              </a:rPr>
              <a:t>происшествий, связанных с эксплуатацией газового оборудования. </a:t>
            </a:r>
          </a:p>
          <a:p>
            <a:pPr algn="just"/>
            <a:endParaRPr lang="ru-RU" sz="1500" b="1" dirty="0" smtClean="0">
              <a:solidFill>
                <a:srgbClr val="FF0000"/>
              </a:solidFill>
            </a:endParaRPr>
          </a:p>
          <a:p>
            <a:pPr algn="just"/>
            <a:endParaRPr lang="ru-RU" sz="1500" b="1" dirty="0" smtClean="0">
              <a:solidFill>
                <a:srgbClr val="FF0000"/>
              </a:solidFill>
            </a:endParaRPr>
          </a:p>
          <a:p>
            <a:pPr algn="just"/>
            <a:endParaRPr lang="ru-RU" sz="1500" b="1" dirty="0">
              <a:solidFill>
                <a:srgbClr val="FF0000"/>
              </a:solidFill>
            </a:endParaRP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11461"/>
            <a:ext cx="2486492" cy="57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1" descr="https://avatars.mds.yandex.net/get-images-cbir/2400383/IKW58HZcYV9womtfW1xOag3664/o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" y="1622158"/>
            <a:ext cx="2956502" cy="16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avatars.mds.yandex.net/get-images-cbir/2180180/8R9VuqJw3bAtR9C1XUj4yw1701/oc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" y="3282727"/>
            <a:ext cx="2956502" cy="164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C:\РАБОТА НА КАРАНТИНЕ\Рисунки на сайт\646454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59" y="4926569"/>
            <a:ext cx="2956502" cy="160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60671" y="1586572"/>
            <a:ext cx="55958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</a:rPr>
              <a:t>В городском округе Богородский в Подмосковье произошел взрыв газа в девятиэтажном жилом доме. Произошло обрушение второго и третьего этажей здания и частично четвертого этажа. Есть пострадавшие.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60671" y="3280645"/>
            <a:ext cx="559584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</a:rPr>
              <a:t>8 сентября в Ногинске в Подмосковье произошел взрыв газа в девятиэтажном жилом доме. Произошло обрушение второго и третьего этажей здания и частично четвертого этажа. Пострадали пять человек. Удалось спасти трех человек, включая двоих детей.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279290" y="4826828"/>
            <a:ext cx="559584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>
                <a:solidFill>
                  <a:srgbClr val="002060"/>
                </a:solidFill>
              </a:rPr>
              <a:t>19 марта в подмосковных Химках на восьмом этаже девятиэтажного жилого дома прогремел взрыв газа, после которого обрушились перекрытия. По предварительным данным, погибли мужчина и трехлетний ребенок, еще двое – женщина и 12-летний подросток – пострадали.</a:t>
            </a:r>
          </a:p>
        </p:txBody>
      </p:sp>
    </p:spTree>
    <p:extLst>
      <p:ext uri="{BB962C8B-B14F-4D97-AF65-F5344CB8AC3E}">
        <p14:creationId xmlns:p14="http://schemas.microsoft.com/office/powerpoint/2010/main" val="34871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3865" y="980727"/>
            <a:ext cx="9015711" cy="5865811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720" y="796005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720" y="14608"/>
            <a:ext cx="65882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2">
                    <a:lumMod val="75000"/>
                  </a:schemeClr>
                </a:solidFill>
              </a:rPr>
              <a:t>ТР ТС 013/2011 «О требованиях к автомобильному и авиационному бензину, дизельному и судовому топливу, топливу для реактивных двигателей и мазуту»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11461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4056109" y="1956691"/>
            <a:ext cx="471946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 smtClean="0">
                <a:solidFill>
                  <a:srgbClr val="002060"/>
                </a:solidFill>
              </a:rPr>
              <a:t>BOEING </a:t>
            </a:r>
            <a:r>
              <a:rPr lang="ru-RU" sz="2900" b="1" dirty="0" smtClean="0">
                <a:solidFill>
                  <a:srgbClr val="002060"/>
                </a:solidFill>
              </a:rPr>
              <a:t>и </a:t>
            </a:r>
            <a:r>
              <a:rPr lang="en-US" sz="2900" b="1" dirty="0" smtClean="0">
                <a:solidFill>
                  <a:srgbClr val="002060"/>
                </a:solidFill>
              </a:rPr>
              <a:t>AIRBUS </a:t>
            </a:r>
            <a:r>
              <a:rPr lang="ru-RU" sz="2900" b="1" dirty="0" smtClean="0">
                <a:solidFill>
                  <a:srgbClr val="002060"/>
                </a:solidFill>
              </a:rPr>
              <a:t> в два раза сократили межремонтный период эксплуатации своих авиадвигателей, работающих на топливе российского производства.</a:t>
            </a:r>
            <a:endParaRPr lang="ru-RU" sz="2900" b="1" dirty="0">
              <a:solidFill>
                <a:srgbClr val="002060"/>
              </a:solidFill>
            </a:endParaRPr>
          </a:p>
        </p:txBody>
      </p:sp>
      <p:pic>
        <p:nvPicPr>
          <p:cNvPr id="17" name="Picture 10" descr="https://www.meilleursbrokers.com/images-blog/boeing-11-2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4014"/>
            <a:ext cx="3672408" cy="221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i.ytimg.com/vi/Pw1e6xSUpdw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8" y="3564824"/>
            <a:ext cx="3680079" cy="22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8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10" y="1101004"/>
            <a:ext cx="3691345" cy="5537018"/>
          </a:xfrm>
          <a:prstGeom prst="rect">
            <a:avLst/>
          </a:prstGeom>
          <a:noFill/>
          <a:ln w="571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283968" y="1106742"/>
            <a:ext cx="4248472" cy="5531280"/>
            <a:chOff x="4283968" y="1106742"/>
            <a:chExt cx="4248472" cy="5531280"/>
          </a:xfrm>
        </p:grpSpPr>
        <p:pic>
          <p:nvPicPr>
            <p:cNvPr id="16388" name="Рисунок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1106742"/>
              <a:ext cx="4248472" cy="3186354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8" descr="На проспекте Большевиков прорвало трубу с горячей водой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7538" y="3789040"/>
              <a:ext cx="4244902" cy="2848982"/>
            </a:xfrm>
            <a:prstGeom prst="rect">
              <a:avLst/>
            </a:prstGeom>
            <a:noFill/>
            <a:ln w="571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95535" y="332656"/>
            <a:ext cx="80951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Последствия применения труб, бывших в употреблении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7347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CustomShape 1"/>
          <p:cNvSpPr/>
          <p:nvPr/>
        </p:nvSpPr>
        <p:spPr>
          <a:xfrm>
            <a:off x="0" y="613468"/>
            <a:ext cx="9143640" cy="15048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rgbClr val="000000"/>
          </a:fontRef>
        </p:style>
      </p:sp>
      <p:sp>
        <p:nvSpPr>
          <p:cNvPr id="1048615" name="CustomShape 3"/>
          <p:cNvSpPr/>
          <p:nvPr/>
        </p:nvSpPr>
        <p:spPr>
          <a:xfrm>
            <a:off x="-7794" y="-62561"/>
            <a:ext cx="5700352" cy="7372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rgbClr val="000000"/>
          </a:fontRef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0" b="1" spc="-1" dirty="0" smtClean="0">
                <a:solidFill>
                  <a:srgbClr val="C00000"/>
                </a:solidFill>
                <a:latin typeface="Calibri"/>
              </a:rPr>
              <a:t>О проведении опроса промышленности по восстановлению контроля и надзора на рынке</a:t>
            </a:r>
            <a:endParaRPr lang="ru-RU" sz="2100" b="1" spc="-1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20971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645" y="1379"/>
            <a:ext cx="3064908" cy="61208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Прямоугольник 22"/>
          <p:cNvSpPr/>
          <p:nvPr/>
        </p:nvSpPr>
        <p:spPr>
          <a:xfrm>
            <a:off x="11375" y="786314"/>
            <a:ext cx="914364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В августе 2022 г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.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Комитетом РСПП проведен опрос промышленности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по восстановлению государственного контроля и надзора за ТР ЕАЭС и за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ПП </a:t>
            </a:r>
            <a:r>
              <a:rPr lang="ru-RU" sz="2000" spc="-1" dirty="0">
                <a:solidFill>
                  <a:srgbClr val="002060"/>
                </a:solidFill>
                <a:latin typeface="Calibri"/>
              </a:rPr>
              <a:t>РФ от 01.12.2009 г. № 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982.</a:t>
            </a:r>
          </a:p>
          <a:p>
            <a:pPr algn="just"/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Получены отзывы от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24 компаний и ассоциаций</a:t>
            </a:r>
            <a:r>
              <a:rPr lang="ru-RU" sz="2000" spc="-1" dirty="0" smtClean="0">
                <a:solidFill>
                  <a:srgbClr val="002060"/>
                </a:solidFill>
                <a:latin typeface="Calibri"/>
              </a:rPr>
              <a:t>, представляющих различные отрасли российской промышленности.</a:t>
            </a: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 smtClean="0">
              <a:solidFill>
                <a:srgbClr val="002060"/>
              </a:solidFill>
              <a:latin typeface="Calibri"/>
            </a:endParaRPr>
          </a:p>
          <a:p>
            <a:pPr algn="just"/>
            <a:endParaRPr lang="ru-RU" sz="2000" b="1" spc="-1" dirty="0">
              <a:solidFill>
                <a:srgbClr val="002060"/>
              </a:solidFill>
              <a:latin typeface="Calibri"/>
            </a:endParaRPr>
          </a:p>
          <a:p>
            <a:pPr algn="just"/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84 % опрошенных 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(среди них – ФРТП, АПРО, СОЮЗЦЕМЕНТ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) считают необходимым восстановить государственный контроль и надзор за 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исполнением требований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ТР ЕАЭС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, а также за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продукцией, подлежащей </a:t>
            </a:r>
            <a:r>
              <a:rPr lang="ru-RU" sz="2000" b="1" spc="-1" dirty="0">
                <a:solidFill>
                  <a:srgbClr val="002060"/>
                </a:solidFill>
                <a:latin typeface="Calibri"/>
              </a:rPr>
              <a:t>обязательной </a:t>
            </a:r>
            <a:r>
              <a:rPr lang="ru-RU" sz="2000" b="1" spc="-1" dirty="0" smtClean="0">
                <a:solidFill>
                  <a:srgbClr val="002060"/>
                </a:solidFill>
                <a:latin typeface="Calibri"/>
              </a:rPr>
              <a:t>сертификации и декларированию соответствия.</a:t>
            </a:r>
            <a:endParaRPr lang="ru-RU" sz="2000" b="1" spc="-1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01542311"/>
              </p:ext>
            </p:extLst>
          </p:nvPr>
        </p:nvGraphicFramePr>
        <p:xfrm>
          <a:off x="107504" y="2276872"/>
          <a:ext cx="85689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7237413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93865" y="1850905"/>
            <a:ext cx="9015711" cy="3162271"/>
          </a:xfrm>
          <a:prstGeom prst="rect">
            <a:avLst/>
          </a:prstGeom>
          <a:solidFill>
            <a:srgbClr val="F9FCF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50257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0420"/>
            <a:ext cx="658822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Предложения РСПП</a:t>
            </a:r>
          </a:p>
          <a:p>
            <a:pPr algn="ctr"/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</a:rPr>
              <a:t> в Комиссию </a:t>
            </a: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</a:rPr>
              <a:t>Государственного Совета РФ по направлению «Промышленность» </a:t>
            </a:r>
          </a:p>
        </p:txBody>
      </p:sp>
      <p:pic>
        <p:nvPicPr>
          <p:cNvPr id="13" name="Google Shape;294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4168" y="11461"/>
            <a:ext cx="2486492" cy="5753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384681" y="2460312"/>
            <a:ext cx="85303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Предложения РСПП в </a:t>
            </a:r>
            <a:r>
              <a:rPr lang="ru-RU" sz="2200" b="1" dirty="0">
                <a:solidFill>
                  <a:srgbClr val="002060"/>
                </a:solidFill>
              </a:rPr>
              <a:t>проект решения Комиссии Государственного Совета РФ по направлению «</a:t>
            </a:r>
            <a:r>
              <a:rPr lang="ru-RU" sz="2200" b="1" dirty="0" smtClean="0">
                <a:solidFill>
                  <a:srgbClr val="002060"/>
                </a:solidFill>
              </a:rPr>
              <a:t>Промышленность» о </a:t>
            </a:r>
            <a:r>
              <a:rPr lang="ru-RU" sz="2200" b="1" dirty="0">
                <a:solidFill>
                  <a:srgbClr val="002060"/>
                </a:solidFill>
              </a:rPr>
              <a:t>необходимости сохранения государственного контроля и надзора за обязательными требованиями технических регламентов </a:t>
            </a:r>
            <a:r>
              <a:rPr lang="ru-RU" sz="2200" b="1" dirty="0" smtClean="0">
                <a:solidFill>
                  <a:srgbClr val="002060"/>
                </a:solidFill>
              </a:rPr>
              <a:t>ЕАЭС, </a:t>
            </a:r>
            <a:r>
              <a:rPr lang="ru-RU" sz="2200" b="1" dirty="0">
                <a:solidFill>
                  <a:srgbClr val="002060"/>
                </a:solidFill>
              </a:rPr>
              <a:t>а также за постановлением Правительства РФ № 982.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Данное </a:t>
            </a:r>
            <a:r>
              <a:rPr lang="ru-RU" sz="2200" b="1" dirty="0">
                <a:solidFill>
                  <a:srgbClr val="002060"/>
                </a:solidFill>
              </a:rPr>
              <a:t>предложение было поддержано АО «ХК «</a:t>
            </a:r>
            <a:r>
              <a:rPr lang="ru-RU" sz="2200" b="1" dirty="0" err="1">
                <a:solidFill>
                  <a:srgbClr val="002060"/>
                </a:solidFill>
              </a:rPr>
              <a:t>Сибцем</a:t>
            </a:r>
            <a:r>
              <a:rPr lang="ru-RU" sz="2200" b="1" dirty="0">
                <a:solidFill>
                  <a:srgbClr val="002060"/>
                </a:solidFill>
              </a:rPr>
              <a:t>», ФРТП, АПРО.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616" y="5237071"/>
            <a:ext cx="2304256" cy="1266916"/>
          </a:xfrm>
          <a:prstGeom prst="rect">
            <a:avLst/>
          </a:prstGeom>
        </p:spPr>
      </p:pic>
      <p:pic>
        <p:nvPicPr>
          <p:cNvPr id="17" name="Picture 2" descr="C:\Users\OvechkoVV\Desktop\3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79" y="5641356"/>
            <a:ext cx="1360689" cy="102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711" y="5777757"/>
            <a:ext cx="943567" cy="10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8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8" y="857251"/>
            <a:ext cx="7426182" cy="2139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96952"/>
            <a:ext cx="7286343" cy="27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595" y="857487"/>
            <a:ext cx="8646422" cy="806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33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0" y="838131"/>
            <a:ext cx="9139841" cy="10972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50" y="60048"/>
            <a:ext cx="3882741" cy="654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03" y="48770"/>
            <a:ext cx="466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Импортозамещение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914" y="1700808"/>
            <a:ext cx="4117062" cy="369032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38913" y="5234707"/>
            <a:ext cx="5788049" cy="54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6" name="TextBox 15"/>
          <p:cNvSpPr txBox="1"/>
          <p:nvPr/>
        </p:nvSpPr>
        <p:spPr>
          <a:xfrm>
            <a:off x="4355976" y="1090882"/>
            <a:ext cx="44975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тесному взаимодействию РЖД и производителей железнодорожной техники вопросы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практически решены.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велась с участием Объединения производителей железнодорожной техники (ОПЖТ).</a:t>
            </a:r>
          </a:p>
        </p:txBody>
      </p:sp>
    </p:spTree>
    <p:extLst>
      <p:ext uri="{BB962C8B-B14F-4D97-AF65-F5344CB8AC3E}">
        <p14:creationId xmlns:p14="http://schemas.microsoft.com/office/powerpoint/2010/main" val="184560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6025" y="3240325"/>
            <a:ext cx="8694966" cy="229490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70" name="CustomShape 3"/>
          <p:cNvSpPr/>
          <p:nvPr/>
        </p:nvSpPr>
        <p:spPr>
          <a:xfrm>
            <a:off x="216025" y="908794"/>
            <a:ext cx="6398587" cy="5759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50" b="1" spc="-1" dirty="0">
                <a:solidFill>
                  <a:srgbClr val="C00000"/>
                </a:solidFill>
                <a:latin typeface="Arial"/>
              </a:rPr>
              <a:t>Заседание </a:t>
            </a:r>
            <a:r>
              <a:rPr lang="ru-RU" sz="1650" b="1" spc="-1" dirty="0">
                <a:solidFill>
                  <a:srgbClr val="C00000"/>
                </a:solidFill>
                <a:latin typeface="Arial"/>
              </a:rPr>
              <a:t>Госкомиссии по </a:t>
            </a:r>
            <a:r>
              <a:rPr lang="ru-RU" sz="1650" b="1" spc="-1" dirty="0">
                <a:solidFill>
                  <a:srgbClr val="C00000"/>
                </a:solidFill>
                <a:latin typeface="Arial"/>
              </a:rPr>
              <a:t>противодействию незаконному обороту </a:t>
            </a:r>
            <a:r>
              <a:rPr lang="ru-RU" sz="1650" b="1" spc="-1" dirty="0">
                <a:solidFill>
                  <a:srgbClr val="C00000"/>
                </a:solidFill>
                <a:latin typeface="Arial"/>
              </a:rPr>
              <a:t>промышленной продукции </a:t>
            </a:r>
            <a:r>
              <a:rPr lang="ru-RU" sz="1350" spc="-1" dirty="0">
                <a:solidFill>
                  <a:srgbClr val="C00000"/>
                </a:solidFill>
                <a:latin typeface="Arial"/>
              </a:rPr>
              <a:t>(июнь 2022)</a:t>
            </a:r>
            <a:endParaRPr lang="ru-RU" sz="1350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" name="AutoShape 2" descr="https://integration-sistems.ru/upload/iblock/aac/aac4d15efe62e9f4afc4d1d1a08b1981.jpg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12" y="947532"/>
            <a:ext cx="2298681" cy="45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849" y="1634220"/>
            <a:ext cx="542326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spc="-1" dirty="0">
                <a:solidFill>
                  <a:srgbClr val="002060"/>
                </a:solidFill>
              </a:rPr>
              <a:t> </a:t>
            </a:r>
            <a:r>
              <a:rPr lang="ru-RU" sz="1650" b="1" spc="-1" dirty="0">
                <a:solidFill>
                  <a:srgbClr val="002060"/>
                </a:solidFill>
              </a:rPr>
              <a:t>О мерах по противодействию производству и </a:t>
            </a:r>
            <a:r>
              <a:rPr lang="ru-RU" sz="1650" b="1" spc="-1" dirty="0">
                <a:solidFill>
                  <a:srgbClr val="002060"/>
                </a:solidFill>
              </a:rPr>
              <a:t>обороту </a:t>
            </a:r>
            <a:endParaRPr lang="ru-RU" sz="1650" b="1" spc="-1" dirty="0">
              <a:solidFill>
                <a:srgbClr val="002060"/>
              </a:solidFill>
            </a:endParaRPr>
          </a:p>
          <a:p>
            <a:r>
              <a:rPr lang="ru-RU" sz="1650" b="1" spc="-1" dirty="0">
                <a:solidFill>
                  <a:srgbClr val="002060"/>
                </a:solidFill>
              </a:rPr>
              <a:t>фальсифицированных строительных материалов</a:t>
            </a:r>
            <a:endParaRPr lang="ru-RU" sz="1650" b="1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508" y="2437273"/>
            <a:ext cx="87697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50" b="1" spc="-1" dirty="0">
                <a:solidFill>
                  <a:srgbClr val="FF0000"/>
                </a:solidFill>
              </a:rPr>
              <a:t>Поддержать предложение Минстроя России о необходимости </a:t>
            </a:r>
            <a:r>
              <a:rPr lang="ru-RU" sz="1650" b="1" spc="-1" dirty="0">
                <a:solidFill>
                  <a:srgbClr val="FF0000"/>
                </a:solidFill>
              </a:rPr>
              <a:t>контроля за </a:t>
            </a:r>
            <a:r>
              <a:rPr lang="ru-RU" sz="1650" b="1" spc="-1" dirty="0">
                <a:solidFill>
                  <a:srgbClr val="FF0000"/>
                </a:solidFill>
              </a:rPr>
              <a:t>соблюдением требований </a:t>
            </a:r>
            <a:r>
              <a:rPr lang="ru-RU" sz="1650" b="1" spc="-1" dirty="0">
                <a:solidFill>
                  <a:srgbClr val="FF0000"/>
                </a:solidFill>
              </a:rPr>
              <a:t>к строительным материалам:</a:t>
            </a:r>
            <a:endParaRPr lang="ru-RU" sz="1650" b="1" spc="-1" dirty="0">
              <a:solidFill>
                <a:srgbClr val="FF0000"/>
              </a:solidFill>
            </a:endParaRPr>
          </a:p>
        </p:txBody>
      </p:sp>
      <p:sp>
        <p:nvSpPr>
          <p:cNvPr id="19" name="Google Shape;291;p1"/>
          <p:cNvSpPr/>
          <p:nvPr/>
        </p:nvSpPr>
        <p:spPr>
          <a:xfrm>
            <a:off x="0" y="1529506"/>
            <a:ext cx="9144000" cy="34289"/>
          </a:xfrm>
          <a:prstGeom prst="rect">
            <a:avLst/>
          </a:prstGeom>
          <a:gradFill>
            <a:gsLst>
              <a:gs pos="0">
                <a:srgbClr val="2D5C97"/>
              </a:gs>
              <a:gs pos="80000">
                <a:srgbClr val="3C7AC5"/>
              </a:gs>
              <a:gs pos="100000">
                <a:srgbClr val="397BC9"/>
              </a:gs>
            </a:gsLst>
            <a:lin ang="16200038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62198" tIns="31091" rIns="62198" bIns="31091" anchor="ctr" anchorCtr="0">
            <a:noAutofit/>
          </a:bodyPr>
          <a:lstStyle/>
          <a:p>
            <a:pPr marL="119882">
              <a:buClr>
                <a:srgbClr val="000000"/>
              </a:buClr>
              <a:buSzPts val="1800"/>
            </a:pPr>
            <a:endParaRPr sz="1225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3" y="3362778"/>
            <a:ext cx="675075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50" spc="-1" dirty="0">
                <a:solidFill>
                  <a:srgbClr val="002060"/>
                </a:solidFill>
              </a:rPr>
              <a:t>1. </a:t>
            </a:r>
            <a:r>
              <a:rPr lang="ru-RU" sz="1650" spc="-1" dirty="0" err="1">
                <a:solidFill>
                  <a:srgbClr val="002060"/>
                </a:solidFill>
              </a:rPr>
              <a:t>Минпромторгу</a:t>
            </a:r>
            <a:r>
              <a:rPr lang="ru-RU" sz="1650" spc="-1" dirty="0">
                <a:solidFill>
                  <a:srgbClr val="002060"/>
                </a:solidFill>
              </a:rPr>
              <a:t> </a:t>
            </a:r>
            <a:r>
              <a:rPr lang="ru-RU" sz="1650" spc="-1" dirty="0">
                <a:solidFill>
                  <a:srgbClr val="002060"/>
                </a:solidFill>
              </a:rPr>
              <a:t>России </a:t>
            </a:r>
            <a:r>
              <a:rPr lang="ru-RU" sz="1650" spc="-1" dirty="0">
                <a:solidFill>
                  <a:srgbClr val="002060"/>
                </a:solidFill>
              </a:rPr>
              <a:t>совместно </a:t>
            </a:r>
            <a:r>
              <a:rPr lang="ru-RU" sz="1650" spc="-1" dirty="0">
                <a:solidFill>
                  <a:srgbClr val="002060"/>
                </a:solidFill>
              </a:rPr>
              <a:t>с Минстроем России, </a:t>
            </a:r>
            <a:r>
              <a:rPr lang="ru-RU" sz="1650" spc="-1" dirty="0" err="1">
                <a:solidFill>
                  <a:srgbClr val="002060"/>
                </a:solidFill>
              </a:rPr>
              <a:t>Росстандартом</a:t>
            </a:r>
            <a:r>
              <a:rPr lang="ru-RU" sz="1650" spc="-1" dirty="0">
                <a:solidFill>
                  <a:srgbClr val="002060"/>
                </a:solidFill>
              </a:rPr>
              <a:t> и </a:t>
            </a:r>
            <a:r>
              <a:rPr lang="ru-RU" sz="1650" spc="-1" dirty="0" err="1">
                <a:solidFill>
                  <a:srgbClr val="002060"/>
                </a:solidFill>
              </a:rPr>
              <a:t>Росаккредитацией</a:t>
            </a:r>
            <a:r>
              <a:rPr lang="ru-RU" sz="1650" spc="-1" dirty="0">
                <a:solidFill>
                  <a:srgbClr val="002060"/>
                </a:solidFill>
              </a:rPr>
              <a:t> подготовить </a:t>
            </a:r>
            <a:r>
              <a:rPr lang="ru-RU" sz="1650" spc="-1" dirty="0">
                <a:solidFill>
                  <a:srgbClr val="002060"/>
                </a:solidFill>
              </a:rPr>
              <a:t>предложения </a:t>
            </a:r>
            <a:r>
              <a:rPr lang="ru-RU" sz="1650" spc="-1" dirty="0">
                <a:solidFill>
                  <a:srgbClr val="002060"/>
                </a:solidFill>
              </a:rPr>
              <a:t>по совершенствованию </a:t>
            </a:r>
            <a:r>
              <a:rPr lang="ru-RU" sz="1650" spc="-1" dirty="0">
                <a:solidFill>
                  <a:srgbClr val="002060"/>
                </a:solidFill>
              </a:rPr>
              <a:t>законодательства</a:t>
            </a:r>
            <a:r>
              <a:rPr lang="ru-RU" sz="1650" spc="-1" dirty="0">
                <a:solidFill>
                  <a:srgbClr val="002060"/>
                </a:solidFill>
              </a:rPr>
              <a:t> </a:t>
            </a:r>
            <a:r>
              <a:rPr lang="ru-RU" sz="1650" spc="-1" dirty="0">
                <a:solidFill>
                  <a:srgbClr val="002060"/>
                </a:solidFill>
              </a:rPr>
              <a:t>в сфере добровольной оценки </a:t>
            </a:r>
            <a:r>
              <a:rPr lang="ru-RU" sz="1650" spc="-1" dirty="0">
                <a:solidFill>
                  <a:srgbClr val="002060"/>
                </a:solidFill>
              </a:rPr>
              <a:t>соответствия строительных </a:t>
            </a:r>
            <a:r>
              <a:rPr lang="ru-RU" sz="1650" spc="-1" dirty="0">
                <a:solidFill>
                  <a:srgbClr val="002060"/>
                </a:solidFill>
              </a:rPr>
              <a:t>материалов.</a:t>
            </a:r>
          </a:p>
          <a:p>
            <a:pPr algn="just"/>
            <a:endParaRPr lang="ru-RU" sz="1650" spc="-1" dirty="0">
              <a:solidFill>
                <a:srgbClr val="002060"/>
              </a:solidFill>
            </a:endParaRPr>
          </a:p>
          <a:p>
            <a:endParaRPr lang="ru-RU" sz="600" spc="-1" dirty="0">
              <a:solidFill>
                <a:srgbClr val="002060"/>
              </a:solidFill>
            </a:endParaRPr>
          </a:p>
          <a:p>
            <a:r>
              <a:rPr lang="ru-RU" sz="1650" spc="-1" dirty="0">
                <a:solidFill>
                  <a:srgbClr val="002060"/>
                </a:solidFill>
              </a:rPr>
              <a:t>2. Наделить </a:t>
            </a:r>
            <a:r>
              <a:rPr lang="ru-RU" sz="1650" spc="-1" dirty="0" err="1">
                <a:solidFill>
                  <a:srgbClr val="002060"/>
                </a:solidFill>
              </a:rPr>
              <a:t>Росстандарт</a:t>
            </a:r>
            <a:r>
              <a:rPr lang="ru-RU" sz="1650" spc="-1" dirty="0">
                <a:solidFill>
                  <a:srgbClr val="002060"/>
                </a:solidFill>
              </a:rPr>
              <a:t> полномочиями по контролю </a:t>
            </a:r>
            <a:r>
              <a:rPr lang="ru-RU" sz="1650" spc="-1" dirty="0">
                <a:solidFill>
                  <a:srgbClr val="002060"/>
                </a:solidFill>
              </a:rPr>
              <a:t>за </a:t>
            </a:r>
            <a:r>
              <a:rPr lang="ru-RU" sz="1650" spc="-1" dirty="0">
                <a:solidFill>
                  <a:srgbClr val="002060"/>
                </a:solidFill>
              </a:rPr>
              <a:t>соблюдением требований в отношении строительных </a:t>
            </a:r>
            <a:r>
              <a:rPr lang="ru-RU" sz="1650" spc="-1" dirty="0">
                <a:solidFill>
                  <a:srgbClr val="002060"/>
                </a:solidFill>
              </a:rPr>
              <a:t>материалов.</a:t>
            </a:r>
            <a:endParaRPr lang="ru-RU" sz="1650" spc="-1" dirty="0">
              <a:solidFill>
                <a:srgbClr val="00206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7B0107-5DEB-408C-AAC4-D13B3CA2F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99030"/>
            <a:ext cx="1242138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51433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53" y="2132856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законодательства имеет смысл только в том случае, если государством обеспечен контроль и надзор за его выполнением.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восстановить государственный контроль и надзор за требованиями ТР ЕАЭС и   ПП РФ 982.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обязательные стандарты и обязательная сертификация на строительную и другие виды потенциально опасной продукции.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166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ПРЕДЛОЖЕНИЯ  ПРЕДСТАВИТЕЛЕЙ ДОБРОСОВЕСТНЫХ ПРОИЗВОДИТЕЛЕЙ И ИМПОРТЕРОВ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631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61" y="2598415"/>
            <a:ext cx="2816940" cy="273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2900734" y="3510009"/>
            <a:ext cx="3713856" cy="4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2700"/>
              </a:spcBef>
              <a:defRPr/>
            </a:pPr>
            <a:r>
              <a:rPr lang="ru-RU" sz="3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Franklin Gothic Demi" panose="020B0703020102020204" pitchFamily="34" charset="0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2843808" y="3923710"/>
            <a:ext cx="4027527" cy="31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2700"/>
              </a:spcBef>
              <a:defRPr/>
            </a:pPr>
            <a:r>
              <a:rPr lang="en-US" sz="3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Franklin Gothic Demi" panose="020B0703020102020204" pitchFamily="34" charset="0"/>
                <a:ea typeface="+mj-ea"/>
                <a:cs typeface="+mj-cs"/>
              </a:rPr>
              <a:t>RGTR@RSPP.RU</a:t>
            </a:r>
            <a:endParaRPr lang="ru-RU" sz="3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2863912" y="4322023"/>
            <a:ext cx="3964748" cy="24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2700"/>
              </a:spcBef>
              <a:defRPr/>
            </a:pPr>
            <a:r>
              <a:rPr lang="en-US" sz="3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Franklin Gothic Demi" panose="020B0703020102020204" pitchFamily="34" charset="0"/>
                <a:ea typeface="+mj-ea"/>
                <a:cs typeface="+mj-cs"/>
              </a:rPr>
              <a:t>www.RGTR.RU</a:t>
            </a:r>
            <a:endParaRPr lang="ru-RU" sz="3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2257425" y="1617166"/>
            <a:ext cx="4629150" cy="4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135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135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9532" y="1500187"/>
            <a:ext cx="8478942" cy="56257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3"/>
          </a:p>
        </p:txBody>
      </p:sp>
      <p:sp>
        <p:nvSpPr>
          <p:cNvPr id="17" name="Прямоугольник 16"/>
          <p:cNvSpPr/>
          <p:nvPr/>
        </p:nvSpPr>
        <p:spPr>
          <a:xfrm>
            <a:off x="2257425" y="4695221"/>
            <a:ext cx="5022950" cy="482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3"/>
          </a:p>
        </p:txBody>
      </p:sp>
      <p:sp>
        <p:nvSpPr>
          <p:cNvPr id="18" name="Прямоугольник 17"/>
          <p:cNvSpPr/>
          <p:nvPr/>
        </p:nvSpPr>
        <p:spPr>
          <a:xfrm>
            <a:off x="8717923" y="3226478"/>
            <a:ext cx="120551" cy="213133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3"/>
          </a:p>
        </p:txBody>
      </p:sp>
      <p:sp>
        <p:nvSpPr>
          <p:cNvPr id="19" name="Прямоугольник 18"/>
          <p:cNvSpPr/>
          <p:nvPr/>
        </p:nvSpPr>
        <p:spPr>
          <a:xfrm>
            <a:off x="8714129" y="2061155"/>
            <a:ext cx="120551" cy="116532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13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2587280" y="2780886"/>
            <a:ext cx="4304532" cy="44559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2700"/>
              </a:spcBef>
              <a:defRPr/>
            </a:pPr>
            <a:r>
              <a:rPr lang="ru-RU" sz="3375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Demi" panose="020B0703020102020204" pitchFamily="34" charset="0"/>
              </a:rPr>
              <a:t>ЗА ВНИМАНИЕ!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2416926" y="2437250"/>
            <a:ext cx="4645240" cy="48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2700"/>
              </a:spcBef>
              <a:defRPr/>
            </a:pPr>
            <a:r>
              <a:rPr lang="ru-RU" sz="3375" b="1" kern="0" cap="all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Franklin Gothic Demi" panose="020B0703020102020204" pitchFamily="34" charset="0"/>
                <a:ea typeface="+mj-ea"/>
                <a:cs typeface="+mj-cs"/>
              </a:rPr>
              <a:t>СПАСИБО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4799999"/>
            <a:ext cx="53870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350" b="1" dirty="0">
                <a:solidFill>
                  <a:srgbClr val="000000"/>
                </a:solidFill>
                <a:latin typeface="Verdana,sans-serif"/>
              </a:rPr>
              <a:t>Наш канал в Telegram:</a:t>
            </a:r>
          </a:p>
          <a:p>
            <a:pPr algn="l"/>
            <a:r>
              <a:rPr lang="ru-RU" sz="1350" dirty="0">
                <a:solidFill>
                  <a:srgbClr val="000000"/>
                </a:solidFill>
                <a:latin typeface="Verdana,sans-serif"/>
                <a:hlinkClick r:id="rId4"/>
              </a:rPr>
              <a:t>https://t.me/rgtr_ru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l"/>
            <a:r>
              <a:rPr lang="ru-RU" sz="1350" b="1" dirty="0">
                <a:solidFill>
                  <a:srgbClr val="000000"/>
                </a:solidFill>
                <a:latin typeface="Verdana,sans-serif"/>
              </a:rPr>
              <a:t>Наш канал на </a:t>
            </a:r>
            <a:r>
              <a:rPr lang="ru-RU" sz="1350" b="1" dirty="0" err="1">
                <a:solidFill>
                  <a:srgbClr val="000000"/>
                </a:solidFill>
                <a:latin typeface="Verdana,sans-serif"/>
              </a:rPr>
              <a:t>Youtube</a:t>
            </a:r>
            <a:r>
              <a:rPr lang="ru-RU" sz="1350" b="1" dirty="0">
                <a:solidFill>
                  <a:srgbClr val="000000"/>
                </a:solidFill>
                <a:latin typeface="Verdana,sans-serif"/>
              </a:rPr>
              <a:t>:</a:t>
            </a:r>
          </a:p>
          <a:p>
            <a:pPr algn="l"/>
            <a:r>
              <a:rPr lang="ru-RU" sz="1350" dirty="0">
                <a:solidFill>
                  <a:srgbClr val="000000"/>
                </a:solidFill>
                <a:latin typeface="Verdana,sans-serif"/>
                <a:hlinkClick r:id="rId5"/>
              </a:rPr>
              <a:t>https://www.youtube.com/channel/UClyL6upTyKnlDv_HU8uvJ6Q</a:t>
            </a:r>
            <a:r>
              <a:rPr lang="ru-RU" sz="1350" dirty="0">
                <a:solidFill>
                  <a:srgbClr val="000000"/>
                </a:solidFill>
                <a:latin typeface="Verdana,sans-serif"/>
              </a:rPr>
              <a:t> </a:t>
            </a:r>
            <a:endParaRPr lang="ru-RU" sz="15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endParaRPr lang="ru-RU" sz="1500" dirty="0"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860032" y="2852936"/>
            <a:ext cx="4254198" cy="381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sz="2400" dirty="0"/>
              <a:t/>
            </a:r>
            <a:br>
              <a:rPr lang="ru-RU" sz="2400" dirty="0"/>
            </a:br>
            <a:endParaRPr lang="ru-RU" altLang="ru-RU" sz="2200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endParaRPr lang="ru-RU" altLang="ru-RU" sz="22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0" indent="0">
              <a:buNone/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200" dirty="0"/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5576" y="3257564"/>
            <a:ext cx="8358654" cy="154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66654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</a:t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3" y="715980"/>
            <a:ext cx="8765915" cy="456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107504" y="5231103"/>
            <a:ext cx="8964488" cy="56207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Более 10 лет ТМК является крупнейшей трубной компанией мира и производит более 4 млн. 300 тыс. тонн труб различного назначения. Трубы различного назначения поставлялись в 80 стран мира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107504" y="116632"/>
            <a:ext cx="8964488" cy="5620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FF0000"/>
                </a:solidFill>
              </a:rPr>
              <a:t>ТРУБНАЯ МЕТАЛЛУРГИЧЕСКАЯ КОМПАНИЯ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595" y="857487"/>
            <a:ext cx="8646422" cy="8065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8" tIns="40819" rIns="81638" bIns="40819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633" spc="-1" dirty="0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-6763" y="1049401"/>
            <a:ext cx="9139841" cy="109721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00" y="161642"/>
            <a:ext cx="3882741" cy="6544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6146" y="-96068"/>
            <a:ext cx="4573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Строительные материалы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8913" y="5234707"/>
            <a:ext cx="5788049" cy="54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6" name="TextBox 15"/>
          <p:cNvSpPr txBox="1"/>
          <p:nvPr/>
        </p:nvSpPr>
        <p:spPr>
          <a:xfrm>
            <a:off x="3990070" y="2082112"/>
            <a:ext cx="36090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импортозамещение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бщего объема строительных материалов и изделий</a:t>
            </a:r>
          </a:p>
        </p:txBody>
      </p:sp>
      <p:pic>
        <p:nvPicPr>
          <p:cNvPr id="1026" name="Picture 2" descr="Строительные и отделочные това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3" y="3233820"/>
            <a:ext cx="2631936" cy="212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artinkin.net/uploads/posts/2021-07/1626306000_34-kartinkin-com-p-stroitelnie-materiali-fon-krasivo-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3" y="1657983"/>
            <a:ext cx="2631936" cy="16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gradyent.ru/upload/iblock/d17/d175d1dad88cee39d2b37ed242f869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3" y="5247633"/>
            <a:ext cx="2504169" cy="140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9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5526" y="802958"/>
            <a:ext cx="8424936" cy="12334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/>
            <a:endParaRPr lang="ru-RU" sz="1125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880" y="315062"/>
            <a:ext cx="87844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Защита интересов промышленности государством</a:t>
            </a:r>
            <a:endParaRPr lang="ru-RU" sz="21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45329" y="1026715"/>
            <a:ext cx="60846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Постановление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Правительства Российской Федерации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о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т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23.12.2021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№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2425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                                                         (ранее – ПП РФ от 01.12. 2009 №982). 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Единый перечень продукции, подлежащей обязательной сертификации</a:t>
            </a:r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Единый перечень продукции, подтверждение соответствия которой осуществляется в форме принятия декларации о соответствии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Об изменениях законодательства в сфере лицензирования деятельности по обращ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1046773"/>
            <a:ext cx="1835689" cy="13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9575" y="134637"/>
            <a:ext cx="2672935" cy="53380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50" name="Picture 2" descr="https://www.pvsm.ru/images/2018/03/28/klassy-i-fabrichnye-funkcii-v-JavaScript-chto-vybra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" y="2780928"/>
            <a:ext cx="2304256" cy="214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.promportal.su/foto/good_fotos/2367/23676131/absorbent-n-marki-b_foto_large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4504590"/>
            <a:ext cx="3024336" cy="229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6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7925" y="761871"/>
            <a:ext cx="66967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радиаторов отопления (АПРО).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«ЭЛЕКТРОКАБЕЛЬ».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Алюминиевая ассоциация.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Межреспубликанский концерн «ПОДШИПНИК».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 производителей цемента «СОЮЗЦЕМЕНТ».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Ассоциация производителей пожарно-спасательной продукции и услуг «Союз01». </a:t>
            </a:r>
          </a:p>
          <a:p>
            <a:pPr>
              <a:lnSpc>
                <a:spcPct val="250000"/>
              </a:lnSpc>
              <a:buClr>
                <a:srgbClr val="C00000"/>
              </a:buClr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Челябинский тракторный завод - УРАЛТРАК</a:t>
            </a:r>
          </a:p>
          <a:p>
            <a:pPr>
              <a:buClr>
                <a:srgbClr val="C00000"/>
              </a:buClr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41" y="3246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Работа Комитета РСПП с промышленными ассоциациями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5" name="Рисунок 4" descr="C:\Users\Александр\Desktop\НП АПРО\Лого АПРО\APRO_RU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52" y="836712"/>
            <a:ext cx="1872208" cy="65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АССОЦИАЦИЯ ЭЛЕКТРОКАБЕЛЬ-11-14%-синий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7617"/>
            <a:ext cx="1078854" cy="693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Алюминиевая Ассоциац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5" y="2060848"/>
            <a:ext cx="784721" cy="7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53208"/>
            <a:ext cx="15525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soyuzcement.ru/img/header_logo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10" y="3443808"/>
            <a:ext cx="1809750" cy="42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Ассоциация производителей Союз01">
            <a:hlinkClick r:id="rId8" tgtFrame="&quot;_self&quot;" tooltip="&quot;Союз 01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22" y="4149080"/>
            <a:ext cx="92392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chtz27.ru/images/stories/chtzlogo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603" y="4941168"/>
            <a:ext cx="1905100" cy="9518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57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00024"/>
            <a:ext cx="7012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ЭФФЕКТИВНОСТИ ВВЕДЕНИЯ ОБЯЗАТЕЛЬНОЙ СЕРТИФИКАЦИИ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ЦЕМЕНТА  ЗА 2018 Г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17" y="1338499"/>
            <a:ext cx="338316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Финансовые потери российских производителей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цемента снижены в два раза</a:t>
            </a:r>
            <a:endParaRPr lang="ru-RU" sz="2000" b="1" dirty="0">
              <a:solidFill>
                <a:srgbClr val="00206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717" y="2799619"/>
            <a:ext cx="4173519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dirty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Потери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бюджета  снижены </a:t>
            </a:r>
          </a:p>
          <a:p>
            <a:pPr>
              <a:spcAft>
                <a:spcPts val="1026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на 4 млрд. руб.</a:t>
            </a:r>
            <a:endParaRPr lang="ru-RU" sz="2000" b="1" dirty="0">
              <a:solidFill>
                <a:srgbClr val="00206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/>
          </p:nvPr>
        </p:nvGraphicFramePr>
        <p:xfrm>
          <a:off x="28424" y="3780962"/>
          <a:ext cx="3552432" cy="2797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844552" y="4815860"/>
            <a:ext cx="2016224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513"/>
              </a:spcAft>
            </a:pP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4</a:t>
            </a:r>
            <a:r>
              <a:rPr lang="en-US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.</a:t>
            </a: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8 </a:t>
            </a: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млн тонн</a:t>
            </a:r>
          </a:p>
          <a:p>
            <a:pPr lvl="0"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цемента </a:t>
            </a:r>
          </a:p>
          <a:p>
            <a:pPr lvl="0" algn="ctr">
              <a:spcAft>
                <a:spcPts val="513"/>
              </a:spcAft>
            </a:pPr>
            <a:r>
              <a:rPr lang="ru-RU" sz="16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 2018 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68" y="3735740"/>
            <a:ext cx="3563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 smtClean="0">
                <a:solidFill>
                  <a:srgbClr val="002060"/>
                </a:solidFill>
              </a:rPr>
              <a:t>Незаконный оборот цемента в РФ</a:t>
            </a:r>
            <a:endParaRPr 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1196752"/>
            <a:ext cx="2808312" cy="954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-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 44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  <a:b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24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г </a:t>
            </a:r>
            <a:r>
              <a:rPr lang="ru-RU" sz="24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-   22 </a:t>
            </a:r>
            <a:r>
              <a:rPr lang="ru-RU" sz="1400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млрд. рублей</a:t>
            </a:r>
            <a:endParaRPr lang="ru-RU" sz="2400" b="1" dirty="0">
              <a:solidFill>
                <a:srgbClr val="FF0000"/>
              </a:solidFill>
              <a:ea typeface="Roboto Condensed" panose="02000000000000000000" pitchFamily="2" charset="0"/>
              <a:cs typeface="Calibri Light" panose="020F0302020204030204" pitchFamily="34" charset="0"/>
            </a:endParaRPr>
          </a:p>
          <a:p>
            <a:endParaRPr lang="ru-RU" sz="1400" dirty="0" smtClean="0">
              <a:solidFill>
                <a:srgbClr val="FF000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79912" y="2751323"/>
            <a:ext cx="28083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  8</a:t>
            </a:r>
            <a:r>
              <a:rPr lang="ru-RU" sz="2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</a:p>
          <a:p>
            <a:pPr>
              <a:tabLst>
                <a:tab pos="11684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г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-   4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млрд</a:t>
            </a:r>
            <a:r>
              <a:rPr lang="ru-RU" sz="1400" dirty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. </a:t>
            </a:r>
            <a:r>
              <a:rPr lang="ru-RU" sz="14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рублей</a:t>
            </a:r>
            <a:endParaRPr lang="ru-RU" sz="2400" b="1" dirty="0">
              <a:solidFill>
                <a:srgbClr val="FF0000"/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9912" y="4327613"/>
            <a:ext cx="247341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26"/>
              </a:spcAft>
            </a:pP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Доля контрафакта</a:t>
            </a: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21490" y="4601762"/>
            <a:ext cx="23711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2015 г - 18</a:t>
            </a:r>
            <a:r>
              <a:rPr lang="ru-RU" sz="3200" dirty="0" smtClean="0">
                <a:solidFill>
                  <a:srgbClr val="FF0000"/>
                </a:solidFill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 %</a:t>
            </a:r>
          </a:p>
          <a:p>
            <a:r>
              <a:rPr lang="ru-RU" sz="32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2018 </a:t>
            </a:r>
            <a:r>
              <a:rPr lang="ru-RU" sz="3200" b="1" dirty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г - </a:t>
            </a:r>
            <a:r>
              <a:rPr lang="ru-RU" sz="3200" b="1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9</a:t>
            </a:r>
            <a:r>
              <a:rPr lang="ru-RU" sz="3200" dirty="0" smtClean="0">
                <a:solidFill>
                  <a:srgbClr val="FF0000"/>
                </a:solidFill>
                <a:ea typeface="Roboto Condensed" panose="02000000000000000000" pitchFamily="2" charset="0"/>
                <a:cs typeface="Calibri Light" panose="020F0302020204030204" pitchFamily="34" charset="0"/>
              </a:rPr>
              <a:t>%</a:t>
            </a:r>
            <a:endParaRPr lang="ru-RU" sz="3200" dirty="0">
              <a:solidFill>
                <a:srgbClr val="FF0000"/>
              </a:solidFill>
              <a:ea typeface="Roboto Condensed" panose="02000000000000000000" pitchFamily="2" charset="0"/>
              <a:cs typeface="Calibri Light" panose="020F03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1414760"/>
            <a:ext cx="2475706" cy="2949525"/>
          </a:xfrm>
          <a:prstGeom prst="rect">
            <a:avLst/>
          </a:prstGeom>
          <a:solidFill>
            <a:srgbClr val="B3C807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300"/>
              </a:lnSpc>
              <a:spcAft>
                <a:spcPts val="600"/>
              </a:spcAft>
            </a:pP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 введения обязательной сертификации  </a:t>
            </a: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доля тарированного контрафактного цемента на рынке России  </a:t>
            </a: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в частном потреблении</a:t>
            </a:r>
            <a: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/>
            </a:r>
            <a:br>
              <a:rPr lang="ru-RU" sz="2400" b="1" dirty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</a:br>
            <a:r>
              <a:rPr lang="ru-RU" sz="2400" b="1" dirty="0" smtClean="0">
                <a:latin typeface="+mj-lt"/>
                <a:ea typeface="Roboto Condensed" panose="02000000000000000000" pitchFamily="2" charset="0"/>
                <a:cs typeface="Calibri Light" panose="020F0302020204030204" pitchFamily="34" charset="0"/>
              </a:rPr>
              <a:t>достигала 40%. </a:t>
            </a:r>
          </a:p>
        </p:txBody>
      </p:sp>
      <p:pic>
        <p:nvPicPr>
          <p:cNvPr id="1026" name="Picture 2" descr="C:\Users\OvechkoVV\Desktop\3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22" y="30809"/>
            <a:ext cx="1800200" cy="8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04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/>
          </p:cNvPr>
          <p:cNvSpPr txBox="1"/>
          <p:nvPr/>
        </p:nvSpPr>
        <p:spPr>
          <a:xfrm>
            <a:off x="179388" y="333375"/>
            <a:ext cx="5976937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3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радиаторов отопления после введения обязательной сертификации.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Прямоугольник 5"/>
          <p:cNvSpPr>
            <a:spLocks noChangeArrowheads="1"/>
          </p:cNvSpPr>
          <p:nvPr/>
        </p:nvSpPr>
        <p:spPr bwMode="auto">
          <a:xfrm>
            <a:off x="179388" y="1741488"/>
            <a:ext cx="8470900" cy="286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75" tIns="40087" rIns="80175" bIns="40087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Рост доли отечественных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отопительных приборов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на российском рынке </a:t>
            </a:r>
            <a:endParaRPr lang="ru-RU" altLang="ru-RU" sz="23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Вырос с </a:t>
            </a: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17 %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в 2015 году до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до 70%</a:t>
            </a:r>
            <a:r>
              <a:rPr lang="ru-RU" altLang="ru-RU" sz="23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в 2020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году.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300" dirty="0" smtClean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2000" dirty="0">
                <a:solidFill>
                  <a:srgbClr val="404040"/>
                </a:solidFill>
                <a:latin typeface="Arial" charset="0"/>
                <a:cs typeface="Arial" charset="0"/>
              </a:rPr>
            </a:b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sp>
        <p:nvSpPr>
          <p:cNvPr id="9220" name="Прямоугольник 1"/>
          <p:cNvSpPr>
            <a:spLocks noChangeArrowheads="1"/>
          </p:cNvSpPr>
          <p:nvPr/>
        </p:nvSpPr>
        <p:spPr bwMode="auto">
          <a:xfrm>
            <a:off x="179388" y="3035300"/>
            <a:ext cx="8686800" cy="349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 Light" pitchFamily="34" charset="0"/>
                <a:ea typeface="Segoe UI Symbol" pitchFamily="34" charset="0"/>
                <a:cs typeface="Segoe UI Symbo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None/>
            </a:pPr>
            <a:endParaRPr lang="ru-RU" altLang="ru-RU" sz="20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C 201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4</a:t>
            </a:r>
            <a:r>
              <a:rPr lang="en-US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по 2019:</a:t>
            </a:r>
            <a:endParaRPr lang="en-US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24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новых производства                  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Вложено более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20 млрд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рублей                                                                   частных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инвестиций.</a:t>
            </a:r>
            <a:endParaRPr lang="ru-RU" altLang="ru-RU" sz="23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ru-RU" altLang="ru-RU" sz="23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Создано свыше </a:t>
            </a:r>
            <a:r>
              <a:rPr lang="ru-RU" altLang="ru-RU" sz="2300" dirty="0">
                <a:solidFill>
                  <a:srgbClr val="FF0000"/>
                </a:solidFill>
                <a:latin typeface="Arial" charset="0"/>
                <a:cs typeface="Arial" charset="0"/>
              </a:rPr>
              <a:t>30 тысяч </a:t>
            </a:r>
            <a:r>
              <a:rPr lang="ru-RU" altLang="ru-RU" sz="2300" dirty="0">
                <a:solidFill>
                  <a:srgbClr val="002060"/>
                </a:solidFill>
                <a:latin typeface="Arial" charset="0"/>
                <a:cs typeface="Arial" charset="0"/>
              </a:rPr>
              <a:t>новых рабочих мест                                               на производстве и в смежных транспортно-торговых </a:t>
            </a:r>
            <a:r>
              <a:rPr lang="ru-RU" altLang="ru-RU" sz="23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секторах.</a:t>
            </a:r>
            <a:r>
              <a:rPr lang="ru-RU" altLang="ru-RU" sz="2300" dirty="0" smtClean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  <a:endParaRPr lang="ru-RU" altLang="ru-RU" sz="2300" dirty="0">
              <a:solidFill>
                <a:srgbClr val="404040"/>
              </a:solidFill>
              <a:latin typeface="Arial" charset="0"/>
              <a:cs typeface="Arial" charset="0"/>
            </a:endParaRPr>
          </a:p>
        </p:txBody>
      </p:sp>
      <p:pic>
        <p:nvPicPr>
          <p:cNvPr id="9221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25766"/>
            <a:ext cx="4427984" cy="311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OvechkoVV\Desktop\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16631"/>
            <a:ext cx="17145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98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046"/>
            <a:ext cx="8229600" cy="1143000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b="1" dirty="0" smtClean="0"/>
              <a:t>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100" b="1" dirty="0" smtClean="0"/>
              <a:t>       </a:t>
            </a:r>
            <a:r>
              <a:rPr lang="ru-RU" sz="3100" b="1" dirty="0" smtClean="0">
                <a:solidFill>
                  <a:srgbClr val="002060"/>
                </a:solidFill>
              </a:rPr>
              <a:t>США </a:t>
            </a:r>
            <a:r>
              <a:rPr lang="ru-RU" sz="3100" b="1" dirty="0">
                <a:solidFill>
                  <a:srgbClr val="002060"/>
                </a:solidFill>
              </a:rPr>
              <a:t>и ЕС выразили в </a:t>
            </a:r>
            <a:r>
              <a:rPr lang="ru-RU" sz="3100" b="1" dirty="0" smtClean="0">
                <a:solidFill>
                  <a:srgbClr val="002060"/>
                </a:solidFill>
              </a:rPr>
              <a:t>ВТО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  обеспокоенность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     </a:t>
            </a:r>
            <a:r>
              <a:rPr lang="ru-RU" sz="3100" b="1" dirty="0" err="1" smtClean="0">
                <a:solidFill>
                  <a:srgbClr val="002060"/>
                </a:solidFill>
              </a:rPr>
              <a:t>импортозамещением</a:t>
            </a:r>
            <a:r>
              <a:rPr lang="ru-RU" sz="3100" b="1" dirty="0" smtClean="0">
                <a:solidFill>
                  <a:srgbClr val="002060"/>
                </a:solidFill>
              </a:rPr>
              <a:t> в РФ</a:t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8643998" cy="4911741"/>
          </a:xfrm>
        </p:spPr>
        <p:txBody>
          <a:bodyPr anchor="t">
            <a:normAutofit/>
          </a:bodyPr>
          <a:lstStyle/>
          <a:p>
            <a:pPr marL="0" lv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</a:p>
          <a:p>
            <a:pPr marL="0" lvl="0" indent="0" algn="just">
              <a:buNone/>
            </a:pPr>
            <a:endParaRPr lang="ru-RU" b="1" dirty="0">
              <a:solidFill>
                <a:srgbClr val="7030A0"/>
              </a:solidFill>
            </a:endParaRPr>
          </a:p>
          <a:p>
            <a:pPr marL="0" lvl="0" indent="0" algn="just"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pPr marL="0" lvl="0" indent="0" algn="just">
              <a:buNone/>
            </a:pPr>
            <a:r>
              <a:rPr lang="ru-RU" b="1" dirty="0" smtClean="0"/>
              <a:t>17 </a:t>
            </a:r>
            <a:r>
              <a:rPr lang="ru-RU" b="1" dirty="0"/>
              <a:t>апреля </a:t>
            </a:r>
            <a:r>
              <a:rPr lang="ru-RU" b="1" dirty="0" smtClean="0"/>
              <a:t>2015 г. в </a:t>
            </a:r>
            <a:r>
              <a:rPr lang="ru-RU" b="1" dirty="0"/>
              <a:t>Женеве Соединенные Штаты и Евросоюз, на заседании Комитета по торговым </a:t>
            </a:r>
            <a:r>
              <a:rPr lang="ru-RU" b="1" dirty="0" smtClean="0"/>
              <a:t>обязательствам ВТО, </a:t>
            </a:r>
            <a:r>
              <a:rPr lang="ru-RU" b="1" dirty="0"/>
              <a:t>выразили недовольство политикой России по </a:t>
            </a:r>
            <a:r>
              <a:rPr lang="ru-RU" b="1" dirty="0" err="1"/>
              <a:t>импортозамещению</a:t>
            </a:r>
            <a:r>
              <a:rPr lang="ru-RU" b="1" dirty="0" smtClean="0"/>
              <a:t>.</a:t>
            </a:r>
          </a:p>
          <a:p>
            <a:pPr marL="0" lvl="0" indent="0" algn="just">
              <a:buNone/>
            </a:pPr>
            <a:endParaRPr lang="ru-RU" b="1" dirty="0" smtClean="0"/>
          </a:p>
          <a:p>
            <a:pPr marL="0" lvl="0" indent="0">
              <a:buNone/>
            </a:pP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LOBANO~1\AppData\Local\Temp\Ima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11" y="1772816"/>
            <a:ext cx="1944216" cy="12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7" y="116633"/>
            <a:ext cx="1915701" cy="10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LOBANO~1\AppData\Local\Temp\Imag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2015906" cy="133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OBANO~1\AppData\Local\Temp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19" y="-24955"/>
            <a:ext cx="1811281" cy="118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9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1050</Words>
  <Application>Microsoft Office PowerPoint</Application>
  <PresentationFormat>Экран (4:3)</PresentationFormat>
  <Paragraphs>148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Franklin Gothic Book</vt:lpstr>
      <vt:lpstr>Franklin Gothic Demi</vt:lpstr>
      <vt:lpstr>Roboto Condensed</vt:lpstr>
      <vt:lpstr>Segoe UI</vt:lpstr>
      <vt:lpstr>Segoe UI Symbol</vt:lpstr>
      <vt:lpstr>Times New Roman</vt:lpstr>
      <vt:lpstr>Verdana,sans-serif</vt:lpstr>
      <vt:lpstr>Wingdings</vt:lpstr>
      <vt:lpstr>Тема Office</vt:lpstr>
      <vt:lpstr> 2004 -  КОМИТЕТУ РСПП 18 ЛЕТ  - 2022  О РАБОТЕ КОМИТЕТА РСПП ПО ПРОМЫШЛЕННОЙ ПОЛИТИКЕ И ТЕХНИЧЕСКОМУ РЕГУЛИРОВАНИЮ ПО ВОПРОСАМ ИМПОРТОЗАМЕЩЕНИЯ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США и ЕС выразили в ВТО    обеспокоенность      импортозамещением в РФ   </vt:lpstr>
      <vt:lpstr>    </vt:lpstr>
      <vt:lpstr> ИНСТРУМЕНТЫ ЗАЩИТЫ РЫНКА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Реформирование системы технического регулирования</dc:title>
  <dc:creator>user</dc:creator>
  <cp:lastModifiedBy>Ермаков Александр Серафимович</cp:lastModifiedBy>
  <cp:revision>166</cp:revision>
  <dcterms:created xsi:type="dcterms:W3CDTF">2014-05-23T08:41:31Z</dcterms:created>
  <dcterms:modified xsi:type="dcterms:W3CDTF">2022-09-19T12:03:36Z</dcterms:modified>
</cp:coreProperties>
</file>