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82" r:id="rId2"/>
    <p:sldId id="293" r:id="rId3"/>
    <p:sldId id="297" r:id="rId4"/>
    <p:sldId id="299" r:id="rId5"/>
    <p:sldId id="294" r:id="rId6"/>
    <p:sldId id="295" r:id="rId7"/>
    <p:sldId id="298" r:id="rId8"/>
    <p:sldId id="283" r:id="rId9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18" autoAdjust="0"/>
    <p:restoredTop sz="94434" autoAdjust="0"/>
  </p:normalViewPr>
  <p:slideViewPr>
    <p:cSldViewPr snapToGrid="0">
      <p:cViewPr varScale="1">
        <p:scale>
          <a:sx n="110" d="100"/>
          <a:sy n="110" d="100"/>
        </p:scale>
        <p:origin x="9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E7546-153A-4303-98B6-46A2280B7456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C2EA3E-0CE5-47BC-9EB5-6F39203B81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796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C30B6-BEA7-4FE9-9C37-91CE28308FFC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7FAF95-B6BC-4AAA-9CD4-7A7D0B6EDF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439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3685327-CC45-49AD-9C39-8EE62A419099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  <p:sp>
        <p:nvSpPr>
          <p:cNvPr id="9219" name="Text Box 1"/>
          <p:cNvSpPr txBox="1">
            <a:spLocks noChangeArrowheads="1"/>
          </p:cNvSpPr>
          <p:nvPr/>
        </p:nvSpPr>
        <p:spPr bwMode="auto">
          <a:xfrm>
            <a:off x="3849688" y="9426575"/>
            <a:ext cx="294481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1CEEF262-553A-4B9D-AB5A-346AD10EB551}" type="slidenum">
              <a:rPr lang="ru-RU" altLang="ru-RU" sz="1200">
                <a:solidFill>
                  <a:srgbClr val="000000"/>
                </a:solidFill>
              </a:rPr>
              <a:pPr algn="r"/>
              <a:t>2</a:t>
            </a:fld>
            <a:endParaRPr lang="ru-RU" altLang="ru-RU" sz="1200">
              <a:solidFill>
                <a:srgbClr val="000000"/>
              </a:solidFill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5112" cy="3722687"/>
          </a:xfrm>
          <a:solidFill>
            <a:srgbClr val="FFFFFF"/>
          </a:solidFill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altLang="ru-RU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1927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3685327-CC45-49AD-9C39-8EE62A419099}" type="slidenum">
              <a:rPr lang="ru-RU" altLang="ru-RU" smtClean="0"/>
              <a:pPr/>
              <a:t>3</a:t>
            </a:fld>
            <a:endParaRPr lang="ru-RU" altLang="ru-RU" smtClean="0"/>
          </a:p>
        </p:txBody>
      </p:sp>
      <p:sp>
        <p:nvSpPr>
          <p:cNvPr id="9219" name="Text Box 1"/>
          <p:cNvSpPr txBox="1">
            <a:spLocks noChangeArrowheads="1"/>
          </p:cNvSpPr>
          <p:nvPr/>
        </p:nvSpPr>
        <p:spPr bwMode="auto">
          <a:xfrm>
            <a:off x="3849688" y="9426575"/>
            <a:ext cx="294481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1CEEF262-553A-4B9D-AB5A-346AD10EB551}" type="slidenum">
              <a:rPr lang="ru-RU" altLang="ru-RU" sz="1200">
                <a:solidFill>
                  <a:srgbClr val="000000"/>
                </a:solidFill>
              </a:rPr>
              <a:pPr algn="r"/>
              <a:t>3</a:t>
            </a:fld>
            <a:endParaRPr lang="ru-RU" altLang="ru-RU" sz="1200">
              <a:solidFill>
                <a:srgbClr val="000000"/>
              </a:solidFill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5112" cy="3722687"/>
          </a:xfrm>
          <a:solidFill>
            <a:srgbClr val="FFFFFF"/>
          </a:solidFill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altLang="ru-RU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13406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3685327-CC45-49AD-9C39-8EE62A419099}" type="slidenum">
              <a:rPr lang="ru-RU" altLang="ru-RU" smtClean="0"/>
              <a:pPr/>
              <a:t>4</a:t>
            </a:fld>
            <a:endParaRPr lang="ru-RU" altLang="ru-RU" smtClean="0"/>
          </a:p>
        </p:txBody>
      </p:sp>
      <p:sp>
        <p:nvSpPr>
          <p:cNvPr id="9219" name="Text Box 1"/>
          <p:cNvSpPr txBox="1">
            <a:spLocks noChangeArrowheads="1"/>
          </p:cNvSpPr>
          <p:nvPr/>
        </p:nvSpPr>
        <p:spPr bwMode="auto">
          <a:xfrm>
            <a:off x="3849688" y="9426575"/>
            <a:ext cx="294481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1CEEF262-553A-4B9D-AB5A-346AD10EB551}" type="slidenum">
              <a:rPr lang="ru-RU" altLang="ru-RU" sz="1200">
                <a:solidFill>
                  <a:srgbClr val="000000"/>
                </a:solidFill>
              </a:rPr>
              <a:pPr algn="r"/>
              <a:t>4</a:t>
            </a:fld>
            <a:endParaRPr lang="ru-RU" altLang="ru-RU" sz="1200">
              <a:solidFill>
                <a:srgbClr val="000000"/>
              </a:solidFill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5112" cy="3722687"/>
          </a:xfrm>
          <a:solidFill>
            <a:srgbClr val="FFFFFF"/>
          </a:solidFill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altLang="ru-RU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20413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Заметки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</a:endParaRPr>
          </a:p>
        </p:txBody>
      </p:sp>
      <p:sp>
        <p:nvSpPr>
          <p:cNvPr id="12292" name="Номер слайда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F066FE6-C990-4EA5-BE69-8B6BE9513406}" type="slidenum">
              <a:rPr lang="ru-RU" altLang="ru-RU" smtClean="0">
                <a:solidFill>
                  <a:srgbClr val="000000"/>
                </a:solidFill>
              </a:rPr>
              <a:pPr/>
              <a:t>5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26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Заметки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</a:endParaRPr>
          </a:p>
        </p:txBody>
      </p:sp>
      <p:sp>
        <p:nvSpPr>
          <p:cNvPr id="14340" name="Номер слайда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39C6F0-F559-4F70-ACF8-3A1E0445F927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2285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3685327-CC45-49AD-9C39-8EE62A419099}" type="slidenum">
              <a:rPr lang="ru-RU" altLang="ru-RU" smtClean="0"/>
              <a:pPr/>
              <a:t>7</a:t>
            </a:fld>
            <a:endParaRPr lang="ru-RU" altLang="ru-RU" smtClean="0"/>
          </a:p>
        </p:txBody>
      </p:sp>
      <p:sp>
        <p:nvSpPr>
          <p:cNvPr id="9219" name="Text Box 1"/>
          <p:cNvSpPr txBox="1">
            <a:spLocks noChangeArrowheads="1"/>
          </p:cNvSpPr>
          <p:nvPr/>
        </p:nvSpPr>
        <p:spPr bwMode="auto">
          <a:xfrm>
            <a:off x="3849688" y="9426575"/>
            <a:ext cx="294481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1CEEF262-553A-4B9D-AB5A-346AD10EB551}" type="slidenum">
              <a:rPr lang="ru-RU" altLang="ru-RU" sz="1200">
                <a:solidFill>
                  <a:srgbClr val="000000"/>
                </a:solidFill>
              </a:rPr>
              <a:pPr algn="r"/>
              <a:t>7</a:t>
            </a:fld>
            <a:endParaRPr lang="ru-RU" altLang="ru-RU" sz="1200">
              <a:solidFill>
                <a:srgbClr val="000000"/>
              </a:solidFill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5112" cy="3722687"/>
          </a:xfrm>
          <a:solidFill>
            <a:srgbClr val="FFFFFF"/>
          </a:solidFill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altLang="ru-RU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13796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240-328A-43BA-8EC7-006BA4345C9D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4E2-8703-4A1B-BB09-AAF4BF2456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859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240-328A-43BA-8EC7-006BA4345C9D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4E2-8703-4A1B-BB09-AAF4BF2456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363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240-328A-43BA-8EC7-006BA4345C9D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4E2-8703-4A1B-BB09-AAF4BF2456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261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240-328A-43BA-8EC7-006BA4345C9D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4E2-8703-4A1B-BB09-AAF4BF2456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067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240-328A-43BA-8EC7-006BA4345C9D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4E2-8703-4A1B-BB09-AAF4BF2456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281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240-328A-43BA-8EC7-006BA4345C9D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4E2-8703-4A1B-BB09-AAF4BF2456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269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240-328A-43BA-8EC7-006BA4345C9D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4E2-8703-4A1B-BB09-AAF4BF2456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194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240-328A-43BA-8EC7-006BA4345C9D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4E2-8703-4A1B-BB09-AAF4BF2456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07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240-328A-43BA-8EC7-006BA4345C9D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4E2-8703-4A1B-BB09-AAF4BF2456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972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240-328A-43BA-8EC7-006BA4345C9D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4E2-8703-4A1B-BB09-AAF4BF2456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65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240-328A-43BA-8EC7-006BA4345C9D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4E2-8703-4A1B-BB09-AAF4BF2456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115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37240-328A-43BA-8EC7-006BA4345C9D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E74E2-8703-4A1B-BB09-AAF4BF2456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120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png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878435" y="2256685"/>
            <a:ext cx="10444656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990033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rgbClr val="0000CC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B2B2B2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ru-RU" altLang="ru-RU" sz="3200" b="1" dirty="0" smtClean="0">
                <a:solidFill>
                  <a:srgbClr val="A50021"/>
                </a:solidFill>
              </a:rPr>
              <a:t>Применение инструментов стандартизации при формировании информационных ресурсов по </a:t>
            </a:r>
            <a:r>
              <a:rPr lang="ru-RU" altLang="ru-RU" sz="3200" b="1" dirty="0" err="1" smtClean="0">
                <a:solidFill>
                  <a:srgbClr val="A50021"/>
                </a:solidFill>
              </a:rPr>
              <a:t>импортозамещению</a:t>
            </a:r>
            <a:r>
              <a:rPr lang="ru-RU" altLang="ru-RU" sz="3200" b="1" dirty="0" smtClean="0">
                <a:solidFill>
                  <a:srgbClr val="A50021"/>
                </a:solidFill>
              </a:rPr>
              <a:t>.</a:t>
            </a:r>
            <a:endParaRPr lang="ru-RU" altLang="ru-RU" sz="3200" b="1" dirty="0">
              <a:solidFill>
                <a:srgbClr val="A5002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642938" y="3870434"/>
            <a:ext cx="11101387" cy="2900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rgbClr val="0000CC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B2B2B2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 dirty="0" smtClean="0">
                <a:solidFill>
                  <a:srgbClr val="002060"/>
                </a:solidFill>
              </a:rPr>
              <a:t>Председатель </a:t>
            </a:r>
            <a:r>
              <a:rPr lang="ru-RU" altLang="ru-RU" sz="2000" b="1" dirty="0">
                <a:solidFill>
                  <a:srgbClr val="002060"/>
                </a:solidFill>
              </a:rPr>
              <a:t>Комитета ТПП РФ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 dirty="0">
                <a:solidFill>
                  <a:srgbClr val="002060"/>
                </a:solidFill>
              </a:rPr>
              <a:t> по техническому регулированию,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 dirty="0">
                <a:solidFill>
                  <a:srgbClr val="002060"/>
                </a:solidFill>
              </a:rPr>
              <a:t>стандартизации и качеству </a:t>
            </a:r>
            <a:r>
              <a:rPr lang="ru-RU" altLang="ru-RU" sz="2000" b="1" dirty="0" smtClean="0">
                <a:solidFill>
                  <a:srgbClr val="002060"/>
                </a:solidFill>
              </a:rPr>
              <a:t>продукции,</a:t>
            </a:r>
          </a:p>
          <a:p>
            <a:pPr algn="r">
              <a:spcBef>
                <a:spcPct val="0"/>
              </a:spcBef>
              <a:buClrTx/>
              <a:buSzTx/>
              <a:buNone/>
            </a:pPr>
            <a:r>
              <a:rPr lang="ru-RU" altLang="ru-RU" sz="2000" b="1" dirty="0">
                <a:solidFill>
                  <a:srgbClr val="002060"/>
                </a:solidFill>
              </a:rPr>
              <a:t>Председатель Межотраслевого совета Комитета РСПП</a:t>
            </a:r>
          </a:p>
          <a:p>
            <a:pPr algn="r">
              <a:spcBef>
                <a:spcPct val="0"/>
              </a:spcBef>
              <a:buClrTx/>
              <a:buSzTx/>
              <a:buNone/>
            </a:pPr>
            <a:r>
              <a:rPr lang="ru-RU" altLang="ru-RU" sz="2000" b="1" dirty="0">
                <a:solidFill>
                  <a:srgbClr val="002060"/>
                </a:solidFill>
              </a:rPr>
              <a:t>по техническому регулированию</a:t>
            </a:r>
          </a:p>
          <a:p>
            <a:pPr algn="r">
              <a:spcBef>
                <a:spcPct val="0"/>
              </a:spcBef>
              <a:buClrTx/>
              <a:buSzTx/>
              <a:buNone/>
            </a:pPr>
            <a:r>
              <a:rPr lang="ru-RU" altLang="ru-RU" sz="2000" b="1" dirty="0">
                <a:solidFill>
                  <a:srgbClr val="002060"/>
                </a:solidFill>
              </a:rPr>
              <a:t>и стандартизации в строительном комплексе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ru-RU" sz="2000" b="1" dirty="0">
              <a:solidFill>
                <a:srgbClr val="002060"/>
              </a:solidFill>
            </a:endParaRP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 dirty="0" err="1">
                <a:solidFill>
                  <a:srgbClr val="002060"/>
                </a:solidFill>
              </a:rPr>
              <a:t>С.В.Пугачев</a:t>
            </a:r>
            <a:endParaRPr lang="ru-RU" altLang="ru-RU" sz="2000" b="1" dirty="0">
              <a:solidFill>
                <a:srgbClr val="002060"/>
              </a:solidFill>
            </a:endParaRPr>
          </a:p>
        </p:txBody>
      </p:sp>
      <p:pic>
        <p:nvPicPr>
          <p:cNvPr id="5124" name="Рисунок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5881688" cy="2143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6" descr="Шапка МСТРС - с краном на дом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616"/>
          <a:stretch>
            <a:fillRect/>
          </a:stretch>
        </p:blipFill>
        <p:spPr bwMode="auto">
          <a:xfrm>
            <a:off x="6100763" y="1"/>
            <a:ext cx="6091237" cy="2143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37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548640" y="55179"/>
            <a:ext cx="11068594" cy="44964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информационного обеспечения 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импортозамещения</a:t>
            </a:r>
            <a:endParaRPr lang="ru-RU" sz="24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3062" y="504826"/>
            <a:ext cx="12005441" cy="6274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indent="449263">
              <a:spcBef>
                <a:spcPct val="20000"/>
              </a:spcBef>
              <a:buClr>
                <a:srgbClr val="990033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rgbClr val="0000CC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B2B2B2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r>
              <a:rPr lang="ru-RU" alt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рабочего совещания по вопросу </a:t>
            </a:r>
            <a:r>
              <a:rPr lang="ru-RU" altLang="ru-RU" sz="1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импортозамещения</a:t>
            </a:r>
            <a:r>
              <a:rPr lang="ru-RU" alt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химической продукции для дорожного строительства от 14.07.2022: </a:t>
            </a:r>
          </a:p>
          <a:p>
            <a:pPr algn="just">
              <a:spcBef>
                <a:spcPts val="800"/>
              </a:spcBef>
              <a:buClr>
                <a:srgbClr val="C00000"/>
              </a:buClr>
              <a:buSzPct val="120000"/>
              <a:buFont typeface="Wingdings" panose="05000000000000000000" pitchFamily="2" charset="2"/>
              <a:buChar char="Ø"/>
              <a:defRPr/>
            </a:pPr>
            <a:r>
              <a:rPr lang="ru-RU" alt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Особо отмечено </a:t>
            </a:r>
            <a:r>
              <a:rPr lang="ru-RU" altLang="ru-RU" sz="1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действенного инструмента взаимного обмена информацией между отраслями</a:t>
            </a:r>
            <a:r>
              <a:rPr lang="ru-RU" alt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800"/>
              </a:spcBef>
              <a:buClr>
                <a:srgbClr val="C00000"/>
              </a:buClr>
              <a:buSzPct val="120000"/>
              <a:buFont typeface="Wingdings" panose="05000000000000000000" pitchFamily="2" charset="2"/>
              <a:buChar char="Ø"/>
              <a:defRPr/>
            </a:pPr>
            <a:r>
              <a:rPr lang="ru-RU" alt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 ряд площадок, аккумулирующих информацию об импортозамещающей продукции, но все они упираются </a:t>
            </a:r>
            <a:r>
              <a:rPr lang="ru-RU" altLang="ru-RU" sz="1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базовую проблему – отсутствие универсальных каталогов товаров, комплектующих, что ограничивает возможность координации работы разрозненных площадок</a:t>
            </a:r>
            <a:r>
              <a:rPr lang="ru-RU" alt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</a:p>
          <a:p>
            <a:pPr indent="0" algn="ctr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endParaRPr lang="ru-RU" alt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ctr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r>
              <a:rPr lang="ru-RU" altLang="ru-RU" sz="2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Помехи </a:t>
            </a:r>
            <a:r>
              <a:rPr lang="ru-RU" altLang="ru-RU" sz="22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импортозамещению</a:t>
            </a:r>
            <a:r>
              <a:rPr lang="ru-RU" altLang="ru-RU" sz="2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(результаты опроса российских предприятий:</a:t>
            </a:r>
            <a:endParaRPr lang="ru-RU" altLang="ru-RU" sz="2200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217" y="3317966"/>
            <a:ext cx="11477897" cy="3396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2880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8974" y="957946"/>
            <a:ext cx="1997021" cy="305963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548640" y="55179"/>
            <a:ext cx="11068594" cy="7460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по организации поиска аналогов продукции с применением документов поставки - стандартов</a:t>
            </a:r>
            <a:endParaRPr lang="ru-RU" sz="24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4458789" y="801190"/>
            <a:ext cx="7515497" cy="5921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indent="449263">
              <a:spcBef>
                <a:spcPct val="20000"/>
              </a:spcBef>
              <a:buClr>
                <a:srgbClr val="990033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rgbClr val="0000CC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B2B2B2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r>
              <a:rPr lang="ru-RU" altLang="ru-RU" sz="1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 2.116-84 «ЕСКД. Карта технического уровня и качества продукции»</a:t>
            </a:r>
          </a:p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 </a:t>
            </a:r>
            <a:r>
              <a:rPr lang="ru-RU" sz="1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единые машинно-ориентированные формы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карты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всех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отраслей… и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ее составления и ведения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составляется на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продукцию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разработка и постановка на производство которой осуществляется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требованиями стандартов 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СРПП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 уровня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неотъемлемой частью комплекта технической документации на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продукцию.</a:t>
            </a: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Разработчик при составлении и ведении карты уровня использует результаты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НИОКР,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патентных исследований, </a:t>
            </a:r>
            <a:r>
              <a:rPr lang="ru-RU" sz="1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о техническом уровне и качестве лучших </a:t>
            </a:r>
            <a:r>
              <a:rPr lang="ru-RU" sz="1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отечественных </a:t>
            </a:r>
            <a:r>
              <a:rPr lang="ru-RU" sz="1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зарубежных </a:t>
            </a:r>
            <a:r>
              <a:rPr lang="ru-RU" sz="1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аналогов продукции</a:t>
            </a:r>
            <a:r>
              <a:rPr lang="ru-RU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требования международных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национальных стандартов на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продукцию…</a:t>
            </a:r>
          </a:p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Форме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"Определения технического уровня и качества продукции"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графах 10 и 11 </a:t>
            </a:r>
            <a:r>
              <a:rPr lang="ru-RU" sz="1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указывают значения показателей качества лучших отечественного и зарубежного аналогов продукции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Программой национальной стандартизации на 2022 год в рамках ТК 051 </a:t>
            </a:r>
            <a:r>
              <a:rPr lang="ru-RU" altLang="ru-RU" sz="1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 пересмотр стандарта ГОСТ 2.116-84 </a:t>
            </a: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(шифр темы 1.0.051-2.011.20)</a:t>
            </a:r>
          </a:p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buNone/>
            </a:pPr>
            <a:endParaRPr lang="ru-RU" dirty="0"/>
          </a:p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endParaRPr lang="ru-RU" alt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07" y="986993"/>
            <a:ext cx="1915884" cy="2966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442753"/>
              </p:ext>
            </p:extLst>
          </p:nvPr>
        </p:nvGraphicFramePr>
        <p:xfrm>
          <a:off x="241081" y="4110446"/>
          <a:ext cx="4095787" cy="2697480"/>
        </p:xfrm>
        <a:graphic>
          <a:graphicData uri="http://schemas.openxmlformats.org/drawingml/2006/table">
            <a:tbl>
              <a:tblPr/>
              <a:tblGrid>
                <a:gridCol w="130910">
                  <a:extLst>
                    <a:ext uri="{9D8B030D-6E8A-4147-A177-3AD203B41FA5}">
                      <a16:colId xmlns:a16="http://schemas.microsoft.com/office/drawing/2014/main" val="1939745856"/>
                    </a:ext>
                  </a:extLst>
                </a:gridCol>
                <a:gridCol w="92729">
                  <a:extLst>
                    <a:ext uri="{9D8B030D-6E8A-4147-A177-3AD203B41FA5}">
                      <a16:colId xmlns:a16="http://schemas.microsoft.com/office/drawing/2014/main" val="3701012891"/>
                    </a:ext>
                  </a:extLst>
                </a:gridCol>
                <a:gridCol w="272350">
                  <a:extLst>
                    <a:ext uri="{9D8B030D-6E8A-4147-A177-3AD203B41FA5}">
                      <a16:colId xmlns:a16="http://schemas.microsoft.com/office/drawing/2014/main" val="1436524339"/>
                    </a:ext>
                  </a:extLst>
                </a:gridCol>
                <a:gridCol w="92729">
                  <a:extLst>
                    <a:ext uri="{9D8B030D-6E8A-4147-A177-3AD203B41FA5}">
                      <a16:colId xmlns:a16="http://schemas.microsoft.com/office/drawing/2014/main" val="1344274002"/>
                    </a:ext>
                  </a:extLst>
                </a:gridCol>
                <a:gridCol w="92729">
                  <a:extLst>
                    <a:ext uri="{9D8B030D-6E8A-4147-A177-3AD203B41FA5}">
                      <a16:colId xmlns:a16="http://schemas.microsoft.com/office/drawing/2014/main" val="2223788312"/>
                    </a:ext>
                  </a:extLst>
                </a:gridCol>
                <a:gridCol w="92729">
                  <a:extLst>
                    <a:ext uri="{9D8B030D-6E8A-4147-A177-3AD203B41FA5}">
                      <a16:colId xmlns:a16="http://schemas.microsoft.com/office/drawing/2014/main" val="750586292"/>
                    </a:ext>
                  </a:extLst>
                </a:gridCol>
                <a:gridCol w="381061">
                  <a:extLst>
                    <a:ext uri="{9D8B030D-6E8A-4147-A177-3AD203B41FA5}">
                      <a16:colId xmlns:a16="http://schemas.microsoft.com/office/drawing/2014/main" val="1444087079"/>
                    </a:ext>
                  </a:extLst>
                </a:gridCol>
                <a:gridCol w="191298">
                  <a:extLst>
                    <a:ext uri="{9D8B030D-6E8A-4147-A177-3AD203B41FA5}">
                      <a16:colId xmlns:a16="http://schemas.microsoft.com/office/drawing/2014/main" val="2914237230"/>
                    </a:ext>
                  </a:extLst>
                </a:gridCol>
                <a:gridCol w="212428">
                  <a:extLst>
                    <a:ext uri="{9D8B030D-6E8A-4147-A177-3AD203B41FA5}">
                      <a16:colId xmlns:a16="http://schemas.microsoft.com/office/drawing/2014/main" val="1817419479"/>
                    </a:ext>
                  </a:extLst>
                </a:gridCol>
                <a:gridCol w="195524">
                  <a:extLst>
                    <a:ext uri="{9D8B030D-6E8A-4147-A177-3AD203B41FA5}">
                      <a16:colId xmlns:a16="http://schemas.microsoft.com/office/drawing/2014/main" val="2366242369"/>
                    </a:ext>
                  </a:extLst>
                </a:gridCol>
                <a:gridCol w="271966">
                  <a:extLst>
                    <a:ext uri="{9D8B030D-6E8A-4147-A177-3AD203B41FA5}">
                      <a16:colId xmlns:a16="http://schemas.microsoft.com/office/drawing/2014/main" val="2432093520"/>
                    </a:ext>
                  </a:extLst>
                </a:gridCol>
                <a:gridCol w="490155">
                  <a:extLst>
                    <a:ext uri="{9D8B030D-6E8A-4147-A177-3AD203B41FA5}">
                      <a16:colId xmlns:a16="http://schemas.microsoft.com/office/drawing/2014/main" val="3463085667"/>
                    </a:ext>
                  </a:extLst>
                </a:gridCol>
                <a:gridCol w="381061">
                  <a:extLst>
                    <a:ext uri="{9D8B030D-6E8A-4147-A177-3AD203B41FA5}">
                      <a16:colId xmlns:a16="http://schemas.microsoft.com/office/drawing/2014/main" val="810658802"/>
                    </a:ext>
                  </a:extLst>
                </a:gridCol>
                <a:gridCol w="326899">
                  <a:extLst>
                    <a:ext uri="{9D8B030D-6E8A-4147-A177-3AD203B41FA5}">
                      <a16:colId xmlns:a16="http://schemas.microsoft.com/office/drawing/2014/main" val="1237843360"/>
                    </a:ext>
                  </a:extLst>
                </a:gridCol>
                <a:gridCol w="326515">
                  <a:extLst>
                    <a:ext uri="{9D8B030D-6E8A-4147-A177-3AD203B41FA5}">
                      <a16:colId xmlns:a16="http://schemas.microsoft.com/office/drawing/2014/main" val="1490764078"/>
                    </a:ext>
                  </a:extLst>
                </a:gridCol>
                <a:gridCol w="544704">
                  <a:extLst>
                    <a:ext uri="{9D8B030D-6E8A-4147-A177-3AD203B41FA5}">
                      <a16:colId xmlns:a16="http://schemas.microsoft.com/office/drawing/2014/main" val="2056353812"/>
                    </a:ext>
                  </a:extLst>
                </a:gridCol>
              </a:tblGrid>
              <a:tr h="44777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Код карты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Код формы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Код этапа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445675"/>
                  </a:ext>
                </a:extLst>
              </a:tr>
              <a:tr h="11194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296161"/>
                  </a:ext>
                </a:extLst>
              </a:tr>
              <a:tr h="223889">
                <a:tc gridSpan="1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 Определение Технического уровня и качества продукции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662047"/>
                  </a:ext>
                </a:extLst>
              </a:tr>
              <a:tr h="223889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Наименование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Код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Единицы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Значение показателя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Дополнительные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826400"/>
                  </a:ext>
                </a:extLst>
              </a:tr>
              <a:tr h="447779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показателя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показателя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измерения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ГОСТ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Оцениваемой 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базового 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Перспективного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Заменяемого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Лучших аналогов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данные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512643"/>
                  </a:ext>
                </a:extLst>
              </a:tr>
              <a:tr h="33583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показателя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ОТТ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продукции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образца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образца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образца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5875"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Отечествен-ного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Зарубеж-ного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353900"/>
                  </a:ext>
                </a:extLst>
              </a:tr>
              <a:tr h="12593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1445753"/>
                  </a:ext>
                </a:extLst>
              </a:tr>
              <a:tr h="223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574748"/>
                  </a:ext>
                </a:extLst>
              </a:tr>
              <a:tr h="111945">
                <a:tc gridSpan="1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3596231"/>
                  </a:ext>
                </a:extLst>
              </a:tr>
              <a:tr h="111945">
                <a:tc gridSpan="1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7079414"/>
                  </a:ext>
                </a:extLst>
              </a:tr>
              <a:tr h="111945">
                <a:tc gridSpan="1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6832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39798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548640" y="55179"/>
            <a:ext cx="11068594" cy="76342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по организации поиска аналогов продукции с применением документов поставки - стандартов</a:t>
            </a:r>
            <a:endParaRPr lang="ru-RU" sz="24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3062" y="949234"/>
            <a:ext cx="12005441" cy="582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indent="449263">
              <a:spcBef>
                <a:spcPct val="20000"/>
              </a:spcBef>
              <a:buClr>
                <a:srgbClr val="990033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rgbClr val="0000CC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B2B2B2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Программы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импортозамещения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предлагается сопоставлять проект национального (межгосударственного) стандарта с международными и зарубежными аналогами.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карта войдет в комплект документов, представляемых для утверждения стандартов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м.б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как приложение к пояснительной записке). У заказчиков будет вариант для поиска продукции, выпускаемой по ГОСТ, но соответствующей по основным показателям зарубежным аналогам.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должна быть доступной для заказчиков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(ГИСП, ЕЦП «МДС», сайт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Росстандарта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Система каталожных листов продукции и др.)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поиска импортозамещающей продукции. </a:t>
            </a:r>
          </a:p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требования можно оперативно установить письмом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Росстандарта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ТК и разработчикам.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/>
              <a:t>                                  </a:t>
            </a:r>
          </a:p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r>
              <a:rPr lang="ru-RU" alt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для заполнения информационной карты:</a:t>
            </a:r>
          </a:p>
          <a:p>
            <a:pPr indent="0" algn="ctr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endParaRPr lang="ru-RU" altLang="ru-RU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880418"/>
              </p:ext>
            </p:extLst>
          </p:nvPr>
        </p:nvGraphicFramePr>
        <p:xfrm>
          <a:off x="148045" y="3396342"/>
          <a:ext cx="1182624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2470">
                  <a:extLst>
                    <a:ext uri="{9D8B030D-6E8A-4147-A177-3AD203B41FA5}">
                      <a16:colId xmlns:a16="http://schemas.microsoft.com/office/drawing/2014/main" val="3186463724"/>
                    </a:ext>
                  </a:extLst>
                </a:gridCol>
                <a:gridCol w="1313712">
                  <a:extLst>
                    <a:ext uri="{9D8B030D-6E8A-4147-A177-3AD203B41FA5}">
                      <a16:colId xmlns:a16="http://schemas.microsoft.com/office/drawing/2014/main" val="2768483529"/>
                    </a:ext>
                  </a:extLst>
                </a:gridCol>
                <a:gridCol w="1301706">
                  <a:extLst>
                    <a:ext uri="{9D8B030D-6E8A-4147-A177-3AD203B41FA5}">
                      <a16:colId xmlns:a16="http://schemas.microsoft.com/office/drawing/2014/main" val="481475694"/>
                    </a:ext>
                  </a:extLst>
                </a:gridCol>
                <a:gridCol w="1501588">
                  <a:extLst>
                    <a:ext uri="{9D8B030D-6E8A-4147-A177-3AD203B41FA5}">
                      <a16:colId xmlns:a16="http://schemas.microsoft.com/office/drawing/2014/main" val="1975175271"/>
                    </a:ext>
                  </a:extLst>
                </a:gridCol>
                <a:gridCol w="1501588">
                  <a:extLst>
                    <a:ext uri="{9D8B030D-6E8A-4147-A177-3AD203B41FA5}">
                      <a16:colId xmlns:a16="http://schemas.microsoft.com/office/drawing/2014/main" val="3367774559"/>
                    </a:ext>
                  </a:extLst>
                </a:gridCol>
                <a:gridCol w="1501588">
                  <a:extLst>
                    <a:ext uri="{9D8B030D-6E8A-4147-A177-3AD203B41FA5}">
                      <a16:colId xmlns:a16="http://schemas.microsoft.com/office/drawing/2014/main" val="4152226142"/>
                    </a:ext>
                  </a:extLst>
                </a:gridCol>
                <a:gridCol w="1501588">
                  <a:extLst>
                    <a:ext uri="{9D8B030D-6E8A-4147-A177-3AD203B41FA5}">
                      <a16:colId xmlns:a16="http://schemas.microsoft.com/office/drawing/2014/main" val="4204342079"/>
                    </a:ext>
                  </a:extLst>
                </a:gridCol>
                <a:gridCol w="1402000">
                  <a:extLst>
                    <a:ext uri="{9D8B030D-6E8A-4147-A177-3AD203B41FA5}">
                      <a16:colId xmlns:a16="http://schemas.microsoft.com/office/drawing/2014/main" val="411230206"/>
                    </a:ext>
                  </a:extLst>
                </a:gridCol>
              </a:tblGrid>
              <a:tr h="97794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Основные функциональные показатели, показатели назначения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(указываются п</a:t>
                      </a:r>
                      <a:r>
                        <a:rPr lang="ru-RU" sz="1000" spc="5">
                          <a:effectLst/>
                        </a:rPr>
                        <a:t>оказатели назначения (влияющие на </a:t>
                      </a:r>
                      <a:r>
                        <a:rPr lang="ru-RU" sz="1000">
                          <a:effectLst/>
                        </a:rPr>
                        <a:t>качество конечной продукции),  показатели </a:t>
                      </a:r>
                      <a:r>
                        <a:rPr lang="ru-RU" sz="1000" spc="5">
                          <a:effectLst/>
                        </a:rPr>
                        <a:t> безопасности, надежности (долговечности, безотказной работы за назначенный ресурс), эксплуатационные показатели и т.д.</a:t>
                      </a:r>
                      <a:endParaRPr lang="ru-RU" sz="1000">
                        <a:effectLst/>
                      </a:endParaRPr>
                    </a:p>
                    <a:p>
                      <a:pPr marL="201930" indent="-180340">
                        <a:spcAft>
                          <a:spcPts val="0"/>
                        </a:spcAft>
                      </a:pPr>
                      <a:r>
                        <a:rPr lang="ru-RU" sz="1000" spc="5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>
                    <a:solidFill>
                      <a:schemeClr val="accent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СТО (ТУ), техническая спецификация,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зарегистрированные в ФИФС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(указывается наименование стандарта организации, устанавливающего технические требования к продукции) 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Аналог ГОСТ Р/ГОСТ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(указывается наименование нормативного документа (межгосударственного (ГОСТ) и национального (ГОСТ Р стандарта), устанавливающего технические требования к продукции)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Аналог зарубежного стандарта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(</a:t>
                      </a:r>
                      <a:r>
                        <a:rPr lang="en-US" sz="1000">
                          <a:effectLst/>
                        </a:rPr>
                        <a:t>API</a:t>
                      </a:r>
                      <a:r>
                        <a:rPr lang="ru-RU" sz="1000">
                          <a:effectLst/>
                        </a:rPr>
                        <a:t>, ИСО и т.д.)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(указывается наименование зарубежного нормативного документа, устанавливающего технические требования к продукции, с указанием номера спецификации)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spc="5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Аналог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зарубежной продукции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(указывается  тип, </a:t>
                      </a:r>
                      <a:br>
                        <a:rPr lang="ru-RU" sz="1000" dirty="0">
                          <a:effectLst/>
                        </a:rPr>
                      </a:br>
                      <a:r>
                        <a:rPr lang="ru-RU" sz="1000" dirty="0">
                          <a:effectLst/>
                        </a:rPr>
                        <a:t>модель)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248592"/>
                  </a:ext>
                </a:extLst>
              </a:tr>
              <a:tr h="18336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НД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Реквизит нормативного документа,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устанавливающего технические требования, с указанием пункта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Характеристика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(указываются наименования характеризуемых свойств показателей (диапазон функциони-рования,  точность, стабильность, быстродействие 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и т.п)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НД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Реквизит нормативного документа,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устанав-ливающего технические требования (с указанием пункта)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Характеристика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(указываются наименования характеризуемых свойств показателей (диапазон функционирования, точность, стабильность, быстродействие и т.п)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НД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Реквизит нормативного документа,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устанавливающего технические требования  (с указанием пункта)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Характеристика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(указываются наименования характеризуемых свойств показателей (диапазон функционирования, точность, стабильность, быстродействие и т.п)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Характеристики аналога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зарубежной продукции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(указываются наименования характеризуемых свойств показателей (диапазон функционирования, точность, стабильность, быстродействие и т.п)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/>
                </a:tc>
                <a:extLst>
                  <a:ext uri="{0D108BD9-81ED-4DB2-BD59-A6C34878D82A}">
                    <a16:rowId xmlns:a16="http://schemas.microsoft.com/office/drawing/2014/main" val="3567085796"/>
                  </a:ext>
                </a:extLst>
              </a:tr>
              <a:tr h="1222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spc="5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spc="5" dirty="0">
                          <a:effectLst/>
                        </a:rPr>
                        <a:t>2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spc="5" dirty="0">
                          <a:effectLst/>
                        </a:rPr>
                        <a:t>3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spc="5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spc="5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spc="5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spc="5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spc="5" dirty="0">
                          <a:effectLst/>
                        </a:rPr>
                        <a:t>8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26" marR="67826" marT="0" marB="0"/>
                </a:tc>
                <a:extLst>
                  <a:ext uri="{0D108BD9-81ED-4DB2-BD59-A6C34878D82A}">
                    <a16:rowId xmlns:a16="http://schemas.microsoft.com/office/drawing/2014/main" val="2022739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73136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Заголовок 1"/>
          <p:cNvSpPr txBox="1">
            <a:spLocks/>
          </p:cNvSpPr>
          <p:nvPr/>
        </p:nvSpPr>
        <p:spPr bwMode="auto">
          <a:xfrm>
            <a:off x="365760" y="121920"/>
            <a:ext cx="11416937" cy="5702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ru-RU" sz="2300" b="1" dirty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Классификация машиночитаемых стандартов ИСО/МЭК</a:t>
            </a:r>
          </a:p>
        </p:txBody>
      </p:sp>
      <p:pic>
        <p:nvPicPr>
          <p:cNvPr id="11267" name="Picture 2" descr="C:\Users\simona\AppData\Local\Temp\Статья А.П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31" y="812800"/>
            <a:ext cx="11765280" cy="5979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4768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Заголовок 1"/>
          <p:cNvSpPr txBox="1">
            <a:spLocks/>
          </p:cNvSpPr>
          <p:nvPr/>
        </p:nvSpPr>
        <p:spPr bwMode="auto">
          <a:xfrm>
            <a:off x="435429" y="104502"/>
            <a:ext cx="11181804" cy="4415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ru-RU" sz="2300" b="1" dirty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Проблемы внедрения цифровых стандартов</a:t>
            </a:r>
          </a:p>
        </p:txBody>
      </p:sp>
      <p:sp>
        <p:nvSpPr>
          <p:cNvPr id="22531" name="Заголовок 1"/>
          <p:cNvSpPr txBox="1">
            <a:spLocks/>
          </p:cNvSpPr>
          <p:nvPr/>
        </p:nvSpPr>
        <p:spPr bwMode="auto">
          <a:xfrm>
            <a:off x="8710" y="2781301"/>
            <a:ext cx="11939452" cy="4076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rgbClr val="0000CC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B2B2B2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>
              <a:spcBef>
                <a:spcPct val="0"/>
              </a:spcBef>
              <a:buClrTx/>
              <a:buSzTx/>
              <a:defRPr/>
            </a:pPr>
            <a:r>
              <a:rPr lang="ru-RU" alt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</a:t>
            </a:r>
            <a:r>
              <a:rPr lang="ru-RU" altLang="ru-RU" sz="1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Госдокладом</a:t>
            </a:r>
            <a:r>
              <a:rPr lang="ru-RU" alt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стандартизации за 2021 год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документов национальной системы стандартизации в машиночитаемом формате по состоянию на 31.12.2021 года составляет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15 860 единиц, что соответствует 59% от общего числа действующих документов по стандартизации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принятых после 1992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(при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плановом показателе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«Дорожной карты по стандартизации»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2022 году в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48%).</a:t>
            </a:r>
            <a:endParaRPr lang="ru-RU" alt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ClrTx/>
              <a:buSzTx/>
              <a:defRPr/>
            </a:pP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Переведенные в цифровой вид стандарты должны работать, в том числе, в целях обеспечения информационной базы </a:t>
            </a:r>
            <a:r>
              <a:rPr lang="ru-RU" altLang="ru-RU" sz="1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импортозамещения</a:t>
            </a:r>
            <a:endParaRPr lang="ru-RU" alt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ClrTx/>
              <a:buSzTx/>
              <a:defRPr/>
            </a:pP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разработке основополагающих стандартов для цифровых стандартов </a:t>
            </a:r>
            <a:r>
              <a:rPr lang="ru-RU" altLang="ru-RU" sz="18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информационного обеспечения </a:t>
            </a:r>
            <a:r>
              <a:rPr lang="ru-RU" altLang="ru-RU" sz="1800" u="sng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импортозамещения</a:t>
            </a: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необходимо, в первую очередь, обеспечить их применение в </a:t>
            </a: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реализации систем управления 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требованиями (СУТР)</a:t>
            </a:r>
          </a:p>
          <a:p>
            <a:pPr marL="342900" indent="-342900">
              <a:spcBef>
                <a:spcPct val="0"/>
              </a:spcBef>
              <a:buClrTx/>
              <a:buSzTx/>
              <a:defRPr/>
            </a:pP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решить </a:t>
            </a:r>
            <a:r>
              <a:rPr lang="ru-RU" alt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и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зложения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требований, 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языка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описания требований, 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формата требований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использованием карты уровня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пересмотренному 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 2.116-84</a:t>
            </a: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ClrTx/>
              <a:buSzTx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обеспечить 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сравнения требований и основных характеристик (показателей назначения)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продукции и импортных аналогов на основе сравнения положений их документов поставки - стандартов</a:t>
            </a:r>
          </a:p>
          <a:p>
            <a:pPr>
              <a:spcBef>
                <a:spcPct val="0"/>
              </a:spcBef>
              <a:buClrTx/>
              <a:buSzTx/>
              <a:buNone/>
              <a:defRPr/>
            </a:pPr>
            <a:r>
              <a:rPr lang="ru-RU" sz="1800" b="1" dirty="0">
                <a:solidFill>
                  <a:srgbClr val="4B555D"/>
                </a:solidFill>
                <a:cs typeface="Arial" panose="020B0604020202020204" pitchFamily="34" charset="0"/>
              </a:rPr>
              <a:t>	</a:t>
            </a:r>
            <a:endParaRPr lang="ru-RU" altLang="ru-RU" sz="1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ru-RU" altLang="ru-RU" sz="1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ru-RU" sz="1400" dirty="0">
              <a:solidFill>
                <a:srgbClr val="4B555D"/>
              </a:solidFill>
              <a:latin typeface="Impact" panose="020B080603090205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ru-RU" alt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3316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5256240"/>
              </p:ext>
            </p:extLst>
          </p:nvPr>
        </p:nvGraphicFramePr>
        <p:xfrm>
          <a:off x="209007" y="692150"/>
          <a:ext cx="3587930" cy="2089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Chart" r:id="rId4" imgW="5121084" imgH="3011685" progId="Excel.Chart.8">
                  <p:embed/>
                </p:oleObj>
              </mc:Choice>
              <mc:Fallback>
                <p:oleObj name="Chart" r:id="rId4" imgW="5121084" imgH="3011685" progId="Excel.Chart.8">
                  <p:embed/>
                  <p:pic>
                    <p:nvPicPr>
                      <p:cNvPr id="13316" name="Диаграмма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07" y="692150"/>
                        <a:ext cx="3587930" cy="20891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3796938" y="692152"/>
            <a:ext cx="8151224" cy="194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spcBef>
                <a:spcPct val="20000"/>
              </a:spcBef>
              <a:buClr>
                <a:srgbClr val="990033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rgbClr val="0000CC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B2B2B2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 typeface="Wingdings" panose="05000000000000000000" pitchFamily="2" charset="2"/>
              <a:buNone/>
            </a:pPr>
            <a:r>
              <a:rPr lang="ru-RU" alt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основополагающего ГОСТ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 «Стандарты национальные в цифровых форматах. Общие положения и </a:t>
            </a:r>
            <a:r>
              <a:rPr lang="ru-RU" alt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классификация»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(ТК 012, </a:t>
            </a:r>
            <a:r>
              <a:rPr lang="ru-RU" alt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ПНС 2021: шифр </a:t>
            </a:r>
            <a:r>
              <a:rPr lang="ru-RU" alt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темы: 1.0.012-1.037.20, </a:t>
            </a:r>
            <a:r>
              <a:rPr lang="ru-RU" alt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</a:t>
            </a:r>
            <a:r>
              <a:rPr lang="ru-RU" alt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стандарта: 01.07.2021 </a:t>
            </a:r>
            <a:r>
              <a:rPr lang="ru-RU" alt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???)</a:t>
            </a:r>
            <a:endParaRPr lang="ru-RU" sz="16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ПНСТ «Умные (SMART) стандарты. Общие положения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(ПТК 711, ПНС 2022, шифр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 ПНС: 1.11.711-1.001.22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endParaRPr lang="ru-RU" alt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417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548640" y="55179"/>
            <a:ext cx="11068594" cy="7460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в проект резолюции конференции</a:t>
            </a:r>
            <a:endParaRPr lang="ru-RU" sz="24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252549" y="908836"/>
            <a:ext cx="11721737" cy="5814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indent="449263">
              <a:spcBef>
                <a:spcPct val="20000"/>
              </a:spcBef>
              <a:buClr>
                <a:srgbClr val="990033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rgbClr val="0000CC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B2B2B2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ts val="800"/>
              </a:spcBef>
              <a:buClr>
                <a:srgbClr val="C00000"/>
              </a:buClr>
              <a:buSzPct val="12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пересмотре </a:t>
            </a: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стандарта ГОСТ 2.116-84 </a:t>
            </a:r>
            <a:r>
              <a:rPr lang="ru-RU" alt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распространить </a:t>
            </a:r>
            <a:r>
              <a:rPr lang="ru-RU" alt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оформления отдельных частей карты уровня на продукцию, подпадающую под действие программ в области </a:t>
            </a:r>
            <a:r>
              <a:rPr lang="ru-RU" altLang="ru-RU" sz="1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импортозамещения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altLang="ru-RU" sz="1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для 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продукции, </a:t>
            </a: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прошедшей 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СРПП, и </a:t>
            </a:r>
            <a:r>
              <a:rPr lang="ru-RU" alt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предусмотреть использование карты уровня в национальных стандартах в машиночитаемом формате 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(направить соответствующее обращение в </a:t>
            </a:r>
            <a:r>
              <a:rPr lang="ru-RU" altLang="ru-RU" sz="1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ТК 051). </a:t>
            </a:r>
          </a:p>
          <a:p>
            <a:pPr algn="just">
              <a:spcBef>
                <a:spcPts val="800"/>
              </a:spcBef>
              <a:buClr>
                <a:srgbClr val="C00000"/>
              </a:buClr>
              <a:buSzPct val="12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обеспечения оперативного поиска аналогов импортной продукции предлагается ввести решением </a:t>
            </a:r>
            <a:r>
              <a:rPr lang="ru-RU" altLang="ru-RU" sz="1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Росстандарта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состав документов для утверждения национального стандарта (регистрации СТО в ФИФС) </a:t>
            </a:r>
            <a:r>
              <a:rPr lang="ru-RU" alt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информационную карту с данными по сравнению стандарта с зарубежными аналогами 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включением соответствующей информации в информационные системы (</a:t>
            </a: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направить соответствующее обращение в </a:t>
            </a:r>
            <a:r>
              <a:rPr lang="ru-RU" altLang="ru-RU" sz="1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>
              <a:spcBef>
                <a:spcPts val="800"/>
              </a:spcBef>
              <a:buClr>
                <a:srgbClr val="C00000"/>
              </a:buClr>
              <a:buSzPct val="12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разработке основополагающих национальных стандартов  ГОСТ Р «Стандарты национальные в цифровых форматах. Общие положения и классификация» и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ПНСТ «Умные (SMART) стандарты. Общие положения» 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предусмотреть возможность использования национальных стандартов в машиночитаемом формате для  целей </a:t>
            </a:r>
            <a:r>
              <a:rPr lang="ru-RU" sz="1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импортозамещения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именно для использования карты технического уровня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пересмотренному 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 2.116) для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сравнения требований и основных характеристик (показателей назначения) российской продукции и импортных аналогов на основе сравнения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соответствующих стандартов </a:t>
            </a: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(направить соответствующее обращение в </a:t>
            </a:r>
            <a:r>
              <a:rPr lang="ru-RU" altLang="ru-RU" sz="1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ТК 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012 и ПТК 711).</a:t>
            </a:r>
          </a:p>
          <a:p>
            <a:pPr algn="just">
              <a:spcBef>
                <a:spcPts val="800"/>
              </a:spcBef>
              <a:buClr>
                <a:srgbClr val="C00000"/>
              </a:buClr>
              <a:buSzPct val="120000"/>
              <a:buFont typeface="Wingdings" panose="05000000000000000000" pitchFamily="2" charset="2"/>
              <a:buChar char="Ø"/>
              <a:defRPr/>
            </a:pPr>
            <a:r>
              <a:rPr lang="ru-RU" alt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формировании информационных ресурсов российской продукции 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(ГИС Промышленность, ЕЦП для российских производителей «Межотраслевая доверенная среда», Каталог </a:t>
            </a:r>
            <a:r>
              <a:rPr lang="ru-RU" altLang="ru-RU" sz="1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импортозамещения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строительных материалов, оборудования, машин и механизмов НОСТРОЙ и др.) </a:t>
            </a:r>
            <a:r>
              <a:rPr lang="ru-RU" alt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карты технического уровня и результаты сравнения технических характеристик с зарубежными аналогами </a:t>
            </a: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(направить соответствующее обращение в </a:t>
            </a:r>
            <a:r>
              <a:rPr lang="ru-RU" altLang="ru-RU" sz="1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Минпромторг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России, Газпромбанк, НОСТРОЙ).</a:t>
            </a:r>
            <a:endParaRPr lang="ru-RU" alt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endParaRPr lang="ru-RU" alt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endParaRPr lang="ru-RU" alt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buNone/>
            </a:pPr>
            <a:endParaRPr lang="ru-RU" dirty="0">
              <a:solidFill>
                <a:srgbClr val="002060"/>
              </a:solidFill>
            </a:endParaRPr>
          </a:p>
          <a:p>
            <a:pPr indent="0" algn="just">
              <a:spcBef>
                <a:spcPts val="800"/>
              </a:spcBef>
              <a:buClr>
                <a:srgbClr val="C00000"/>
              </a:buClr>
              <a:buSzPct val="120000"/>
              <a:buNone/>
              <a:defRPr/>
            </a:pPr>
            <a:endParaRPr lang="ru-RU" alt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2766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878435" y="3040457"/>
            <a:ext cx="10444656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990033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rgbClr val="0000CC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B2B2B2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ru-RU" altLang="ru-RU" sz="3600" b="1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altLang="ru-RU" sz="3600" b="1" dirty="0">
              <a:solidFill>
                <a:srgbClr val="A500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4" name="Рисунок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5881688" cy="2143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6" descr="Шапка МСТРС - с краном на дом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616"/>
          <a:stretch>
            <a:fillRect/>
          </a:stretch>
        </p:blipFill>
        <p:spPr bwMode="auto">
          <a:xfrm>
            <a:off x="6100763" y="1"/>
            <a:ext cx="6091237" cy="2143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636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2087</TotalTime>
  <Words>1235</Words>
  <Application>Microsoft Office PowerPoint</Application>
  <PresentationFormat>Широкоэкранный</PresentationFormat>
  <Paragraphs>165</Paragraphs>
  <Slides>8</Slides>
  <Notes>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Microsoft YaHei</vt:lpstr>
      <vt:lpstr>Arial</vt:lpstr>
      <vt:lpstr>Calibri</vt:lpstr>
      <vt:lpstr>Calibri Light</vt:lpstr>
      <vt:lpstr>Impact</vt:lpstr>
      <vt:lpstr>Times New Roman</vt:lpstr>
      <vt:lpstr>Wingdings</vt:lpstr>
      <vt:lpstr>Тема Office</vt:lpstr>
      <vt:lpstr>Chart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Пугачев Сергей Васильевич</dc:creator>
  <cp:lastModifiedBy>Пугачев Сергей Васильевич</cp:lastModifiedBy>
  <cp:revision>311</cp:revision>
  <cp:lastPrinted>2022-09-19T11:10:27Z</cp:lastPrinted>
  <dcterms:created xsi:type="dcterms:W3CDTF">2021-03-18T13:32:11Z</dcterms:created>
  <dcterms:modified xsi:type="dcterms:W3CDTF">2022-09-19T11:11:48Z</dcterms:modified>
</cp:coreProperties>
</file>