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3"/>
  </p:notesMasterIdLst>
  <p:sldIdLst>
    <p:sldId id="257" r:id="rId2"/>
    <p:sldId id="295" r:id="rId3"/>
    <p:sldId id="260" r:id="rId4"/>
    <p:sldId id="296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61" r:id="rId15"/>
    <p:sldId id="294" r:id="rId16"/>
    <p:sldId id="293" r:id="rId17"/>
    <p:sldId id="292" r:id="rId18"/>
    <p:sldId id="297" r:id="rId19"/>
    <p:sldId id="287" r:id="rId20"/>
    <p:sldId id="286" r:id="rId21"/>
    <p:sldId id="259" r:id="rId22"/>
  </p:sldIdLst>
  <p:sldSz cx="12192000" cy="6858000"/>
  <p:notesSz cx="6858000" cy="9144000"/>
  <p:embeddedFontLst>
    <p:embeddedFont>
      <p:font typeface="Roboto Medium" panose="020B0604020202020204" charset="0"/>
      <p:regular r:id="rId24"/>
      <p:italic r:id="rId25"/>
    </p:embeddedFont>
    <p:embeddedFont>
      <p:font typeface="Microsoft Sans Serif" panose="020B0604020202020204" pitchFamily="34" charset="0"/>
      <p:regular r:id="rId26"/>
    </p:embeddedFont>
    <p:embeddedFont>
      <p:font typeface="Cera Pro Medium" panose="020B0604020202020204" charset="0"/>
      <p:regular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Cera Pro" panose="00000400000000000000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163"/>
    <a:srgbClr val="E4B94E"/>
    <a:srgbClr val="ECCE84"/>
    <a:srgbClr val="404040"/>
    <a:srgbClr val="CF8E47"/>
    <a:srgbClr val="595959"/>
    <a:srgbClr val="D0D8F0"/>
    <a:srgbClr val="8A5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218" y="19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78788034102467E-2"/>
          <c:y val="3.1469024523312981E-2"/>
          <c:w val="0.78489109402703849"/>
          <c:h val="0.88713094853541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600" b="0" i="0" u="none" strike="noStrike" kern="1200" baseline="0">
                        <a:solidFill>
                          <a:schemeClr val="accent2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defRPr>
                    </a:pPr>
                    <a:fld id="{117227E5-5252-4C73-A5E6-2C18280662CE}" type="VALUE">
                      <a:rPr lang="en-US" sz="1600" b="0" i="0" u="none" strike="noStrike" kern="1200" baseline="0">
                        <a:solidFill>
                          <a:schemeClr val="accent2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rPr>
                      <a:pPr algn="ctr">
                        <a:defRPr lang="en-US" sz="1600">
                          <a:solidFill>
                            <a:schemeClr val="accent2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0" i="0" u="none" strike="noStrike" kern="1200" baseline="0">
                      <a:solidFill>
                        <a:schemeClr val="accent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8F4-417F-BCA3-F76A71A380D6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600" b="0" i="0" u="none" strike="noStrike" kern="1200" baseline="0">
                        <a:solidFill>
                          <a:schemeClr val="accent2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defRPr>
                    </a:pPr>
                    <a:fld id="{7E06D89C-8955-4C4F-954B-794EBE75DDE9}" type="VALUE">
                      <a:rPr lang="en-US" sz="1600" b="0" i="0" u="none" strike="noStrike" kern="1200" baseline="0">
                        <a:solidFill>
                          <a:schemeClr val="accent2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rPr>
                      <a:pPr algn="ctr">
                        <a:defRPr lang="en-US" sz="1600">
                          <a:solidFill>
                            <a:schemeClr val="accent2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0" i="0" u="none" strike="noStrike" kern="1200" baseline="0">
                      <a:solidFill>
                        <a:schemeClr val="accent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F4-417F-BCA3-F76A71A380D6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600" b="0" i="0" u="none" strike="noStrike" kern="1200" baseline="0">
                        <a:solidFill>
                          <a:schemeClr val="accent2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defRPr>
                    </a:pPr>
                    <a:fld id="{5B0DB757-B9BF-4237-A796-F554871A4980}" type="VALUE">
                      <a:rPr lang="en-US" sz="1600" b="0" i="0" u="none" strike="noStrike" kern="1200" baseline="0">
                        <a:solidFill>
                          <a:schemeClr val="accent2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rPr>
                      <a:pPr algn="ctr">
                        <a:defRPr lang="en-US" sz="1600">
                          <a:solidFill>
                            <a:schemeClr val="accent2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0" i="0" u="none" strike="noStrike" kern="1200" baseline="0">
                      <a:solidFill>
                        <a:schemeClr val="accent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8F4-417F-BCA3-F76A71A38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1</c:v>
                </c:pt>
                <c:pt idx="4">
                  <c:v>Категория 2</c:v>
                </c:pt>
                <c:pt idx="5">
                  <c:v>Категория 3</c:v>
                </c:pt>
                <c:pt idx="6">
                  <c:v>Категория 1</c:v>
                </c:pt>
                <c:pt idx="7">
                  <c:v>Категория 2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4.62</c:v>
                </c:pt>
                <c:pt idx="1">
                  <c:v>5.29</c:v>
                </c:pt>
                <c:pt idx="2">
                  <c:v>5.81</c:v>
                </c:pt>
                <c:pt idx="3">
                  <c:v>5.24</c:v>
                </c:pt>
                <c:pt idx="4">
                  <c:v>7.14</c:v>
                </c:pt>
                <c:pt idx="5">
                  <c:v>5.86</c:v>
                </c:pt>
                <c:pt idx="6">
                  <c:v>4.24</c:v>
                </c:pt>
                <c:pt idx="7">
                  <c:v>7.05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F4-417F-BCA3-F76A71A380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43"/>
        <c:axId val="1001077439"/>
        <c:axId val="1069761599"/>
      </c:barChart>
      <c:catAx>
        <c:axId val="10010774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9761599"/>
        <c:crosses val="autoZero"/>
        <c:auto val="1"/>
        <c:lblAlgn val="ctr"/>
        <c:lblOffset val="100"/>
        <c:noMultiLvlLbl val="0"/>
      </c:catAx>
      <c:valAx>
        <c:axId val="1069761599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1077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64003088507E-2"/>
          <c:y val="3.1469024523312981E-2"/>
          <c:w val="0.80371527696808109"/>
          <c:h val="0.88713094853541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200" b="0" i="0" u="none" strike="noStrike" kern="1200" baseline="0">
                        <a:solidFill>
                          <a:srgbClr val="314999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defRPr>
                    </a:pPr>
                    <a:fld id="{117227E5-5252-4C73-A5E6-2C18280662CE}" type="VALUE">
                      <a:rPr lang="en-US" sz="1200" b="0" i="0" u="none" strike="noStrike" kern="1200" baseline="0">
                        <a:solidFill>
                          <a:srgbClr val="314999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rPr>
                      <a:pPr>
                        <a:defRPr lang="en-US" sz="1200">
                          <a:solidFill>
                            <a:srgbClr val="314999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0" i="0" u="none" strike="noStrike" kern="1200" baseline="0">
                      <a:solidFill>
                        <a:srgbClr val="314999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8F4-417F-BCA3-F76A71A380D6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200" b="0" i="0" u="none" strike="noStrike" kern="1200" baseline="0">
                        <a:solidFill>
                          <a:srgbClr val="314999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defRPr>
                    </a:pPr>
                    <a:fld id="{7E06D89C-8955-4C4F-954B-794EBE75DDE9}" type="VALUE">
                      <a:rPr lang="en-US" sz="1200" b="0" i="0" u="none" strike="noStrike" kern="1200" baseline="0">
                        <a:solidFill>
                          <a:srgbClr val="314999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rPr>
                      <a:pPr>
                        <a:defRPr lang="en-US" sz="1200">
                          <a:solidFill>
                            <a:srgbClr val="314999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0" i="0" u="none" strike="noStrike" kern="1200" baseline="0">
                      <a:solidFill>
                        <a:srgbClr val="314999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F4-417F-BCA3-F76A71A380D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B0DB757-B9BF-4237-A796-F554871A4980}" type="VALUE">
                      <a:rPr lang="en-US" sz="1400" b="0" i="0" u="none" strike="noStrike" kern="1200" baseline="0">
                        <a:solidFill>
                          <a:srgbClr val="314999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8F4-417F-BCA3-F76A71A38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1</c:v>
                </c:pt>
                <c:pt idx="4">
                  <c:v>Категория 2</c:v>
                </c:pt>
                <c:pt idx="5">
                  <c:v>Категория 3</c:v>
                </c:pt>
                <c:pt idx="6">
                  <c:v>Категория 1</c:v>
                </c:pt>
                <c:pt idx="7">
                  <c:v>Категория 2</c:v>
                </c:pt>
                <c:pt idx="8">
                  <c:v>Категория 1</c:v>
                </c:pt>
                <c:pt idx="9">
                  <c:v>Категория 2</c:v>
                </c:pt>
                <c:pt idx="10">
                  <c:v>Категория 3</c:v>
                </c:pt>
                <c:pt idx="11">
                  <c:v>Категория 1</c:v>
                </c:pt>
                <c:pt idx="12">
                  <c:v>Категория 2</c:v>
                </c:pt>
                <c:pt idx="13">
                  <c:v>Категория 3</c:v>
                </c:pt>
                <c:pt idx="14">
                  <c:v>Категория 1</c:v>
                </c:pt>
                <c:pt idx="15">
                  <c:v>Категория 2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6.05</c:v>
                </c:pt>
                <c:pt idx="1">
                  <c:v>6.29</c:v>
                </c:pt>
                <c:pt idx="2">
                  <c:v>6.14</c:v>
                </c:pt>
                <c:pt idx="3">
                  <c:v>4.76</c:v>
                </c:pt>
                <c:pt idx="4">
                  <c:v>6.14</c:v>
                </c:pt>
                <c:pt idx="5">
                  <c:v>6.48</c:v>
                </c:pt>
                <c:pt idx="6">
                  <c:v>6.48</c:v>
                </c:pt>
                <c:pt idx="7">
                  <c:v>4.95</c:v>
                </c:pt>
                <c:pt idx="8">
                  <c:v>6.29</c:v>
                </c:pt>
                <c:pt idx="9">
                  <c:v>4.9000000000000004</c:v>
                </c:pt>
                <c:pt idx="10">
                  <c:v>6.43</c:v>
                </c:pt>
                <c:pt idx="11">
                  <c:v>5.57</c:v>
                </c:pt>
                <c:pt idx="12">
                  <c:v>6.24</c:v>
                </c:pt>
                <c:pt idx="13">
                  <c:v>6.05</c:v>
                </c:pt>
                <c:pt idx="14">
                  <c:v>6.19</c:v>
                </c:pt>
                <c:pt idx="15">
                  <c:v>7.05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F4-417F-BCA3-F76A71A380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43"/>
        <c:axId val="1001077439"/>
        <c:axId val="1069761599"/>
      </c:barChart>
      <c:catAx>
        <c:axId val="10010774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9761599"/>
        <c:crosses val="autoZero"/>
        <c:auto val="1"/>
        <c:lblAlgn val="ctr"/>
        <c:lblOffset val="100"/>
        <c:noMultiLvlLbl val="0"/>
      </c:catAx>
      <c:valAx>
        <c:axId val="1069761599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1077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6A02A-45E4-4C34-8B98-6ADAA5553E6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973E-06F4-4667-9B01-7A2383A07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4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83000">
              <a:schemeClr val="tx1">
                <a:lumMod val="75000"/>
                <a:lumOff val="2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2E6905B-ACAD-47C6-A671-F14B4CBE2245}"/>
              </a:ext>
            </a:extLst>
          </p:cNvPr>
          <p:cNvSpPr/>
          <p:nvPr userDrawn="1"/>
        </p:nvSpPr>
        <p:spPr>
          <a:xfrm rot="8100000">
            <a:off x="6822035" y="5083540"/>
            <a:ext cx="6199826" cy="2790796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19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F209390-61A7-4B43-9C26-67F91265D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096983" y="180910"/>
            <a:ext cx="7292090" cy="78050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9F5E198-2225-4A87-81B4-825CC09860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21840" y="1986067"/>
            <a:ext cx="5619234" cy="60145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26100-F5E5-4027-9812-6B02B09CB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9013" y="3943763"/>
            <a:ext cx="8469878" cy="618631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23000"/>
              </a:prstClr>
            </a:outerShdw>
          </a:effectLst>
        </p:spPr>
        <p:txBody>
          <a:bodyPr wrap="square" anchor="b" anchorCtr="0">
            <a:spAutoFit/>
          </a:bodyPr>
          <a:lstStyle>
            <a:lvl1pPr algn="l">
              <a:defRPr sz="3800" b="1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5E27562F-21D0-4B6E-B081-847E7EC7BE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9013" y="4817461"/>
            <a:ext cx="8469879" cy="4311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spc="40" baseline="0"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9359DC6E-AB56-480A-82EB-C1A5277F7E65}"/>
              </a:ext>
            </a:extLst>
          </p:cNvPr>
          <p:cNvSpPr/>
          <p:nvPr userDrawn="1"/>
        </p:nvSpPr>
        <p:spPr>
          <a:xfrm rot="18903862">
            <a:off x="1675949" y="-373495"/>
            <a:ext cx="5586492" cy="2514709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21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Текст 43">
            <a:extLst>
              <a:ext uri="{FF2B5EF4-FFF2-40B4-BE49-F238E27FC236}">
                <a16:creationId xmlns:a16="http://schemas.microsoft.com/office/drawing/2014/main" id="{53D40062-836C-457C-B9DD-FAA57A6D4E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25" y="5217733"/>
            <a:ext cx="8469313" cy="82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5FA05360-5C50-47BE-B219-8A12D27771A1}"/>
              </a:ext>
            </a:extLst>
          </p:cNvPr>
          <p:cNvSpPr/>
          <p:nvPr userDrawn="1"/>
        </p:nvSpPr>
        <p:spPr>
          <a:xfrm rot="2703488">
            <a:off x="1386081" y="-2346881"/>
            <a:ext cx="7593156" cy="11430038"/>
          </a:xfrm>
          <a:prstGeom prst="roundRect">
            <a:avLst>
              <a:gd name="adj" fmla="val 3623"/>
            </a:avLst>
          </a:prstGeom>
          <a:noFill/>
          <a:ln w="63500">
            <a:gradFill>
              <a:gsLst>
                <a:gs pos="0">
                  <a:srgbClr val="8A5F2F"/>
                </a:gs>
                <a:gs pos="31000">
                  <a:srgbClr val="CF8E47">
                    <a:alpha val="0"/>
                  </a:srgbClr>
                </a:gs>
                <a:gs pos="100000">
                  <a:schemeClr val="accent4">
                    <a:lumMod val="60000"/>
                    <a:lumOff val="40000"/>
                    <a:alpha val="0"/>
                  </a:schemeClr>
                </a:gs>
                <a:gs pos="73000">
                  <a:srgbClr val="8A5F2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EC9C55-7ED0-4973-AE3D-4FB4DBAD13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88633" y="869716"/>
            <a:ext cx="947620" cy="7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6A498D9A-D11B-4552-ACD3-818890FEA8F7}"/>
              </a:ext>
            </a:extLst>
          </p:cNvPr>
          <p:cNvSpPr/>
          <p:nvPr userDrawn="1"/>
        </p:nvSpPr>
        <p:spPr>
          <a:xfrm>
            <a:off x="-18973" y="1161466"/>
            <a:ext cx="12230745" cy="5707117"/>
          </a:xfrm>
          <a:custGeom>
            <a:avLst/>
            <a:gdLst>
              <a:gd name="connsiteX0" fmla="*/ 783684 w 12230745"/>
              <a:gd name="connsiteY0" fmla="*/ 0 h 5707117"/>
              <a:gd name="connsiteX1" fmla="*/ 12230745 w 12230745"/>
              <a:gd name="connsiteY1" fmla="*/ 0 h 5707117"/>
              <a:gd name="connsiteX2" fmla="*/ 12230745 w 12230745"/>
              <a:gd name="connsiteY2" fmla="*/ 5707117 h 5707117"/>
              <a:gd name="connsiteX3" fmla="*/ 0 w 12230745"/>
              <a:gd name="connsiteY3" fmla="*/ 5707117 h 5707117"/>
              <a:gd name="connsiteX4" fmla="*/ 0 w 12230745"/>
              <a:gd name="connsiteY4" fmla="*/ 781925 h 570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745" h="5707117">
                <a:moveTo>
                  <a:pt x="783684" y="0"/>
                </a:moveTo>
                <a:lnTo>
                  <a:pt x="12230745" y="0"/>
                </a:lnTo>
                <a:lnTo>
                  <a:pt x="12230745" y="5707117"/>
                </a:lnTo>
                <a:lnTo>
                  <a:pt x="0" y="5707117"/>
                </a:lnTo>
                <a:lnTo>
                  <a:pt x="0" y="7819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4E13A8F-C516-4D75-AC04-C1B3C3A54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894786" y="-2631790"/>
            <a:ext cx="5619234" cy="601451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4A9DE2-587C-4AFF-A63D-21333CBB56D5}"/>
              </a:ext>
            </a:extLst>
          </p:cNvPr>
          <p:cNvSpPr/>
          <p:nvPr userDrawn="1"/>
        </p:nvSpPr>
        <p:spPr>
          <a:xfrm rot="18903862">
            <a:off x="-1352126" y="-228676"/>
            <a:ext cx="1993774" cy="1805250"/>
          </a:xfrm>
          <a:prstGeom prst="roundRect">
            <a:avLst>
              <a:gd name="adj" fmla="val 168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0E9CE-C738-45EB-91E4-7DDC82499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525" y="382514"/>
            <a:ext cx="6999422" cy="4524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A01E9-5471-43B5-BF16-76F2F80E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178" y="334065"/>
            <a:ext cx="741508" cy="534035"/>
          </a:xfrm>
          <a:prstGeom prst="rect">
            <a:avLst/>
          </a:prstGeo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fld id="{06F93DE1-FB15-41EB-81A8-DF8B618D68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DB97913-A3D2-43C2-BC16-2C5F5228EF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23762" y="3439879"/>
            <a:ext cx="5619234" cy="60145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A51BDF-2D07-4C2F-AC88-1315C61B5A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03" y="303978"/>
            <a:ext cx="651575" cy="5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9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83000">
              <a:schemeClr val="tx1">
                <a:lumMod val="75000"/>
                <a:lumOff val="2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2E6905B-ACAD-47C6-A671-F14B4CBE2245}"/>
              </a:ext>
            </a:extLst>
          </p:cNvPr>
          <p:cNvSpPr/>
          <p:nvPr userDrawn="1"/>
        </p:nvSpPr>
        <p:spPr>
          <a:xfrm rot="8100000">
            <a:off x="6822035" y="5083540"/>
            <a:ext cx="6199826" cy="2790796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19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F209390-61A7-4B43-9C26-67F91265D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097273" y="180910"/>
            <a:ext cx="7292090" cy="78050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9F5E198-2225-4A87-81B4-825CC09860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21840" y="1986067"/>
            <a:ext cx="5619234" cy="6014510"/>
          </a:xfrm>
          <a:prstGeom prst="rect">
            <a:avLst/>
          </a:prstGeom>
        </p:spPr>
      </p:pic>
      <p:sp>
        <p:nvSpPr>
          <p:cNvPr id="2" name="Заголовок 1" descr="благодарю за внимание">
            <a:extLst>
              <a:ext uri="{FF2B5EF4-FFF2-40B4-BE49-F238E27FC236}">
                <a16:creationId xmlns:a16="http://schemas.microsoft.com/office/drawing/2014/main" id="{AA726100-F5E5-4027-9812-6B02B09CBD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1061" y="2906863"/>
            <a:ext cx="8469878" cy="680494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23000"/>
              </a:prstClr>
            </a:outerShdw>
          </a:effectLst>
        </p:spPr>
        <p:txBody>
          <a:bodyPr wrap="square" anchor="b" anchorCtr="0">
            <a:spAutoFit/>
          </a:bodyPr>
          <a:lstStyle>
            <a:lvl1pPr algn="ctr">
              <a:defRPr sz="3800" b="1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r>
              <a:rPr lang="ru-RU" dirty="0"/>
              <a:t>БЛАГОДАРЮ ЗА ВНИМАНИЕ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9359DC6E-AB56-480A-82EB-C1A5277F7E65}"/>
              </a:ext>
            </a:extLst>
          </p:cNvPr>
          <p:cNvSpPr/>
          <p:nvPr userDrawn="1"/>
        </p:nvSpPr>
        <p:spPr>
          <a:xfrm rot="18903862">
            <a:off x="1675949" y="-373495"/>
            <a:ext cx="5586492" cy="2514709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21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5FA05360-5C50-47BE-B219-8A12D27771A1}"/>
              </a:ext>
            </a:extLst>
          </p:cNvPr>
          <p:cNvSpPr/>
          <p:nvPr userDrawn="1"/>
        </p:nvSpPr>
        <p:spPr>
          <a:xfrm rot="2703488">
            <a:off x="1386081" y="-2346881"/>
            <a:ext cx="7593156" cy="11430038"/>
          </a:xfrm>
          <a:prstGeom prst="roundRect">
            <a:avLst>
              <a:gd name="adj" fmla="val 3623"/>
            </a:avLst>
          </a:prstGeom>
          <a:noFill/>
          <a:ln w="63500">
            <a:gradFill>
              <a:gsLst>
                <a:gs pos="0">
                  <a:srgbClr val="8A5F2F"/>
                </a:gs>
                <a:gs pos="31000">
                  <a:srgbClr val="CF8E47">
                    <a:alpha val="0"/>
                  </a:srgbClr>
                </a:gs>
                <a:gs pos="100000">
                  <a:schemeClr val="accent4">
                    <a:lumMod val="60000"/>
                    <a:lumOff val="40000"/>
                    <a:alpha val="0"/>
                  </a:schemeClr>
                </a:gs>
                <a:gs pos="73000">
                  <a:srgbClr val="8A5F2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9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5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278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53.png"/><Relationship Id="rId18" Type="http://schemas.openxmlformats.org/officeDocument/2006/relationships/image" Target="../media/image76.sv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12" Type="http://schemas.openxmlformats.org/officeDocument/2006/relationships/image" Target="../media/image70.svg"/><Relationship Id="rId17" Type="http://schemas.openxmlformats.org/officeDocument/2006/relationships/image" Target="../media/image55.png"/><Relationship Id="rId2" Type="http://schemas.openxmlformats.org/officeDocument/2006/relationships/image" Target="../media/image48.jpg"/><Relationship Id="rId16" Type="http://schemas.openxmlformats.org/officeDocument/2006/relationships/image" Target="../media/image74.svg"/><Relationship Id="rId20" Type="http://schemas.openxmlformats.org/officeDocument/2006/relationships/image" Target="../media/image7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sv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4.png"/><Relationship Id="rId10" Type="http://schemas.openxmlformats.org/officeDocument/2006/relationships/image" Target="../media/image68.svg"/><Relationship Id="rId19" Type="http://schemas.openxmlformats.org/officeDocument/2006/relationships/image" Target="../media/image56.png"/><Relationship Id="rId4" Type="http://schemas.microsoft.com/office/2007/relationships/hdphoto" Target="../media/hdphoto1.wdp"/><Relationship Id="rId9" Type="http://schemas.openxmlformats.org/officeDocument/2006/relationships/image" Target="../media/image51.png"/><Relationship Id="rId14" Type="http://schemas.openxmlformats.org/officeDocument/2006/relationships/image" Target="../media/image7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hyperlink" Target="https://lms.madi.ru/login/index.php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13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image" Target="../media/image9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svg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0" Type="http://schemas.openxmlformats.org/officeDocument/2006/relationships/image" Target="../media/image90.svg"/><Relationship Id="rId4" Type="http://schemas.openxmlformats.org/officeDocument/2006/relationships/image" Target="../media/image84.svg"/><Relationship Id="rId9" Type="http://schemas.openxmlformats.org/officeDocument/2006/relationships/image" Target="../media/image65.png"/><Relationship Id="rId14" Type="http://schemas.openxmlformats.org/officeDocument/2006/relationships/image" Target="../media/image9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98.svg"/><Relationship Id="rId3" Type="http://schemas.openxmlformats.org/officeDocument/2006/relationships/image" Target="../media/image84.svg"/><Relationship Id="rId7" Type="http://schemas.openxmlformats.org/officeDocument/2006/relationships/image" Target="../media/image90.svg"/><Relationship Id="rId12" Type="http://schemas.openxmlformats.org/officeDocument/2006/relationships/image" Target="../media/image6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96.svg"/><Relationship Id="rId5" Type="http://schemas.openxmlformats.org/officeDocument/2006/relationships/image" Target="../media/image86.sv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9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1.png"/><Relationship Id="rId7" Type="http://schemas.openxmlformats.org/officeDocument/2006/relationships/image" Target="../media/image104.sv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86.svg"/><Relationship Id="rId5" Type="http://schemas.openxmlformats.org/officeDocument/2006/relationships/image" Target="../media/image102.svg"/><Relationship Id="rId10" Type="http://schemas.openxmlformats.org/officeDocument/2006/relationships/image" Target="../media/image63.png"/><Relationship Id="rId4" Type="http://schemas.openxmlformats.org/officeDocument/2006/relationships/image" Target="../media/image72.png"/><Relationship Id="rId9" Type="http://schemas.openxmlformats.org/officeDocument/2006/relationships/image" Target="../media/image8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svg"/><Relationship Id="rId7" Type="http://schemas.openxmlformats.org/officeDocument/2006/relationships/image" Target="../media/image110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108.sv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35.svg"/><Relationship Id="rId7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C57B7E2-C215-4B7D-98D5-3BF5256C5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0" dirty="0">
                <a:effectLst/>
                <a:latin typeface="Arial" panose="020B0604020202020204" pitchFamily="34" charset="0"/>
              </a:rPr>
              <a:t>Вопросы подготовки кадров в </a:t>
            </a:r>
            <a:r>
              <a:rPr lang="ru-RU" b="1" i="0" dirty="0" smtClean="0">
                <a:effectLst/>
                <a:latin typeface="Arial" panose="020B0604020202020204" pitchFamily="34" charset="0"/>
              </a:rPr>
              <a:t>дорожно-строительной </a:t>
            </a:r>
            <a:r>
              <a:rPr lang="ru-RU" b="1" i="0" dirty="0">
                <a:effectLst/>
                <a:latin typeface="Arial" panose="020B0604020202020204" pitchFamily="34" charset="0"/>
              </a:rPr>
              <a:t>отрасли: комплексное решение</a:t>
            </a:r>
            <a:endParaRPr lang="ru-RU" dirty="0"/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40FF95AD-8713-4F83-A437-704C1736B2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Ефименко Дмитрий Борисович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158F2E7-B57B-4392-904A-16F44543EA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исполняющий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обязанности ректора Московского автомобильно-дорожного государственного технического университета (МАДИ)</a:t>
            </a:r>
          </a:p>
        </p:txBody>
      </p:sp>
    </p:spTree>
    <p:extLst>
      <p:ext uri="{BB962C8B-B14F-4D97-AF65-F5344CB8AC3E}">
        <p14:creationId xmlns:p14="http://schemas.microsoft.com/office/powerpoint/2010/main" val="925634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02" y="235275"/>
            <a:ext cx="9080884" cy="75713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ФОИВ И ПОДВЕДОМСТВЕННЫМИ ОРГАНИЗАЦИЯМИ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A8A308B-CFBB-48F9-11C8-66207BF48F9C}"/>
              </a:ext>
            </a:extLst>
          </p:cNvPr>
          <p:cNvGrpSpPr/>
          <p:nvPr/>
        </p:nvGrpSpPr>
        <p:grpSpPr>
          <a:xfrm>
            <a:off x="884481" y="1299509"/>
            <a:ext cx="4978336" cy="2057647"/>
            <a:chOff x="890686" y="1399306"/>
            <a:chExt cx="4978336" cy="2057647"/>
          </a:xfrm>
          <a:solidFill>
            <a:schemeClr val="accent6"/>
          </a:solidFill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9454B92-17F7-527C-50E1-2D3646BE8DCB}"/>
                </a:ext>
              </a:extLst>
            </p:cNvPr>
            <p:cNvSpPr/>
            <p:nvPr/>
          </p:nvSpPr>
          <p:spPr>
            <a:xfrm rot="2700000">
              <a:off x="2921650" y="1740514"/>
              <a:ext cx="289022" cy="2890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C79003BC-F0DC-7C31-E4D0-D72E7182B23F}"/>
                </a:ext>
              </a:extLst>
            </p:cNvPr>
            <p:cNvSpPr/>
            <p:nvPr/>
          </p:nvSpPr>
          <p:spPr>
            <a:xfrm>
              <a:off x="890686" y="1399306"/>
              <a:ext cx="4978336" cy="2057647"/>
            </a:xfrm>
            <a:prstGeom prst="roundRect">
              <a:avLst>
                <a:gd name="adj" fmla="val 462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108000" rIns="90000" bIns="108000" rtlCol="0" anchor="t" anchorCtr="0">
              <a:spAutoFit/>
            </a:bodyPr>
            <a:lstStyle/>
            <a:p>
              <a:pPr marL="612000">
                <a:spcBef>
                  <a:spcPts val="600"/>
                </a:spcBef>
              </a:pP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ОСВОЕНИЕ ПРОГРАММ МАГИСТРАТУРЫ СОТРУДНИКАМИ РОСАВТОДОРА И ПОДВЕДОМСТВЕННЫХ ОРГАНИЗАЦИЙ</a:t>
              </a:r>
            </a:p>
            <a:p>
              <a:pPr marL="612000">
                <a:spcBef>
                  <a:spcPts val="60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результатам вступительных испытаний на очную форму в магистратуру МАДИ было зачислено 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порядка 20 сотрудников 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Федерального дорожного агентства и подведомственных организаций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9E786AC-4390-4FCD-D37D-F30BFC6BB038}"/>
              </a:ext>
            </a:extLst>
          </p:cNvPr>
          <p:cNvSpPr txBox="1"/>
          <p:nvPr/>
        </p:nvSpPr>
        <p:spPr>
          <a:xfrm>
            <a:off x="763731" y="3735870"/>
            <a:ext cx="497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851AFC6C-0C92-9B80-E0F3-4AE1C158197F}"/>
              </a:ext>
            </a:extLst>
          </p:cNvPr>
          <p:cNvSpPr/>
          <p:nvPr/>
        </p:nvSpPr>
        <p:spPr>
          <a:xfrm>
            <a:off x="884481" y="4209960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EA07783F-CF64-9B9A-C17E-FADBB18C19F8}"/>
              </a:ext>
            </a:extLst>
          </p:cNvPr>
          <p:cNvSpPr/>
          <p:nvPr/>
        </p:nvSpPr>
        <p:spPr>
          <a:xfrm>
            <a:off x="884481" y="4711832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B3895133-08EC-D9FE-19F5-7F5C7C94B820}"/>
              </a:ext>
            </a:extLst>
          </p:cNvPr>
          <p:cNvSpPr/>
          <p:nvPr/>
        </p:nvSpPr>
        <p:spPr>
          <a:xfrm>
            <a:off x="884481" y="5212655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83500E4F-D504-8FEB-2FE6-F30354967AF2}"/>
              </a:ext>
            </a:extLst>
          </p:cNvPr>
          <p:cNvSpPr/>
          <p:nvPr/>
        </p:nvSpPr>
        <p:spPr>
          <a:xfrm>
            <a:off x="884481" y="5713478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CCBDCEFC-DEC8-3074-A9DD-DEBC9EC27FEB}"/>
              </a:ext>
            </a:extLst>
          </p:cNvPr>
          <p:cNvSpPr/>
          <p:nvPr/>
        </p:nvSpPr>
        <p:spPr>
          <a:xfrm>
            <a:off x="884481" y="6214301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4">
            <a:extLst>
              <a:ext uri="{FF2B5EF4-FFF2-40B4-BE49-F238E27FC236}">
                <a16:creationId xmlns:a16="http://schemas.microsoft.com/office/drawing/2014/main" id="{1FB9D8B0-48D1-58C1-D56F-AFEA9C66D91E}"/>
              </a:ext>
            </a:extLst>
          </p:cNvPr>
          <p:cNvSpPr txBox="1">
            <a:spLocks/>
          </p:cNvSpPr>
          <p:nvPr/>
        </p:nvSpPr>
        <p:spPr>
          <a:xfrm>
            <a:off x="1393437" y="4231422"/>
            <a:ext cx="4178307" cy="2862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ЦЕНТРАЛЬНЫЙ АППАРАТ ФДА</a:t>
            </a:r>
          </a:p>
        </p:txBody>
      </p:sp>
      <p:sp>
        <p:nvSpPr>
          <p:cNvPr id="19" name="Заголовок 4">
            <a:extLst>
              <a:ext uri="{FF2B5EF4-FFF2-40B4-BE49-F238E27FC236}">
                <a16:creationId xmlns:a16="http://schemas.microsoft.com/office/drawing/2014/main" id="{8D369B4A-6E2C-14FD-88C4-04D45F334E27}"/>
              </a:ext>
            </a:extLst>
          </p:cNvPr>
          <p:cNvSpPr txBox="1">
            <a:spLocks/>
          </p:cNvSpPr>
          <p:nvPr/>
        </p:nvSpPr>
        <p:spPr>
          <a:xfrm>
            <a:off x="1393437" y="4710911"/>
            <a:ext cx="4348630" cy="2862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ФГБУ «РОСДОРТЕХНОЛОГИЯ»</a:t>
            </a:r>
          </a:p>
        </p:txBody>
      </p:sp>
      <p:sp>
        <p:nvSpPr>
          <p:cNvPr id="21" name="Заголовок 4">
            <a:extLst>
              <a:ext uri="{FF2B5EF4-FFF2-40B4-BE49-F238E27FC236}">
                <a16:creationId xmlns:a16="http://schemas.microsoft.com/office/drawing/2014/main" id="{3D9BF679-A109-61C0-3171-10618E7D438D}"/>
              </a:ext>
            </a:extLst>
          </p:cNvPr>
          <p:cNvSpPr txBox="1">
            <a:spLocks/>
          </p:cNvSpPr>
          <p:nvPr/>
        </p:nvSpPr>
        <p:spPr>
          <a:xfrm>
            <a:off x="1393437" y="5275163"/>
            <a:ext cx="2835077" cy="28439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ФКУ «ЦЕНТРДОРРАЗВИТИЕ»</a:t>
            </a:r>
          </a:p>
        </p:txBody>
      </p:sp>
      <p:sp>
        <p:nvSpPr>
          <p:cNvPr id="23" name="Заголовок 4">
            <a:extLst>
              <a:ext uri="{FF2B5EF4-FFF2-40B4-BE49-F238E27FC236}">
                <a16:creationId xmlns:a16="http://schemas.microsoft.com/office/drawing/2014/main" id="{4D98AC7F-BC09-169B-CB99-D24FA0135AB6}"/>
              </a:ext>
            </a:extLst>
          </p:cNvPr>
          <p:cNvSpPr txBox="1">
            <a:spLocks/>
          </p:cNvSpPr>
          <p:nvPr/>
        </p:nvSpPr>
        <p:spPr>
          <a:xfrm>
            <a:off x="1393437" y="5695378"/>
            <a:ext cx="3337059" cy="2862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ФКУ «ЦЕНТРАВТОМАГИСТРАЛЬ</a:t>
            </a:r>
          </a:p>
        </p:txBody>
      </p:sp>
      <p:sp>
        <p:nvSpPr>
          <p:cNvPr id="25" name="Заголовок 4">
            <a:extLst>
              <a:ext uri="{FF2B5EF4-FFF2-40B4-BE49-F238E27FC236}">
                <a16:creationId xmlns:a16="http://schemas.microsoft.com/office/drawing/2014/main" id="{85BE85FC-FE30-1D1B-1556-A43B878265F9}"/>
              </a:ext>
            </a:extLst>
          </p:cNvPr>
          <p:cNvSpPr txBox="1">
            <a:spLocks/>
          </p:cNvSpPr>
          <p:nvPr/>
        </p:nvSpPr>
        <p:spPr>
          <a:xfrm>
            <a:off x="1393436" y="6257788"/>
            <a:ext cx="4424771" cy="2862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АССОЦИАЦИЯ ДОРОЖНОГО ОБРАЗОВАНИЯ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84A034-E5FA-CEB7-BD2A-F3A992167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9871" y="1485273"/>
            <a:ext cx="682664" cy="682664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1AA01AF-D15A-8028-F7F7-831162B1A76D}"/>
              </a:ext>
            </a:extLst>
          </p:cNvPr>
          <p:cNvGrpSpPr/>
          <p:nvPr/>
        </p:nvGrpSpPr>
        <p:grpSpPr>
          <a:xfrm>
            <a:off x="6198780" y="1343884"/>
            <a:ext cx="5794949" cy="1838036"/>
            <a:chOff x="1176772" y="1328527"/>
            <a:chExt cx="5257711" cy="1838036"/>
          </a:xfrm>
          <a:solidFill>
            <a:schemeClr val="accent6"/>
          </a:solidFill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01240214-2F94-FF8D-B644-570117F62F58}"/>
                </a:ext>
              </a:extLst>
            </p:cNvPr>
            <p:cNvSpPr/>
            <p:nvPr/>
          </p:nvSpPr>
          <p:spPr>
            <a:xfrm rot="2700000">
              <a:off x="2921650" y="1740514"/>
              <a:ext cx="289022" cy="2890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93B46F85-EA1D-B080-7034-EE90FBC4CBA6}"/>
                </a:ext>
              </a:extLst>
            </p:cNvPr>
            <p:cNvSpPr/>
            <p:nvPr/>
          </p:nvSpPr>
          <p:spPr>
            <a:xfrm>
              <a:off x="1176772" y="1328527"/>
              <a:ext cx="5257711" cy="1838036"/>
            </a:xfrm>
            <a:prstGeom prst="roundRect">
              <a:avLst>
                <a:gd name="adj" fmla="val 462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108000" rIns="90000" bIns="108000" rtlCol="0" anchor="t" anchorCtr="0">
              <a:spAutoFit/>
            </a:bodyPr>
            <a:lstStyle/>
            <a:p>
              <a:pPr marL="612000">
                <a:spcBef>
                  <a:spcPts val="600"/>
                </a:spcBef>
              </a:pP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ЭСПЕРТИЗА ОСНОВНЫХ ПРОФЕССИОНАЛЬНЫХ ОБРАЗОВАТЕЛЬНЫХ ПРОГРАММ ПРОФЕССИОНАЛЬНЫМ СООБЩЕСТВОМ ОТРАСЛИ</a:t>
              </a:r>
            </a:p>
            <a:p>
              <a:pPr marL="612000">
                <a:spcBef>
                  <a:spcPts val="60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инициативе МАДИ ведется работа по экспертизе образовательных программ, учебных планов, рабочих программ дисциплин экспертами и специалистами ФДА и подведомственных организаций</a:t>
              </a:r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FF94326-FB9E-A356-304B-7FF6F21656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91" y="1404210"/>
            <a:ext cx="960457" cy="84478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D575C8D-36FD-72C6-2F97-AA7C706CED88}"/>
              </a:ext>
            </a:extLst>
          </p:cNvPr>
          <p:cNvSpPr txBox="1"/>
          <p:nvPr/>
        </p:nvSpPr>
        <p:spPr>
          <a:xfrm>
            <a:off x="6620258" y="3767438"/>
            <a:ext cx="497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</a:p>
        </p:txBody>
      </p:sp>
      <p:sp>
        <p:nvSpPr>
          <p:cNvPr id="35" name="Стрелка: шеврон 34">
            <a:extLst>
              <a:ext uri="{FF2B5EF4-FFF2-40B4-BE49-F238E27FC236}">
                <a16:creationId xmlns:a16="http://schemas.microsoft.com/office/drawing/2014/main" id="{8140B045-DF35-5A9B-EACE-1A2B7A1D6033}"/>
              </a:ext>
            </a:extLst>
          </p:cNvPr>
          <p:cNvSpPr/>
          <p:nvPr/>
        </p:nvSpPr>
        <p:spPr>
          <a:xfrm>
            <a:off x="6741008" y="4241528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трелка: шеврон 36">
            <a:extLst>
              <a:ext uri="{FF2B5EF4-FFF2-40B4-BE49-F238E27FC236}">
                <a16:creationId xmlns:a16="http://schemas.microsoft.com/office/drawing/2014/main" id="{52FE7CDA-93FF-94D2-9FE8-BA8348826BDE}"/>
              </a:ext>
            </a:extLst>
          </p:cNvPr>
          <p:cNvSpPr/>
          <p:nvPr/>
        </p:nvSpPr>
        <p:spPr>
          <a:xfrm>
            <a:off x="6741008" y="4743400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трелка: шеврон 38">
            <a:extLst>
              <a:ext uri="{FF2B5EF4-FFF2-40B4-BE49-F238E27FC236}">
                <a16:creationId xmlns:a16="http://schemas.microsoft.com/office/drawing/2014/main" id="{4D7C4BEF-0BBB-7A84-1708-5DA505AB7DFC}"/>
              </a:ext>
            </a:extLst>
          </p:cNvPr>
          <p:cNvSpPr/>
          <p:nvPr/>
        </p:nvSpPr>
        <p:spPr>
          <a:xfrm>
            <a:off x="6741008" y="5244223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Заголовок 4">
            <a:extLst>
              <a:ext uri="{FF2B5EF4-FFF2-40B4-BE49-F238E27FC236}">
                <a16:creationId xmlns:a16="http://schemas.microsoft.com/office/drawing/2014/main" id="{7774DC1E-F32C-110D-00F2-535BA13AA917}"/>
              </a:ext>
            </a:extLst>
          </p:cNvPr>
          <p:cNvSpPr txBox="1">
            <a:spLocks/>
          </p:cNvSpPr>
          <p:nvPr/>
        </p:nvSpPr>
        <p:spPr>
          <a:xfrm>
            <a:off x="7249963" y="4262990"/>
            <a:ext cx="4178305" cy="2862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ФЕДЕРАЛЬНОЕ ДОРОЖНОЕ АГЕНТСТВО</a:t>
            </a:r>
          </a:p>
        </p:txBody>
      </p:sp>
      <p:sp>
        <p:nvSpPr>
          <p:cNvPr id="47" name="Заголовок 4">
            <a:extLst>
              <a:ext uri="{FF2B5EF4-FFF2-40B4-BE49-F238E27FC236}">
                <a16:creationId xmlns:a16="http://schemas.microsoft.com/office/drawing/2014/main" id="{97D50AF5-D100-D089-EFA8-E7A7DE2ECDEF}"/>
              </a:ext>
            </a:extLst>
          </p:cNvPr>
          <p:cNvSpPr txBox="1">
            <a:spLocks/>
          </p:cNvSpPr>
          <p:nvPr/>
        </p:nvSpPr>
        <p:spPr>
          <a:xfrm>
            <a:off x="7249964" y="4743400"/>
            <a:ext cx="2835077" cy="28439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РОСДОРНИИ</a:t>
            </a:r>
          </a:p>
        </p:txBody>
      </p:sp>
      <p:sp>
        <p:nvSpPr>
          <p:cNvPr id="53" name="Заголовок 4">
            <a:extLst>
              <a:ext uri="{FF2B5EF4-FFF2-40B4-BE49-F238E27FC236}">
                <a16:creationId xmlns:a16="http://schemas.microsoft.com/office/drawing/2014/main" id="{3EDDD432-CAE4-FA17-0107-471A56CF87BA}"/>
              </a:ext>
            </a:extLst>
          </p:cNvPr>
          <p:cNvSpPr txBox="1">
            <a:spLocks/>
          </p:cNvSpPr>
          <p:nvPr/>
        </p:nvSpPr>
        <p:spPr>
          <a:xfrm>
            <a:off x="7249963" y="5138728"/>
            <a:ext cx="4178307" cy="2862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АССОЦИАЦИЯ ДОРОЖНОГО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55101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230165"/>
            <a:ext cx="9144892" cy="75713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ОТКРЫТЫЕ ЛЕКЦИИ ВЕДУЩИХ СПЕЦИАЛИСТОВ ОТРАСЛИ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3A257C3-206B-6CD7-DB1C-A1C540E89D85}"/>
              </a:ext>
            </a:extLst>
          </p:cNvPr>
          <p:cNvGrpSpPr/>
          <p:nvPr/>
        </p:nvGrpSpPr>
        <p:grpSpPr>
          <a:xfrm>
            <a:off x="3606832" y="1432272"/>
            <a:ext cx="4978336" cy="1179204"/>
            <a:chOff x="890686" y="1399306"/>
            <a:chExt cx="4978336" cy="1179204"/>
          </a:xfrm>
          <a:solidFill>
            <a:schemeClr val="accent6"/>
          </a:solidFill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7C05BE1D-2DFC-16E6-1647-A7C61CF35E0E}"/>
                </a:ext>
              </a:extLst>
            </p:cNvPr>
            <p:cNvSpPr/>
            <p:nvPr/>
          </p:nvSpPr>
          <p:spPr>
            <a:xfrm rot="2700000">
              <a:off x="2921650" y="1740514"/>
              <a:ext cx="289022" cy="2890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E061B74A-C4E4-EA76-6939-6C8F1A910B26}"/>
                </a:ext>
              </a:extLst>
            </p:cNvPr>
            <p:cNvSpPr/>
            <p:nvPr/>
          </p:nvSpPr>
          <p:spPr>
            <a:xfrm>
              <a:off x="890686" y="1399306"/>
              <a:ext cx="4978336" cy="1179204"/>
            </a:xfrm>
            <a:prstGeom prst="roundRect">
              <a:avLst>
                <a:gd name="adj" fmla="val 462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108000" rIns="90000" bIns="108000" rtlCol="0" anchor="t" anchorCtr="0">
              <a:spAutoFit/>
            </a:bodyPr>
            <a:lstStyle/>
            <a:p>
              <a:pPr marL="612000">
                <a:spcBef>
                  <a:spcPts val="600"/>
                </a:spcBef>
              </a:pP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РЕГУЛЯРНЫЕ ОТКРЫТЫЕ ЛЕКЦИИ</a:t>
              </a:r>
            </a:p>
            <a:p>
              <a:pPr marL="612000">
                <a:spcBef>
                  <a:spcPts val="60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всех обучающихся МАДИ организуются открытые лекции ведущих специалистов в сфере дорожного хозяйства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191B67-432A-433A-61A5-E0E882F0D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6832" y="1530993"/>
            <a:ext cx="682664" cy="6826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9D3C21-6457-794E-6C79-3CE39DB5F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2" y="3304748"/>
            <a:ext cx="4763008" cy="26791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CDF03E-B04B-9C48-7A67-AA3C6F97B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50" y="3304748"/>
            <a:ext cx="4763008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1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396364"/>
            <a:ext cx="9144892" cy="424732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НАУЧНАЯ ДЕЯТЕЛЬНОСТЬ ОБУЧАЮЩИХСЯ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3A257C3-206B-6CD7-DB1C-A1C540E89D85}"/>
              </a:ext>
            </a:extLst>
          </p:cNvPr>
          <p:cNvGrpSpPr/>
          <p:nvPr/>
        </p:nvGrpSpPr>
        <p:grpSpPr>
          <a:xfrm>
            <a:off x="453012" y="1331467"/>
            <a:ext cx="4978336" cy="1555679"/>
            <a:chOff x="890686" y="1399306"/>
            <a:chExt cx="4978336" cy="1555679"/>
          </a:xfrm>
          <a:solidFill>
            <a:schemeClr val="accent6"/>
          </a:solidFill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7C05BE1D-2DFC-16E6-1647-A7C61CF35E0E}"/>
                </a:ext>
              </a:extLst>
            </p:cNvPr>
            <p:cNvSpPr/>
            <p:nvPr/>
          </p:nvSpPr>
          <p:spPr>
            <a:xfrm rot="2700000">
              <a:off x="2921650" y="1740514"/>
              <a:ext cx="289022" cy="2890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E061B74A-C4E4-EA76-6939-6C8F1A910B26}"/>
                </a:ext>
              </a:extLst>
            </p:cNvPr>
            <p:cNvSpPr/>
            <p:nvPr/>
          </p:nvSpPr>
          <p:spPr>
            <a:xfrm>
              <a:off x="890686" y="1399306"/>
              <a:ext cx="4978336" cy="1555679"/>
            </a:xfrm>
            <a:prstGeom prst="roundRect">
              <a:avLst>
                <a:gd name="adj" fmla="val 462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108000" rIns="90000" bIns="108000" rtlCol="0" anchor="t" anchorCtr="0">
              <a:spAutoFit/>
            </a:bodyPr>
            <a:lstStyle/>
            <a:p>
              <a:pPr marL="612000">
                <a:spcBef>
                  <a:spcPts val="600"/>
                </a:spcBef>
              </a:pP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НАУЧНЫЕ СООБЩЕСТВА, ЛАБОРАТОРИИ И ЦЕНТРЫ</a:t>
              </a:r>
            </a:p>
            <a:p>
              <a:pPr marL="612000">
                <a:spcBef>
                  <a:spcPts val="600"/>
                </a:spcBef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всех обучающихся МАДИ существуют возможности участвовать в научной повестке университета</a:t>
              </a:r>
            </a:p>
          </p:txBody>
        </p:sp>
      </p:grpSp>
      <p:sp>
        <p:nvSpPr>
          <p:cNvPr id="15" name="Стрелка: шеврон 14">
            <a:extLst>
              <a:ext uri="{FF2B5EF4-FFF2-40B4-BE49-F238E27FC236}">
                <a16:creationId xmlns:a16="http://schemas.microsoft.com/office/drawing/2014/main" id="{DC969251-F716-0128-7869-B4146A916EA6}"/>
              </a:ext>
            </a:extLst>
          </p:cNvPr>
          <p:cNvSpPr/>
          <p:nvPr/>
        </p:nvSpPr>
        <p:spPr>
          <a:xfrm>
            <a:off x="2804565" y="3535695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id="{53E42F6A-2DD4-3988-5EBF-173C7F16B5E6}"/>
              </a:ext>
            </a:extLst>
          </p:cNvPr>
          <p:cNvSpPr/>
          <p:nvPr/>
        </p:nvSpPr>
        <p:spPr>
          <a:xfrm>
            <a:off x="2804565" y="4037567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41536164-5B37-70A6-BD45-8C8FB1F5ADD8}"/>
              </a:ext>
            </a:extLst>
          </p:cNvPr>
          <p:cNvSpPr/>
          <p:nvPr/>
        </p:nvSpPr>
        <p:spPr>
          <a:xfrm>
            <a:off x="2804565" y="4538390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6CF6F306-8DFD-98B4-10ED-BF56C5B95777}"/>
              </a:ext>
            </a:extLst>
          </p:cNvPr>
          <p:cNvSpPr/>
          <p:nvPr/>
        </p:nvSpPr>
        <p:spPr>
          <a:xfrm>
            <a:off x="2804565" y="5039213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4">
            <a:extLst>
              <a:ext uri="{FF2B5EF4-FFF2-40B4-BE49-F238E27FC236}">
                <a16:creationId xmlns:a16="http://schemas.microsoft.com/office/drawing/2014/main" id="{9A1240F9-9FAE-9737-14CD-7FEB9E9D4881}"/>
              </a:ext>
            </a:extLst>
          </p:cNvPr>
          <p:cNvSpPr txBox="1">
            <a:spLocks/>
          </p:cNvSpPr>
          <p:nvPr/>
        </p:nvSpPr>
        <p:spPr>
          <a:xfrm>
            <a:off x="3313521" y="3543307"/>
            <a:ext cx="5447172" cy="3139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СНО (СТУДЕНЧЕСКОЕ НАУЧНОЕ ОБЩЕСТВО)</a:t>
            </a:r>
          </a:p>
        </p:txBody>
      </p:sp>
      <p:sp>
        <p:nvSpPr>
          <p:cNvPr id="27" name="Заголовок 4">
            <a:extLst>
              <a:ext uri="{FF2B5EF4-FFF2-40B4-BE49-F238E27FC236}">
                <a16:creationId xmlns:a16="http://schemas.microsoft.com/office/drawing/2014/main" id="{FD9C57F7-A714-E335-091A-AED724AEE15B}"/>
              </a:ext>
            </a:extLst>
          </p:cNvPr>
          <p:cNvSpPr txBox="1">
            <a:spLocks/>
          </p:cNvSpPr>
          <p:nvPr/>
        </p:nvSpPr>
        <p:spPr>
          <a:xfrm>
            <a:off x="3313521" y="4022796"/>
            <a:ext cx="7808135" cy="3139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ЦАДИ (ЦЕНТР АВТОМОБИЛЬНО-ДОРОЖНОГО ИНЖИНИРИНГА)</a:t>
            </a:r>
          </a:p>
        </p:txBody>
      </p:sp>
      <p:sp>
        <p:nvSpPr>
          <p:cNvPr id="29" name="Заголовок 4">
            <a:extLst>
              <a:ext uri="{FF2B5EF4-FFF2-40B4-BE49-F238E27FC236}">
                <a16:creationId xmlns:a16="http://schemas.microsoft.com/office/drawing/2014/main" id="{F99D3BCF-28B7-E1E7-EBD3-32A3BAC3E86C}"/>
              </a:ext>
            </a:extLst>
          </p:cNvPr>
          <p:cNvSpPr txBox="1">
            <a:spLocks/>
          </p:cNvSpPr>
          <p:nvPr/>
        </p:nvSpPr>
        <p:spPr>
          <a:xfrm>
            <a:off x="3313521" y="4586127"/>
            <a:ext cx="7935726" cy="3139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НИЦ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(НАУЧНО-ИНЖЕНЕРНЫЙ ЦЕНТР МОСТОВ И СООРУЖЕНИЙ)</a:t>
            </a:r>
          </a:p>
        </p:txBody>
      </p:sp>
      <p:sp>
        <p:nvSpPr>
          <p:cNvPr id="31" name="Заголовок 4">
            <a:extLst>
              <a:ext uri="{FF2B5EF4-FFF2-40B4-BE49-F238E27FC236}">
                <a16:creationId xmlns:a16="http://schemas.microsoft.com/office/drawing/2014/main" id="{4E75E206-8574-7578-134C-DDE8C5990DA3}"/>
              </a:ext>
            </a:extLst>
          </p:cNvPr>
          <p:cNvSpPr txBox="1">
            <a:spLocks/>
          </p:cNvSpPr>
          <p:nvPr/>
        </p:nvSpPr>
        <p:spPr>
          <a:xfrm>
            <a:off x="3294787" y="5052509"/>
            <a:ext cx="5093744" cy="3139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ПРОФИЛЬНЫЕ ЛАБОРАТОРИИ ПРИ КАФЕДРАХ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061B793-A594-D4CA-5B9F-19CFA801135C}"/>
              </a:ext>
            </a:extLst>
          </p:cNvPr>
          <p:cNvGrpSpPr/>
          <p:nvPr/>
        </p:nvGrpSpPr>
        <p:grpSpPr>
          <a:xfrm>
            <a:off x="6757357" y="1359471"/>
            <a:ext cx="4978336" cy="1418969"/>
            <a:chOff x="890686" y="1536016"/>
            <a:chExt cx="4978336" cy="1053712"/>
          </a:xfrm>
          <a:solidFill>
            <a:schemeClr val="accent6"/>
          </a:solidFill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C6D0DCF5-7980-904F-3BF5-22C68F1ECE01}"/>
                </a:ext>
              </a:extLst>
            </p:cNvPr>
            <p:cNvSpPr/>
            <p:nvPr/>
          </p:nvSpPr>
          <p:spPr>
            <a:xfrm rot="2700000">
              <a:off x="2921650" y="1740514"/>
              <a:ext cx="289022" cy="2890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BB4CE607-588D-BBFF-0671-FE18E60FF6DB}"/>
                </a:ext>
              </a:extLst>
            </p:cNvPr>
            <p:cNvSpPr/>
            <p:nvPr/>
          </p:nvSpPr>
          <p:spPr>
            <a:xfrm>
              <a:off x="890686" y="1536016"/>
              <a:ext cx="4978336" cy="1053712"/>
            </a:xfrm>
            <a:prstGeom prst="roundRect">
              <a:avLst>
                <a:gd name="adj" fmla="val 462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108000" rIns="90000" bIns="108000" rtlCol="0" anchor="t" anchorCtr="0">
              <a:spAutoFit/>
            </a:bodyPr>
            <a:lstStyle/>
            <a:p>
              <a:pPr marL="612000">
                <a:spcBef>
                  <a:spcPts val="600"/>
                </a:spcBef>
              </a:pP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НАУЧНЫЕ КОНКУРСЫ</a:t>
              </a:r>
            </a:p>
            <a:p>
              <a:pPr marL="612000">
                <a:spcBef>
                  <a:spcPts val="600"/>
                </a:spcBef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Обучающиеся МАДИ участвуют в профильных научных конкурсах и грантах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951B7B-4C2B-AC50-2916-9C640F6BB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10" y="1499858"/>
            <a:ext cx="555706" cy="5690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94BA78-6C70-4D39-E77C-2FD80A215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6" y="1452459"/>
            <a:ext cx="555706" cy="5690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E5E4BA-3E09-0BBE-9FB6-44F1478CD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4" y="5735833"/>
            <a:ext cx="3870960" cy="1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90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396364"/>
            <a:ext cx="9144892" cy="424732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ПРЕСТИЖ ДОРОЖНОЙ ПРОФЕССИИ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3A257C3-206B-6CD7-DB1C-A1C540E89D85}"/>
              </a:ext>
            </a:extLst>
          </p:cNvPr>
          <p:cNvGrpSpPr/>
          <p:nvPr/>
        </p:nvGrpSpPr>
        <p:grpSpPr>
          <a:xfrm>
            <a:off x="223606" y="1718816"/>
            <a:ext cx="5773157" cy="1618425"/>
            <a:chOff x="615144" y="1439156"/>
            <a:chExt cx="5926188" cy="1618425"/>
          </a:xfrm>
          <a:solidFill>
            <a:schemeClr val="accent6"/>
          </a:solidFill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7C05BE1D-2DFC-16E6-1647-A7C61CF35E0E}"/>
                </a:ext>
              </a:extLst>
            </p:cNvPr>
            <p:cNvSpPr/>
            <p:nvPr/>
          </p:nvSpPr>
          <p:spPr>
            <a:xfrm rot="2700000">
              <a:off x="2921650" y="1740514"/>
              <a:ext cx="289022" cy="2890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E061B74A-C4E4-EA76-6939-6C8F1A910B26}"/>
                </a:ext>
              </a:extLst>
            </p:cNvPr>
            <p:cNvSpPr/>
            <p:nvPr/>
          </p:nvSpPr>
          <p:spPr>
            <a:xfrm>
              <a:off x="615144" y="1439156"/>
              <a:ext cx="5926188" cy="1618425"/>
            </a:xfrm>
            <a:prstGeom prst="roundRect">
              <a:avLst>
                <a:gd name="adj" fmla="val 462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108000" rIns="90000" bIns="108000" rtlCol="0" anchor="t" anchorCtr="0">
              <a:spAutoFit/>
            </a:bodyPr>
            <a:lstStyle/>
            <a:p>
              <a:pPr marL="612000">
                <a:spcBef>
                  <a:spcPts val="600"/>
                </a:spcBef>
              </a:pP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УСТАРЕВШЕЕ ВИДЕНИЕ ПРОФЕССИИ</a:t>
              </a:r>
            </a:p>
            <a:p>
              <a:pPr marL="612000">
                <a:spcBef>
                  <a:spcPts val="60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сожалению, за последние 30 дет популяризация дорожных профессий не проводилось, что привело к устаревшему пониманию дорожной отрасли среди абитуриентов и их родителей. Как следствие – низкий конкурс</a:t>
              </a:r>
            </a:p>
          </p:txBody>
        </p:sp>
      </p:grp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id="{53E42F6A-2DD4-3988-5EBF-173C7F16B5E6}"/>
              </a:ext>
            </a:extLst>
          </p:cNvPr>
          <p:cNvSpPr/>
          <p:nvPr/>
        </p:nvSpPr>
        <p:spPr>
          <a:xfrm>
            <a:off x="360464" y="3904905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41536164-5B37-70A6-BD45-8C8FB1F5ADD8}"/>
              </a:ext>
            </a:extLst>
          </p:cNvPr>
          <p:cNvSpPr/>
          <p:nvPr/>
        </p:nvSpPr>
        <p:spPr>
          <a:xfrm>
            <a:off x="343520" y="4548843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6CF6F306-8DFD-98B4-10ED-BF56C5B95777}"/>
              </a:ext>
            </a:extLst>
          </p:cNvPr>
          <p:cNvSpPr/>
          <p:nvPr/>
        </p:nvSpPr>
        <p:spPr>
          <a:xfrm>
            <a:off x="355954" y="5410390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4">
            <a:extLst>
              <a:ext uri="{FF2B5EF4-FFF2-40B4-BE49-F238E27FC236}">
                <a16:creationId xmlns:a16="http://schemas.microsoft.com/office/drawing/2014/main" id="{FD9C57F7-A714-E335-091A-AED724AEE15B}"/>
              </a:ext>
            </a:extLst>
          </p:cNvPr>
          <p:cNvSpPr txBox="1">
            <a:spLocks/>
          </p:cNvSpPr>
          <p:nvPr/>
        </p:nvSpPr>
        <p:spPr>
          <a:xfrm>
            <a:off x="869420" y="3807035"/>
            <a:ext cx="4648878" cy="4801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МИФ, ЧТО БУДУЩЕЕ ИНЖЕНЕРА ЭТО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«ЖЕЛТАЯ ЖИЛЕТКА»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ДОРОГЕ</a:t>
            </a:r>
          </a:p>
        </p:txBody>
      </p:sp>
      <p:sp>
        <p:nvSpPr>
          <p:cNvPr id="29" name="Заголовок 4">
            <a:extLst>
              <a:ext uri="{FF2B5EF4-FFF2-40B4-BE49-F238E27FC236}">
                <a16:creationId xmlns:a16="http://schemas.microsoft.com/office/drawing/2014/main" id="{F99D3BCF-28B7-E1E7-EBD3-32A3BAC3E86C}"/>
              </a:ext>
            </a:extLst>
          </p:cNvPr>
          <p:cNvSpPr txBox="1">
            <a:spLocks/>
          </p:cNvSpPr>
          <p:nvPr/>
        </p:nvSpPr>
        <p:spPr>
          <a:xfrm>
            <a:off x="852476" y="4513481"/>
            <a:ext cx="4665822" cy="4801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МНЕНИЕ, ЧТО ОТРАСЛЬ УСТАРЕЛА И НЕ РАЗВИВАЕТСЯ В ЗАНИЯХ</a:t>
            </a:r>
          </a:p>
        </p:txBody>
      </p:sp>
      <p:sp>
        <p:nvSpPr>
          <p:cNvPr id="31" name="Заголовок 4">
            <a:extLst>
              <a:ext uri="{FF2B5EF4-FFF2-40B4-BE49-F238E27FC236}">
                <a16:creationId xmlns:a16="http://schemas.microsoft.com/office/drawing/2014/main" id="{4E75E206-8574-7578-134C-DDE8C5990DA3}"/>
              </a:ext>
            </a:extLst>
          </p:cNvPr>
          <p:cNvSpPr txBox="1">
            <a:spLocks/>
          </p:cNvSpPr>
          <p:nvPr/>
        </p:nvSpPr>
        <p:spPr>
          <a:xfrm>
            <a:off x="767131" y="5270533"/>
            <a:ext cx="5155204" cy="6740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НАКОПЛЕННОЕ НЕГАТИВНОЕ ОТНОШЕНИЕ К СОСТОЯНИЮ ДОРОГ, А, СЛЕДОВАТЕЛЬНО, И К СПЕЦИАЛИСТАМ ОТРАСЛИ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061B793-A594-D4CA-5B9F-19CFA801135C}"/>
              </a:ext>
            </a:extLst>
          </p:cNvPr>
          <p:cNvGrpSpPr/>
          <p:nvPr/>
        </p:nvGrpSpPr>
        <p:grpSpPr>
          <a:xfrm>
            <a:off x="6484676" y="1729567"/>
            <a:ext cx="5482906" cy="1658275"/>
            <a:chOff x="890686" y="1536016"/>
            <a:chExt cx="4978336" cy="1398814"/>
          </a:xfrm>
          <a:solidFill>
            <a:schemeClr val="accent6"/>
          </a:solidFill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C6D0DCF5-7980-904F-3BF5-22C68F1ECE01}"/>
                </a:ext>
              </a:extLst>
            </p:cNvPr>
            <p:cNvSpPr/>
            <p:nvPr/>
          </p:nvSpPr>
          <p:spPr>
            <a:xfrm rot="2700000">
              <a:off x="2921650" y="1740514"/>
              <a:ext cx="289022" cy="2890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BB4CE607-588D-BBFF-0671-FE18E60FF6DB}"/>
                </a:ext>
              </a:extLst>
            </p:cNvPr>
            <p:cNvSpPr/>
            <p:nvPr/>
          </p:nvSpPr>
          <p:spPr>
            <a:xfrm>
              <a:off x="890686" y="1536016"/>
              <a:ext cx="4978336" cy="1398814"/>
            </a:xfrm>
            <a:prstGeom prst="roundRect">
              <a:avLst>
                <a:gd name="adj" fmla="val 462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108000" rIns="90000" bIns="108000" rtlCol="0" anchor="t" anchorCtr="0">
              <a:spAutoFit/>
            </a:bodyPr>
            <a:lstStyle/>
            <a:p>
              <a:pPr marL="612000">
                <a:spcBef>
                  <a:spcPts val="600"/>
                </a:spcBef>
              </a:pP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ПРЕСТИЖА</a:t>
              </a:r>
            </a:p>
            <a:p>
              <a:pPr marL="612000">
                <a:spcBef>
                  <a:spcPts val="60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регуляторам, образовательных организациям, специалистам отрасли предстоит огромная и продолжительная работа по повышению престижа дорожных профессий и понимания общества</a:t>
              </a:r>
            </a:p>
          </p:txBody>
        </p:sp>
      </p:grpSp>
      <p:sp>
        <p:nvSpPr>
          <p:cNvPr id="38" name="Стрелка: шеврон 37">
            <a:extLst>
              <a:ext uri="{FF2B5EF4-FFF2-40B4-BE49-F238E27FC236}">
                <a16:creationId xmlns:a16="http://schemas.microsoft.com/office/drawing/2014/main" id="{ED528568-7448-93F4-653E-13BBE74C9373}"/>
              </a:ext>
            </a:extLst>
          </p:cNvPr>
          <p:cNvSpPr/>
          <p:nvPr/>
        </p:nvSpPr>
        <p:spPr>
          <a:xfrm>
            <a:off x="6484676" y="4125120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трелка: шеврон 38">
            <a:extLst>
              <a:ext uri="{FF2B5EF4-FFF2-40B4-BE49-F238E27FC236}">
                <a16:creationId xmlns:a16="http://schemas.microsoft.com/office/drawing/2014/main" id="{417F64CC-A400-F0BA-126C-9384D6B8C51E}"/>
              </a:ext>
            </a:extLst>
          </p:cNvPr>
          <p:cNvSpPr/>
          <p:nvPr/>
        </p:nvSpPr>
        <p:spPr>
          <a:xfrm>
            <a:off x="6507367" y="5174040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трелка: шеврон 39">
            <a:extLst>
              <a:ext uri="{FF2B5EF4-FFF2-40B4-BE49-F238E27FC236}">
                <a16:creationId xmlns:a16="http://schemas.microsoft.com/office/drawing/2014/main" id="{3443F273-9A85-B9A9-33E4-02E9D81B8AEC}"/>
              </a:ext>
            </a:extLst>
          </p:cNvPr>
          <p:cNvSpPr/>
          <p:nvPr/>
        </p:nvSpPr>
        <p:spPr>
          <a:xfrm>
            <a:off x="6576174" y="5844817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Заголовок 4">
            <a:extLst>
              <a:ext uri="{FF2B5EF4-FFF2-40B4-BE49-F238E27FC236}">
                <a16:creationId xmlns:a16="http://schemas.microsoft.com/office/drawing/2014/main" id="{3CFE0D1A-6709-399C-45FE-4F4BE2B0E2D9}"/>
              </a:ext>
            </a:extLst>
          </p:cNvPr>
          <p:cNvSpPr txBox="1">
            <a:spLocks/>
          </p:cNvSpPr>
          <p:nvPr/>
        </p:nvSpPr>
        <p:spPr>
          <a:xfrm>
            <a:off x="6860125" y="3803669"/>
            <a:ext cx="5231218" cy="10618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НАЛИЧИЕ В ОТРАСЛИ ВСЕХ СКВОЗНЫХ ТЕХНОЛОГИЙ (ЦИФРОВАЯ ГРАМОТНОСТЬ, ИСКУССТВЕННЫЙ ИНТЕЛЛЕКТ, ИНФОРМАЦИОННОЕ МОДЕЛИРОВАНИЕ, АВТОМАТИЗИРОВАННОЕ ПРОЕКТИРОВАНИЕ, ИТС, ЛАЗЕРНОЕ СКАНИРОВАНИЕ И Т.Д.)</a:t>
            </a:r>
          </a:p>
        </p:txBody>
      </p:sp>
      <p:sp>
        <p:nvSpPr>
          <p:cNvPr id="43" name="Заголовок 4">
            <a:extLst>
              <a:ext uri="{FF2B5EF4-FFF2-40B4-BE49-F238E27FC236}">
                <a16:creationId xmlns:a16="http://schemas.microsoft.com/office/drawing/2014/main" id="{DBBF1565-C6C5-A83E-95FC-7083D17228C7}"/>
              </a:ext>
            </a:extLst>
          </p:cNvPr>
          <p:cNvSpPr txBox="1">
            <a:spLocks/>
          </p:cNvSpPr>
          <p:nvPr/>
        </p:nvSpPr>
        <p:spPr>
          <a:xfrm>
            <a:off x="6887484" y="5092303"/>
            <a:ext cx="4933043" cy="4801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МЕР СОЦИАЛЬНОЙ ПОДДЕРЖКИ ДЛЯ СПЕЦИАЛИСТОВ ОТРАСЛИ</a:t>
            </a:r>
          </a:p>
        </p:txBody>
      </p:sp>
      <p:sp>
        <p:nvSpPr>
          <p:cNvPr id="44" name="Заголовок 4">
            <a:extLst>
              <a:ext uri="{FF2B5EF4-FFF2-40B4-BE49-F238E27FC236}">
                <a16:creationId xmlns:a16="http://schemas.microsoft.com/office/drawing/2014/main" id="{4629E8DC-AAEB-BB47-39EB-30272FC69D1C}"/>
              </a:ext>
            </a:extLst>
          </p:cNvPr>
          <p:cNvSpPr txBox="1">
            <a:spLocks/>
          </p:cNvSpPr>
          <p:nvPr/>
        </p:nvSpPr>
        <p:spPr>
          <a:xfrm>
            <a:off x="6887484" y="5763080"/>
            <a:ext cx="4933043" cy="4801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ПОНИМАНИЕ ОБЩЕСТВА, ЧТО ДОРОЖНИК – ЭТО СОЦИАЛЬНО ВАЖНАЯ ПРОФЕССИЯ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33CC33-6558-0347-CA32-392B37107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69994" y="1870657"/>
            <a:ext cx="353592" cy="3578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9FAC6A-5FCD-13CB-08E5-8234974C5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5954" y="1900776"/>
            <a:ext cx="353592" cy="3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02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 descr="Изображение выглядит как внешний, небо, человек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8AFF0882-B3FD-42EB-AD5A-333984AFA1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2926" r="2375"/>
          <a:stretch/>
        </p:blipFill>
        <p:spPr>
          <a:xfrm>
            <a:off x="4676262" y="3341437"/>
            <a:ext cx="2695450" cy="3120323"/>
          </a:xfrm>
          <a:prstGeom prst="roundRect">
            <a:avLst>
              <a:gd name="adj" fmla="val 3909"/>
            </a:avLst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285564"/>
            <a:ext cx="9882064" cy="646331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ПЕРЕДОВАЯ ИНЖЕНЕРНАЯ ШКОЛА МАДИ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«ТРАНСПОРТНАЯ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ИНФРАСТРУКТУРА 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ИНТЕЛЛЕКТУАЛЬНЫЕ ТЕХНОЛОГИИ»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97FEFA2D-CE2A-41DC-8AE1-5A0AFEBFB402}"/>
              </a:ext>
            </a:extLst>
          </p:cNvPr>
          <p:cNvSpPr/>
          <p:nvPr/>
        </p:nvSpPr>
        <p:spPr>
          <a:xfrm rot="10800000">
            <a:off x="4558492" y="3303873"/>
            <a:ext cx="3482452" cy="1378209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178" y="334065"/>
            <a:ext cx="741508" cy="534035"/>
          </a:xfrm>
        </p:spPr>
        <p:txBody>
          <a:bodyPr/>
          <a:lstStyle/>
          <a:p>
            <a:fld id="{06F93DE1-FB15-41EB-81A8-DF8B618D68F0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0DDE9F3-25B8-40CB-B3C5-1C65E8852F99}"/>
              </a:ext>
            </a:extLst>
          </p:cNvPr>
          <p:cNvGrpSpPr/>
          <p:nvPr/>
        </p:nvGrpSpPr>
        <p:grpSpPr>
          <a:xfrm>
            <a:off x="839871" y="1386552"/>
            <a:ext cx="4978336" cy="1963528"/>
            <a:chOff x="660465" y="1630392"/>
            <a:chExt cx="4978336" cy="1963528"/>
          </a:xfrm>
          <a:solidFill>
            <a:schemeClr val="accent6"/>
          </a:solidFill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9D4DBDDD-D564-4672-B244-2DB6148D75FB}"/>
                </a:ext>
              </a:extLst>
            </p:cNvPr>
            <p:cNvGrpSpPr/>
            <p:nvPr/>
          </p:nvGrpSpPr>
          <p:grpSpPr>
            <a:xfrm>
              <a:off x="660465" y="1630392"/>
              <a:ext cx="4978336" cy="1963528"/>
              <a:chOff x="890686" y="1399306"/>
              <a:chExt cx="4978336" cy="1963528"/>
            </a:xfrm>
            <a:grpFill/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F8786147-3325-4748-9A37-762529921895}"/>
                  </a:ext>
                </a:extLst>
              </p:cNvPr>
              <p:cNvSpPr/>
              <p:nvPr/>
            </p:nvSpPr>
            <p:spPr>
              <a:xfrm rot="2700000">
                <a:off x="2921650" y="1740514"/>
                <a:ext cx="289022" cy="28902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8C58EBE8-A1F9-417A-80B6-CA51EA4FA2CB}"/>
                  </a:ext>
                </a:extLst>
              </p:cNvPr>
              <p:cNvSpPr/>
              <p:nvPr/>
            </p:nvSpPr>
            <p:spPr>
              <a:xfrm>
                <a:off x="890686" y="1399306"/>
                <a:ext cx="4978336" cy="1963528"/>
              </a:xfrm>
              <a:prstGeom prst="roundRect">
                <a:avLst>
                  <a:gd name="adj" fmla="val 462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0000" tIns="108000" rIns="90000" bIns="108000" rtlCol="0" anchor="t" anchorCtr="0">
                <a:spAutoFit/>
              </a:bodyPr>
              <a:lstStyle/>
              <a:p>
                <a:pPr marL="612000">
                  <a:spcBef>
                    <a:spcPts val="600"/>
                  </a:spcBef>
                </a:pPr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ЦЕЛЬ СОЗДАНИЯ ПЕРЕДОВОЙ ИНЖЕНЕРНОЙ ШКОЛЫ МАДИ</a:t>
                </a:r>
              </a:p>
              <a:p>
                <a:pPr marL="612000">
                  <a:spcBef>
                    <a:spcPts val="600"/>
                  </a:spcBef>
                </a:pPr>
                <a:r>
                  <a:rPr lang="ru-R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создание национальной системы цифровых технологий для транспортного комплекса страны с обеспечением высококвалифицированными кадрами, способными эффективно выполнять государственные и бизнес задачи</a:t>
                </a:r>
              </a:p>
            </p:txBody>
          </p:sp>
        </p:grp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C838FE27-CA65-431E-B883-272E8AA8E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10" y="1791914"/>
              <a:ext cx="542689" cy="54268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66CF48-798D-4292-A7C3-3A3FBE363A97}"/>
              </a:ext>
            </a:extLst>
          </p:cNvPr>
          <p:cNvSpPr txBox="1"/>
          <p:nvPr/>
        </p:nvSpPr>
        <p:spPr>
          <a:xfrm>
            <a:off x="463871" y="3480481"/>
            <a:ext cx="436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ТЕМАТИЧЕСКИЕ НАПРАВЛЕНИЯ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58C23-B428-413A-9F85-E29780A2BAD3}"/>
              </a:ext>
            </a:extLst>
          </p:cNvPr>
          <p:cNvSpPr txBox="1"/>
          <p:nvPr/>
        </p:nvSpPr>
        <p:spPr>
          <a:xfrm>
            <a:off x="1117232" y="4008646"/>
            <a:ext cx="3590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инфраструктура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уникальные сооружения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конструкционные и дорожно-строительные материалы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дорожно-строительная,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коммунальная и специальная техника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трансформация транспортного комплекса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транспортные системы</a:t>
            </a: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3543D954-DE22-4505-AF15-C7360660563D}"/>
              </a:ext>
            </a:extLst>
          </p:cNvPr>
          <p:cNvSpPr/>
          <p:nvPr/>
        </p:nvSpPr>
        <p:spPr>
          <a:xfrm>
            <a:off x="884481" y="4124896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трелка: шеврон 38">
            <a:extLst>
              <a:ext uri="{FF2B5EF4-FFF2-40B4-BE49-F238E27FC236}">
                <a16:creationId xmlns:a16="http://schemas.microsoft.com/office/drawing/2014/main" id="{3BC47F2B-D96F-4CF1-8113-5E60B57EA90C}"/>
              </a:ext>
            </a:extLst>
          </p:cNvPr>
          <p:cNvSpPr/>
          <p:nvPr/>
        </p:nvSpPr>
        <p:spPr>
          <a:xfrm>
            <a:off x="884481" y="4626768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трелка: шеврон 40">
            <a:extLst>
              <a:ext uri="{FF2B5EF4-FFF2-40B4-BE49-F238E27FC236}">
                <a16:creationId xmlns:a16="http://schemas.microsoft.com/office/drawing/2014/main" id="{4507838F-1FD5-4D37-B4F3-4BFD09351ECC}"/>
              </a:ext>
            </a:extLst>
          </p:cNvPr>
          <p:cNvSpPr/>
          <p:nvPr/>
        </p:nvSpPr>
        <p:spPr>
          <a:xfrm>
            <a:off x="884481" y="5127591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: шеврон 41">
            <a:extLst>
              <a:ext uri="{FF2B5EF4-FFF2-40B4-BE49-F238E27FC236}">
                <a16:creationId xmlns:a16="http://schemas.microsoft.com/office/drawing/2014/main" id="{349ABBB8-3D06-43F3-A038-DC48D1EB695C}"/>
              </a:ext>
            </a:extLst>
          </p:cNvPr>
          <p:cNvSpPr/>
          <p:nvPr/>
        </p:nvSpPr>
        <p:spPr>
          <a:xfrm>
            <a:off x="884481" y="5628414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трелка: шеврон 42">
            <a:extLst>
              <a:ext uri="{FF2B5EF4-FFF2-40B4-BE49-F238E27FC236}">
                <a16:creationId xmlns:a16="http://schemas.microsoft.com/office/drawing/2014/main" id="{207F88AF-1739-4793-BFFD-EDFC91542FFB}"/>
              </a:ext>
            </a:extLst>
          </p:cNvPr>
          <p:cNvSpPr/>
          <p:nvPr/>
        </p:nvSpPr>
        <p:spPr>
          <a:xfrm>
            <a:off x="884481" y="6129237"/>
            <a:ext cx="137615" cy="316655"/>
          </a:xfrm>
          <a:prstGeom prst="chevron">
            <a:avLst/>
          </a:prstGeom>
          <a:gradFill>
            <a:gsLst>
              <a:gs pos="39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4142354-7E62-42C8-957D-2DA8E67C1DD7}"/>
              </a:ext>
            </a:extLst>
          </p:cNvPr>
          <p:cNvGrpSpPr/>
          <p:nvPr/>
        </p:nvGrpSpPr>
        <p:grpSpPr>
          <a:xfrm>
            <a:off x="6116829" y="1386551"/>
            <a:ext cx="6018735" cy="5375755"/>
            <a:chOff x="6278879" y="1386552"/>
            <a:chExt cx="5513727" cy="5075208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3546CDA9-5008-4737-8A40-E28750C22C7E}"/>
                </a:ext>
              </a:extLst>
            </p:cNvPr>
            <p:cNvSpPr/>
            <p:nvPr/>
          </p:nvSpPr>
          <p:spPr>
            <a:xfrm>
              <a:off x="6278879" y="1386552"/>
              <a:ext cx="5513727" cy="5075208"/>
            </a:xfrm>
            <a:prstGeom prst="roundRect">
              <a:avLst>
                <a:gd name="adj" fmla="val 2053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schemeClr val="bg1">
                  <a:lumMod val="65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0031A3-4B38-4452-845D-34945B43C3D4}"/>
                </a:ext>
              </a:extLst>
            </p:cNvPr>
            <p:cNvSpPr txBox="1"/>
            <p:nvPr/>
          </p:nvSpPr>
          <p:spPr>
            <a:xfrm>
              <a:off x="6282022" y="1438301"/>
              <a:ext cx="51312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ЦЕЛЬ ДО 2027 ГОДА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B27D9D-B7D1-4AE5-A120-AF52DDB83375}"/>
                </a:ext>
              </a:extLst>
            </p:cNvPr>
            <p:cNvSpPr txBox="1"/>
            <p:nvPr/>
          </p:nvSpPr>
          <p:spPr>
            <a:xfrm>
              <a:off x="6550019" y="2695106"/>
              <a:ext cx="23210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автомобильных дорог, входящих в опорную сеть,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 нормативном состоянии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556D89F-F7B3-4F2F-9FE1-2C2B44AB2F05}"/>
                </a:ext>
              </a:extLst>
            </p:cNvPr>
            <p:cNvSpPr txBox="1"/>
            <p:nvPr/>
          </p:nvSpPr>
          <p:spPr>
            <a:xfrm>
              <a:off x="6503421" y="4220418"/>
              <a:ext cx="2297879" cy="61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дополнительное расширение дорог до 4 полос в рамках капитального ремонта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D4C1F7B-81CA-4809-8157-AB4E9A3CB50C}"/>
                </a:ext>
              </a:extLst>
            </p:cNvPr>
            <p:cNvSpPr txBox="1"/>
            <p:nvPr/>
          </p:nvSpPr>
          <p:spPr>
            <a:xfrm>
              <a:off x="6550019" y="5719517"/>
              <a:ext cx="2061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объем замещающий импорт продукции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8216D0A-A681-48E6-827A-F7DCE0AD9F53}"/>
                </a:ext>
              </a:extLst>
            </p:cNvPr>
            <p:cNvSpPr txBox="1"/>
            <p:nvPr/>
          </p:nvSpPr>
          <p:spPr>
            <a:xfrm>
              <a:off x="9092259" y="2695106"/>
              <a:ext cx="2321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мостов и путепроводов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5F651CC-149C-429D-9747-B743595C4198}"/>
                </a:ext>
              </a:extLst>
            </p:cNvPr>
            <p:cNvSpPr txBox="1"/>
            <p:nvPr/>
          </p:nvSpPr>
          <p:spPr>
            <a:xfrm>
              <a:off x="9092259" y="4220418"/>
              <a:ext cx="2112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приведено в нормативное состояние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FE2C7DC-35FF-4082-B382-15E8D393479D}"/>
                </a:ext>
              </a:extLst>
            </p:cNvPr>
            <p:cNvSpPr txBox="1"/>
            <p:nvPr/>
          </p:nvSpPr>
          <p:spPr>
            <a:xfrm>
              <a:off x="9092258" y="5729408"/>
              <a:ext cx="2670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коммерческая скорость продвижения товаров автомобильным транспортом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E99454D-49B8-43B6-A4CB-9B4520E9BF63}"/>
                </a:ext>
              </a:extLst>
            </p:cNvPr>
            <p:cNvSpPr txBox="1"/>
            <p:nvPr/>
          </p:nvSpPr>
          <p:spPr>
            <a:xfrm>
              <a:off x="6324391" y="2266023"/>
              <a:ext cx="1481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&gt;85 %</a:t>
              </a:r>
              <a:endPara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D2211EC-C96B-4FDD-9523-C1D391B00D10}"/>
                </a:ext>
              </a:extLst>
            </p:cNvPr>
            <p:cNvSpPr txBox="1"/>
            <p:nvPr/>
          </p:nvSpPr>
          <p:spPr>
            <a:xfrm>
              <a:off x="6349998" y="3786341"/>
              <a:ext cx="206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&gt;3</a:t>
              </a:r>
              <a:r>
                <a:rPr 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км</a:t>
              </a:r>
              <a:endPara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9B55B86-9F22-4329-9BF7-5DF933A9F3D5}"/>
                </a:ext>
              </a:extLst>
            </p:cNvPr>
            <p:cNvSpPr txBox="1"/>
            <p:nvPr/>
          </p:nvSpPr>
          <p:spPr>
            <a:xfrm>
              <a:off x="6311499" y="5255708"/>
              <a:ext cx="2433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r>
                <a:rPr lang="ru-RU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r>
                <a:rPr 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руб.</a:t>
              </a:r>
              <a:endPara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920307B-6DDA-4E12-9A8F-4CCF26555276}"/>
                </a:ext>
              </a:extLst>
            </p:cNvPr>
            <p:cNvSpPr txBox="1"/>
            <p:nvPr/>
          </p:nvSpPr>
          <p:spPr>
            <a:xfrm>
              <a:off x="8837741" y="2266023"/>
              <a:ext cx="26709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r>
                <a:rPr lang="ru-RU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125</a:t>
              </a:r>
              <a:r>
                <a:rPr 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2000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пог</a:t>
              </a:r>
              <a:r>
                <a:rPr lang="ru-RU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м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5D4783F-B403-45B9-9D0B-07A244A67E93}"/>
                </a:ext>
              </a:extLst>
            </p:cNvPr>
            <p:cNvSpPr txBox="1"/>
            <p:nvPr/>
          </p:nvSpPr>
          <p:spPr>
            <a:xfrm>
              <a:off x="8837741" y="3786341"/>
              <a:ext cx="206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r>
                <a:rPr lang="ru-RU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  <a:r>
                <a:rPr 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км</a:t>
              </a:r>
              <a:endPara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F3DE862-A800-4025-859A-879BE9FD1334}"/>
                </a:ext>
              </a:extLst>
            </p:cNvPr>
            <p:cNvSpPr txBox="1"/>
            <p:nvPr/>
          </p:nvSpPr>
          <p:spPr>
            <a:xfrm>
              <a:off x="8824945" y="5263268"/>
              <a:ext cx="2835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r>
                <a:rPr lang="ru-RU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1,4</a:t>
              </a:r>
              <a:r>
                <a:rPr 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км в сутки</a:t>
              </a:r>
              <a:endPara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681C47B5-58EC-4A7F-8B78-35D0B881C07B}"/>
                </a:ext>
              </a:extLst>
            </p:cNvPr>
            <p:cNvGrpSpPr/>
            <p:nvPr/>
          </p:nvGrpSpPr>
          <p:grpSpPr>
            <a:xfrm>
              <a:off x="6634569" y="1917507"/>
              <a:ext cx="476592" cy="397541"/>
              <a:chOff x="7687355" y="2078885"/>
              <a:chExt cx="476592" cy="397541"/>
            </a:xfrm>
          </p:grpSpPr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85CECB72-6367-40D7-9EF9-536516735E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7687355" y="2118574"/>
                <a:ext cx="353592" cy="357852"/>
              </a:xfrm>
              <a:prstGeom prst="rect">
                <a:avLst/>
              </a:prstGeom>
            </p:spPr>
          </p:pic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DA1077D4-78CD-4C17-A9AE-CBB876CC2BF9}"/>
                  </a:ext>
                </a:extLst>
              </p:cNvPr>
              <p:cNvGrpSpPr/>
              <p:nvPr/>
            </p:nvGrpSpPr>
            <p:grpSpPr>
              <a:xfrm>
                <a:off x="7917948" y="2078885"/>
                <a:ext cx="245999" cy="245999"/>
                <a:chOff x="8207937" y="1968730"/>
                <a:chExt cx="357852" cy="357852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id="{9AC3FA3E-2322-41F6-A2BA-03D93816CC5A}"/>
                    </a:ext>
                  </a:extLst>
                </p:cNvPr>
                <p:cNvSpPr/>
                <p:nvPr/>
              </p:nvSpPr>
              <p:spPr>
                <a:xfrm>
                  <a:off x="8207937" y="1968730"/>
                  <a:ext cx="357852" cy="357852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5" name="Рисунок 14">
                  <a:extLst>
                    <a:ext uri="{FF2B5EF4-FFF2-40B4-BE49-F238E27FC236}">
                      <a16:creationId xmlns:a16="http://schemas.microsoft.com/office/drawing/2014/main" id="{9DADC181-AE70-4AE4-9D73-296A4A330D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xmlns="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4091" y="2008024"/>
                  <a:ext cx="245544" cy="23843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C4841EAF-7BA8-49C1-A5AE-7A945893C43D}"/>
                </a:ext>
              </a:extLst>
            </p:cNvPr>
            <p:cNvGrpSpPr/>
            <p:nvPr/>
          </p:nvGrpSpPr>
          <p:grpSpPr>
            <a:xfrm>
              <a:off x="9152238" y="3446532"/>
              <a:ext cx="476592" cy="397541"/>
              <a:chOff x="7687355" y="2097935"/>
              <a:chExt cx="476592" cy="397541"/>
            </a:xfrm>
          </p:grpSpPr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24C81556-5270-42ED-BAFC-658EFBDBB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7687355" y="2137624"/>
                <a:ext cx="353592" cy="357852"/>
              </a:xfrm>
              <a:prstGeom prst="rect">
                <a:avLst/>
              </a:prstGeom>
            </p:spPr>
          </p:pic>
          <p:grpSp>
            <p:nvGrpSpPr>
              <p:cNvPr id="71" name="Группа 70">
                <a:extLst>
                  <a:ext uri="{FF2B5EF4-FFF2-40B4-BE49-F238E27FC236}">
                    <a16:creationId xmlns:a16="http://schemas.microsoft.com/office/drawing/2014/main" id="{52559C7D-B842-4B5A-83E1-FE7FB97BBF09}"/>
                  </a:ext>
                </a:extLst>
              </p:cNvPr>
              <p:cNvGrpSpPr/>
              <p:nvPr/>
            </p:nvGrpSpPr>
            <p:grpSpPr>
              <a:xfrm>
                <a:off x="7917948" y="2097935"/>
                <a:ext cx="245999" cy="245999"/>
                <a:chOff x="8207937" y="1996440"/>
                <a:chExt cx="357852" cy="357852"/>
              </a:xfrm>
            </p:grpSpPr>
            <p:sp>
              <p:nvSpPr>
                <p:cNvPr id="73" name="Овал 72">
                  <a:extLst>
                    <a:ext uri="{FF2B5EF4-FFF2-40B4-BE49-F238E27FC236}">
                      <a16:creationId xmlns:a16="http://schemas.microsoft.com/office/drawing/2014/main" id="{7C00E14F-E613-429E-8B4D-10486396B76B}"/>
                    </a:ext>
                  </a:extLst>
                </p:cNvPr>
                <p:cNvSpPr/>
                <p:nvPr/>
              </p:nvSpPr>
              <p:spPr>
                <a:xfrm>
                  <a:off x="8207937" y="1996440"/>
                  <a:ext cx="357852" cy="357852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74" name="Рисунок 73">
                  <a:extLst>
                    <a:ext uri="{FF2B5EF4-FFF2-40B4-BE49-F238E27FC236}">
                      <a16:creationId xmlns:a16="http://schemas.microsoft.com/office/drawing/2014/main" id="{87600F4E-2BAC-497F-A43F-3B870E133C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xmlns="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4091" y="2035736"/>
                  <a:ext cx="245544" cy="23843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8F277EA3-4AC4-40A8-8276-BB5BED3548B4}"/>
                </a:ext>
              </a:extLst>
            </p:cNvPr>
            <p:cNvGrpSpPr/>
            <p:nvPr/>
          </p:nvGrpSpPr>
          <p:grpSpPr>
            <a:xfrm>
              <a:off x="6503421" y="3486221"/>
              <a:ext cx="590488" cy="357852"/>
              <a:chOff x="6503421" y="3335853"/>
              <a:chExt cx="590488" cy="357852"/>
            </a:xfrm>
          </p:grpSpPr>
          <p:pic>
            <p:nvPicPr>
              <p:cNvPr id="76" name="Рисунок 75">
                <a:extLst>
                  <a:ext uri="{FF2B5EF4-FFF2-40B4-BE49-F238E27FC236}">
                    <a16:creationId xmlns:a16="http://schemas.microsoft.com/office/drawing/2014/main" id="{1BB374B4-F1B8-4908-8137-6BD2D50FD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634569" y="3335853"/>
                <a:ext cx="353592" cy="357852"/>
              </a:xfrm>
              <a:prstGeom prst="rect">
                <a:avLst/>
              </a:prstGeom>
            </p:spPr>
          </p:pic>
          <p:sp>
            <p:nvSpPr>
              <p:cNvPr id="21" name="Стрелка: влево-вправо 20">
                <a:extLst>
                  <a:ext uri="{FF2B5EF4-FFF2-40B4-BE49-F238E27FC236}">
                    <a16:creationId xmlns:a16="http://schemas.microsoft.com/office/drawing/2014/main" id="{F693CDFD-E129-43BD-9F00-DFB41B1ACB74}"/>
                  </a:ext>
                </a:extLst>
              </p:cNvPr>
              <p:cNvSpPr/>
              <p:nvPr/>
            </p:nvSpPr>
            <p:spPr>
              <a:xfrm>
                <a:off x="6503421" y="3401444"/>
                <a:ext cx="590488" cy="197859"/>
              </a:xfrm>
              <a:prstGeom prst="leftRightArrow">
                <a:avLst>
                  <a:gd name="adj1" fmla="val 50000"/>
                  <a:gd name="adj2" fmla="val 68176"/>
                </a:avLst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0DBEC509-AD82-4F29-893E-2771485DC60C}"/>
                </a:ext>
              </a:extLst>
            </p:cNvPr>
            <p:cNvGrpSpPr/>
            <p:nvPr/>
          </p:nvGrpSpPr>
          <p:grpSpPr>
            <a:xfrm>
              <a:off x="9154261" y="1986088"/>
              <a:ext cx="388476" cy="349950"/>
              <a:chOff x="9154261" y="1986088"/>
              <a:chExt cx="388476" cy="349950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91A4D8C8-2D92-4A38-8015-44BFEDCFCD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 b="36393"/>
              <a:stretch/>
            </p:blipFill>
            <p:spPr>
              <a:xfrm>
                <a:off x="9154261" y="1986088"/>
                <a:ext cx="388476" cy="221357"/>
              </a:xfrm>
              <a:prstGeom prst="rect">
                <a:avLst/>
              </a:prstGeom>
            </p:spPr>
          </p:pic>
          <p:pic>
            <p:nvPicPr>
              <p:cNvPr id="77" name="Рисунок 76">
                <a:extLst>
                  <a:ext uri="{FF2B5EF4-FFF2-40B4-BE49-F238E27FC236}">
                    <a16:creationId xmlns:a16="http://schemas.microsoft.com/office/drawing/2014/main" id="{2F83F547-8D60-4566-88F3-9EAE718BE9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 t="63049"/>
              <a:stretch/>
            </p:blipFill>
            <p:spPr>
              <a:xfrm>
                <a:off x="9154261" y="2207445"/>
                <a:ext cx="388476" cy="128593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16886439-97B9-4534-B763-1A5B13AF2511}"/>
                </a:ext>
              </a:extLst>
            </p:cNvPr>
            <p:cNvGrpSpPr/>
            <p:nvPr/>
          </p:nvGrpSpPr>
          <p:grpSpPr>
            <a:xfrm>
              <a:off x="6596275" y="4965565"/>
              <a:ext cx="521721" cy="340904"/>
              <a:chOff x="6596275" y="4933699"/>
              <a:chExt cx="424329" cy="277266"/>
            </a:xfrm>
          </p:grpSpPr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7A61EAB1-9284-4EEE-A81C-F8D793F48179}"/>
                  </a:ext>
                </a:extLst>
              </p:cNvPr>
              <p:cNvGrpSpPr/>
              <p:nvPr/>
            </p:nvGrpSpPr>
            <p:grpSpPr>
              <a:xfrm>
                <a:off x="6786924" y="4933699"/>
                <a:ext cx="233680" cy="258449"/>
                <a:chOff x="6951980" y="4823293"/>
                <a:chExt cx="233680" cy="258449"/>
              </a:xfrm>
            </p:grpSpPr>
            <p:sp>
              <p:nvSpPr>
                <p:cNvPr id="25" name="Прямоугольник: скругленные углы 24">
                  <a:extLst>
                    <a:ext uri="{FF2B5EF4-FFF2-40B4-BE49-F238E27FC236}">
                      <a16:creationId xmlns:a16="http://schemas.microsoft.com/office/drawing/2014/main" id="{7DACD2D9-E422-4A25-9B86-840C651E4131}"/>
                    </a:ext>
                  </a:extLst>
                </p:cNvPr>
                <p:cNvSpPr/>
                <p:nvPr/>
              </p:nvSpPr>
              <p:spPr>
                <a:xfrm>
                  <a:off x="6951980" y="5036023"/>
                  <a:ext cx="233680" cy="45719"/>
                </a:xfrm>
                <a:prstGeom prst="round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Прямоугольник: скругленные углы 77">
                  <a:extLst>
                    <a:ext uri="{FF2B5EF4-FFF2-40B4-BE49-F238E27FC236}">
                      <a16:creationId xmlns:a16="http://schemas.microsoft.com/office/drawing/2014/main" id="{D2E65FCC-88F1-48C6-8591-268D24DC2658}"/>
                    </a:ext>
                  </a:extLst>
                </p:cNvPr>
                <p:cNvSpPr/>
                <p:nvPr/>
              </p:nvSpPr>
              <p:spPr>
                <a:xfrm>
                  <a:off x="6951980" y="4966800"/>
                  <a:ext cx="233680" cy="45719"/>
                </a:xfrm>
                <a:prstGeom prst="round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Прямоугольник: скругленные углы 79">
                  <a:extLst>
                    <a:ext uri="{FF2B5EF4-FFF2-40B4-BE49-F238E27FC236}">
                      <a16:creationId xmlns:a16="http://schemas.microsoft.com/office/drawing/2014/main" id="{286BD5B8-1BCA-411E-916A-8973A43FB350}"/>
                    </a:ext>
                  </a:extLst>
                </p:cNvPr>
                <p:cNvSpPr/>
                <p:nvPr/>
              </p:nvSpPr>
              <p:spPr>
                <a:xfrm>
                  <a:off x="6951980" y="4893617"/>
                  <a:ext cx="233680" cy="45719"/>
                </a:xfrm>
                <a:prstGeom prst="round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Прямоугольник: скругленные углы 80">
                  <a:extLst>
                    <a:ext uri="{FF2B5EF4-FFF2-40B4-BE49-F238E27FC236}">
                      <a16:creationId xmlns:a16="http://schemas.microsoft.com/office/drawing/2014/main" id="{4B81DA6F-792C-400D-BA7C-82EDFDE302B0}"/>
                    </a:ext>
                  </a:extLst>
                </p:cNvPr>
                <p:cNvSpPr/>
                <p:nvPr/>
              </p:nvSpPr>
              <p:spPr>
                <a:xfrm>
                  <a:off x="6951980" y="4823293"/>
                  <a:ext cx="233680" cy="45719"/>
                </a:xfrm>
                <a:prstGeom prst="round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1B94D434-6BB9-481B-847A-ACEBE9437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6596275" y="4958898"/>
                <a:ext cx="252067" cy="252067"/>
              </a:xfrm>
              <a:prstGeom prst="rect">
                <a:avLst/>
              </a:prstGeom>
            </p:spPr>
          </p:pic>
        </p:grpSp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30D75CB6-1AC7-4C5E-9FA1-D20BDB28B3F4}"/>
                </a:ext>
              </a:extLst>
            </p:cNvPr>
            <p:cNvGrpSpPr/>
            <p:nvPr/>
          </p:nvGrpSpPr>
          <p:grpSpPr>
            <a:xfrm flipH="1">
              <a:off x="9078553" y="4959040"/>
              <a:ext cx="427277" cy="422436"/>
              <a:chOff x="9167546" y="4861700"/>
              <a:chExt cx="405514" cy="412563"/>
            </a:xfrm>
          </p:grpSpPr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6D92FA94-B7C0-447C-9B1A-B3D0915E9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p:blipFill>
            <p:spPr>
              <a:xfrm>
                <a:off x="9167546" y="4861700"/>
                <a:ext cx="375191" cy="377314"/>
              </a:xfrm>
              <a:prstGeom prst="rect">
                <a:avLst/>
              </a:prstGeom>
            </p:spPr>
          </p:pic>
          <p:grpSp>
            <p:nvGrpSpPr>
              <p:cNvPr id="84" name="Группа 83">
                <a:extLst>
                  <a:ext uri="{FF2B5EF4-FFF2-40B4-BE49-F238E27FC236}">
                    <a16:creationId xmlns:a16="http://schemas.microsoft.com/office/drawing/2014/main" id="{2B6A95E4-F768-4C59-84E4-D92EE9652C4E}"/>
                  </a:ext>
                </a:extLst>
              </p:cNvPr>
              <p:cNvGrpSpPr/>
              <p:nvPr/>
            </p:nvGrpSpPr>
            <p:grpSpPr>
              <a:xfrm>
                <a:off x="9329034" y="5030237"/>
                <a:ext cx="244026" cy="244026"/>
                <a:chOff x="9797229" y="4834290"/>
                <a:chExt cx="244026" cy="244026"/>
              </a:xfrm>
            </p:grpSpPr>
            <p:sp>
              <p:nvSpPr>
                <p:cNvPr id="83" name="Овал 82">
                  <a:extLst>
                    <a:ext uri="{FF2B5EF4-FFF2-40B4-BE49-F238E27FC236}">
                      <a16:creationId xmlns:a16="http://schemas.microsoft.com/office/drawing/2014/main" id="{A1F843AA-B110-4B98-BE0D-C7963CB112AE}"/>
                    </a:ext>
                  </a:extLst>
                </p:cNvPr>
                <p:cNvSpPr/>
                <p:nvPr/>
              </p:nvSpPr>
              <p:spPr>
                <a:xfrm>
                  <a:off x="9797229" y="4834290"/>
                  <a:ext cx="244026" cy="244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2" name="Рисунок 81">
                  <a:extLst>
                    <a:ext uri="{FF2B5EF4-FFF2-40B4-BE49-F238E27FC236}">
                      <a16:creationId xmlns:a16="http://schemas.microsoft.com/office/drawing/2014/main" id="{9AD6EC2D-F795-49CC-A031-E171740CCF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>
                  <a:extLs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rcRect l="48463" t="47551" r="-2791" b="-4425"/>
                <a:stretch/>
              </p:blipFill>
              <p:spPr>
                <a:xfrm flipH="1">
                  <a:off x="9814465" y="4850050"/>
                  <a:ext cx="207835" cy="214591"/>
                </a:xfrm>
                <a:prstGeom prst="ellipse">
                  <a:avLst/>
                </a:prstGeom>
              </p:spPr>
            </p:pic>
          </p:grpSp>
        </p:grp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1BBA3F82-883B-4785-AB55-C0C248EE5AE2}"/>
                </a:ext>
              </a:extLst>
            </p:cNvPr>
            <p:cNvCxnSpPr/>
            <p:nvPr/>
          </p:nvCxnSpPr>
          <p:spPr>
            <a:xfrm>
              <a:off x="8836185" y="1986088"/>
              <a:ext cx="0" cy="4235749"/>
            </a:xfrm>
            <a:prstGeom prst="line">
              <a:avLst/>
            </a:prstGeom>
            <a:ln>
              <a:solidFill>
                <a:srgbClr val="A6A6A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C683E09E-6110-455D-94B4-3E2567276E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5626" y="3402397"/>
              <a:ext cx="4863104" cy="0"/>
            </a:xfrm>
            <a:prstGeom prst="line">
              <a:avLst/>
            </a:prstGeom>
            <a:ln>
              <a:solidFill>
                <a:srgbClr val="A6A6A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0B5932CD-9583-4DA0-9923-F80643DFC5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5626" y="4891133"/>
              <a:ext cx="4863104" cy="0"/>
            </a:xfrm>
            <a:prstGeom prst="line">
              <a:avLst/>
            </a:prstGeom>
            <a:ln>
              <a:solidFill>
                <a:srgbClr val="A6A6A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DABA8954-C78F-4359-B7F4-A732E6D0C2C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0857262" y="1480969"/>
            <a:ext cx="649059" cy="7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23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230165"/>
            <a:ext cx="6999422" cy="75713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ДОПОЛНИТЕЛЬНОГО ОБРАЗОВАНИЯ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t>15</a:t>
            </a:fld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2659458-FF12-4EC4-A6C0-B757B07A2E85}"/>
              </a:ext>
            </a:extLst>
          </p:cNvPr>
          <p:cNvSpPr/>
          <p:nvPr/>
        </p:nvSpPr>
        <p:spPr>
          <a:xfrm>
            <a:off x="1134687" y="1227314"/>
            <a:ext cx="10465434" cy="787042"/>
          </a:xfrm>
          <a:prstGeom prst="roundRect">
            <a:avLst>
              <a:gd name="adj" fmla="val 462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108000" rIns="90000" bIns="108000" rtlCol="0" anchor="t" anchorCtr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РЕШЕНИЯ ДЛЯ ПОВЫШЕНИЯ КВАЛИФИКАЦИИ ПРЕПОДАВАТЕЛЕЙ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СПЕЦИАЛИСТОВ ОТРАСЛИ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9184275-C088-48A1-B64F-2DDFE007FF0C}"/>
              </a:ext>
            </a:extLst>
          </p:cNvPr>
          <p:cNvGrpSpPr/>
          <p:nvPr/>
        </p:nvGrpSpPr>
        <p:grpSpPr>
          <a:xfrm>
            <a:off x="1134687" y="2408575"/>
            <a:ext cx="2313363" cy="4098029"/>
            <a:chOff x="1134687" y="2408575"/>
            <a:chExt cx="2313363" cy="4098029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5DF31D1-7FB7-4450-A968-6295A3761FA5}"/>
                </a:ext>
              </a:extLst>
            </p:cNvPr>
            <p:cNvSpPr/>
            <p:nvPr/>
          </p:nvSpPr>
          <p:spPr>
            <a:xfrm>
              <a:off x="1134687" y="2408575"/>
              <a:ext cx="2313363" cy="4098029"/>
            </a:xfrm>
            <a:prstGeom prst="roundRect">
              <a:avLst>
                <a:gd name="adj" fmla="val 6096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38100" dir="5400000" algn="t" rotWithShape="0">
                <a:schemeClr val="bg1">
                  <a:lumMod val="50000"/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rIns="90000" rtlCol="0" anchor="t" anchorCtr="0">
              <a:spAutoFit/>
            </a:bodyPr>
            <a:lstStyle/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ПРОГРАММЫ</a:t>
              </a:r>
              <a:b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ДОПОЛНИТЕЛЬНОГО</a:t>
              </a:r>
              <a:b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ОБРАЗОВАНИЯ</a:t>
              </a:r>
            </a:p>
            <a:p>
              <a:pPr>
                <a:spcAft>
                  <a:spcPts val="0"/>
                </a:spcAft>
              </a:pP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  <a:spcAft>
                  <a:spcPts val="900"/>
                </a:spcAft>
              </a:pP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квалификации                               и профессиональной переподготовки</a:t>
              </a:r>
              <a:b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сотрудников, развитие</a:t>
              </a:r>
              <a:b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универсальных компетенций</a:t>
              </a:r>
              <a:b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</a:t>
              </a: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cognitive</a:t>
              </a: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skills</a:t>
              </a: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36000" lvl="0" indent="-36000">
                <a:lnSpc>
                  <a:spcPct val="109000"/>
                </a:lnSpc>
                <a:buClr>
                  <a:srgbClr val="000000"/>
                </a:buClr>
                <a:buSzPts val="700"/>
                <a:buFont typeface="Arial" panose="020B0604020202020204" pitchFamily="34" charset="0"/>
                <a:buChar char="•"/>
                <a:tabLst>
                  <a:tab pos="102870" algn="l"/>
                </a:tabLst>
              </a:pP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Очно в кампусе Университета Дистанционно на платформе Виртуальной школы</a:t>
              </a:r>
            </a:p>
            <a:p>
              <a:pPr marL="36000" lvl="0" indent="-36000">
                <a:lnSpc>
                  <a:spcPct val="109000"/>
                </a:lnSpc>
                <a:spcAft>
                  <a:spcPts val="400"/>
                </a:spcAft>
                <a:buClr>
                  <a:srgbClr val="000000"/>
                </a:buClr>
                <a:buSzPts val="700"/>
                <a:buFont typeface="Arial" panose="020B0604020202020204" pitchFamily="34" charset="0"/>
                <a:buChar char="•"/>
                <a:tabLst>
                  <a:tab pos="98425" algn="l"/>
                </a:tabLst>
              </a:pP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Удостоверение о повышении квалификации или профессиональной подготовки</a:t>
              </a:r>
              <a:endPara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26BA7F3-E076-4C7C-8F60-DD05E96DD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082" y="2433975"/>
              <a:ext cx="1975104" cy="1524000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12836D1-36FC-4D46-9C2C-9F8F6DA3F2EB}"/>
              </a:ext>
            </a:extLst>
          </p:cNvPr>
          <p:cNvGrpSpPr/>
          <p:nvPr/>
        </p:nvGrpSpPr>
        <p:grpSpPr>
          <a:xfrm>
            <a:off x="3720644" y="2408575"/>
            <a:ext cx="2313363" cy="2909843"/>
            <a:chOff x="3707576" y="2408575"/>
            <a:chExt cx="2313363" cy="2909843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BCD08FBC-30B7-4C46-8333-7F2CE5E8E0B9}"/>
                </a:ext>
              </a:extLst>
            </p:cNvPr>
            <p:cNvSpPr/>
            <p:nvPr/>
          </p:nvSpPr>
          <p:spPr>
            <a:xfrm>
              <a:off x="3707576" y="2408575"/>
              <a:ext cx="2313363" cy="2909843"/>
            </a:xfrm>
            <a:prstGeom prst="roundRect">
              <a:avLst>
                <a:gd name="adj" fmla="val 6096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38100" dir="5400000" algn="t" rotWithShape="0">
                <a:schemeClr val="bg1">
                  <a:lumMod val="50000"/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rIns="90000" rtlCol="0" anchor="t" anchorCtr="0">
              <a:spAutoFit/>
            </a:bodyPr>
            <a:lstStyle/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ТРЕНИНГИ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  <a:spcAft>
                  <a:spcPts val="900"/>
                </a:spcAft>
              </a:pP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 skills</a:t>
              </a:r>
              <a:endPara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Выезды в регионы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. Очный, очно-заочный, заочный форматы с применением ДОТ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Сертификат о прохождении тренинга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CA0242AB-1274-46C8-90D6-24DEDAB98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/>
            <a:stretch/>
          </p:blipFill>
          <p:spPr>
            <a:xfrm>
              <a:off x="3854312" y="2500613"/>
              <a:ext cx="2055583" cy="148742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2FCB579-6488-41F4-8E30-A958D375B299}"/>
              </a:ext>
            </a:extLst>
          </p:cNvPr>
          <p:cNvGrpSpPr/>
          <p:nvPr/>
        </p:nvGrpSpPr>
        <p:grpSpPr>
          <a:xfrm>
            <a:off x="6306601" y="2408575"/>
            <a:ext cx="2313363" cy="2936510"/>
            <a:chOff x="6286228" y="2408575"/>
            <a:chExt cx="2313363" cy="2936510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BE946FB8-8C86-463E-A864-9ED4E73DC447}"/>
                </a:ext>
              </a:extLst>
            </p:cNvPr>
            <p:cNvSpPr/>
            <p:nvPr/>
          </p:nvSpPr>
          <p:spPr>
            <a:xfrm>
              <a:off x="6286228" y="2408575"/>
              <a:ext cx="2313363" cy="2936510"/>
            </a:xfrm>
            <a:prstGeom prst="roundRect">
              <a:avLst>
                <a:gd name="adj" fmla="val 6096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38100" dir="5400000" algn="t" rotWithShape="0">
                <a:schemeClr val="bg1">
                  <a:lumMod val="50000"/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rIns="90000" rtlCol="0" anchor="t" anchorCtr="0">
              <a:spAutoFit/>
            </a:bodyPr>
            <a:lstStyle/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ЭЛЕКТРОННЫЙ КУРС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 </a:t>
              </a: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skills</a:t>
              </a: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Дистанционно на платформе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Виртуальной школы </a:t>
              </a:r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</a:t>
              </a: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://</a:t>
              </a:r>
              <a:r>
                <a:rPr lang="en-US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lms</a:t>
              </a: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.</a:t>
              </a:r>
              <a:r>
                <a:rPr lang="en-US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madi</a:t>
              </a: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.</a:t>
              </a:r>
              <a:r>
                <a:rPr lang="en-US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ru</a:t>
              </a: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/</a:t>
              </a:r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login</a:t>
              </a: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/</a:t>
              </a:r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index</a:t>
              </a: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.</a:t>
              </a:r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php</a:t>
              </a: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Обучение в удобное время 24/7</a:t>
              </a:r>
            </a:p>
            <a:p>
              <a:pPr marL="36000" lvl="0" indent="36000">
                <a:lnSpc>
                  <a:spcPct val="112000"/>
                </a:lnSpc>
                <a:buClr>
                  <a:srgbClr val="000000"/>
                </a:buClr>
                <a:buSzPts val="700"/>
                <a:tabLst>
                  <a:tab pos="105410" algn="l"/>
                </a:tabLst>
              </a:pP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Сертификат о прохождении курса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4D87E39-902E-43C9-B7BF-12BF78E0B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693" y="2470551"/>
              <a:ext cx="1932432" cy="1487424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F4C2732-0B72-4D0F-969E-5DB49821933F}"/>
              </a:ext>
            </a:extLst>
          </p:cNvPr>
          <p:cNvGrpSpPr/>
          <p:nvPr/>
        </p:nvGrpSpPr>
        <p:grpSpPr>
          <a:xfrm>
            <a:off x="8892558" y="2408575"/>
            <a:ext cx="2313363" cy="2747031"/>
            <a:chOff x="8892558" y="2433975"/>
            <a:chExt cx="2313363" cy="274703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3FA8DCE6-2419-4207-8986-D65E208DE5F7}"/>
                </a:ext>
              </a:extLst>
            </p:cNvPr>
            <p:cNvSpPr/>
            <p:nvPr/>
          </p:nvSpPr>
          <p:spPr>
            <a:xfrm>
              <a:off x="8892558" y="2433975"/>
              <a:ext cx="2313363" cy="2747031"/>
            </a:xfrm>
            <a:prstGeom prst="roundRect">
              <a:avLst>
                <a:gd name="adj" fmla="val 6096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38100" dir="5400000" algn="t" rotWithShape="0">
                <a:schemeClr val="bg1">
                  <a:lumMod val="50000"/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rIns="90000" rtlCol="0" anchor="t" anchorCtr="0">
              <a:spAutoFit/>
            </a:bodyPr>
            <a:lstStyle/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9000"/>
                </a:lnSpc>
                <a:spcAft>
                  <a:spcPts val="0"/>
                </a:spcAft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</a:pP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ТЕСТИРОВАНИЕ</a:t>
              </a:r>
            </a:p>
            <a:p>
              <a:pPr>
                <a:lnSpc>
                  <a:spcPct val="107000"/>
                </a:lnSpc>
              </a:pP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</a:pP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компетенций в</a:t>
              </a:r>
              <a:b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 </a:t>
              </a:r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 </a:t>
              </a: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skills</a:t>
              </a:r>
              <a:endPara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</a:pP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</a:pP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. Дистанционно на платформе Виртуальной школы</a:t>
              </a: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B877EDF-2C83-4C10-A2D7-10F16E3D5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4851" y="2449224"/>
              <a:ext cx="1944624" cy="1414272"/>
            </a:xfrm>
            <a:prstGeom prst="rect">
              <a:avLst/>
            </a:prstGeom>
          </p:spPr>
        </p:pic>
      </p:grp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919DD7-566A-BC93-13F3-A520F3437822}"/>
              </a:ext>
            </a:extLst>
          </p:cNvPr>
          <p:cNvSpPr/>
          <p:nvPr/>
        </p:nvSpPr>
        <p:spPr>
          <a:xfrm>
            <a:off x="3720643" y="5558437"/>
            <a:ext cx="7794417" cy="787042"/>
          </a:xfrm>
          <a:prstGeom prst="roundRect">
            <a:avLst>
              <a:gd name="adj" fmla="val 462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108000" rIns="90000" bIns="108000" rtlCol="0" anchor="t" anchorCtr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ПРЕПОДАВАТЕЛЕЙ ПНИПУ И ПГАТУ ПРОЙДЕТ ПОВЫШЕНИЕ КВАЛИФИКАЦИИ В МАДИ В 2022-2023 Г.Г.</a:t>
            </a:r>
          </a:p>
        </p:txBody>
      </p:sp>
    </p:spTree>
    <p:extLst>
      <p:ext uri="{BB962C8B-B14F-4D97-AF65-F5344CB8AC3E}">
        <p14:creationId xmlns:p14="http://schemas.microsoft.com/office/powerpoint/2010/main" val="3718665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6AF0DC7-B2F7-4CDA-A7F6-7100F44C334A}"/>
              </a:ext>
            </a:extLst>
          </p:cNvPr>
          <p:cNvSpPr/>
          <p:nvPr/>
        </p:nvSpPr>
        <p:spPr>
          <a:xfrm rot="16200000">
            <a:off x="5888689" y="753104"/>
            <a:ext cx="5472397" cy="6524624"/>
          </a:xfrm>
          <a:prstGeom prst="rect">
            <a:avLst/>
          </a:prstGeom>
          <a:gradFill>
            <a:gsLst>
              <a:gs pos="0">
                <a:schemeClr val="bg1"/>
              </a:gs>
              <a:gs pos="57000">
                <a:srgbClr val="FFFFFF">
                  <a:alpha val="86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230165"/>
            <a:ext cx="6999422" cy="75713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ДОПОЛНИТЕЛЬНОГО ОБРАЗОВАНИЯ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8CD250-A90C-4C57-8D17-7C85BB7A2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0" y="3329183"/>
            <a:ext cx="3868737" cy="340282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C6C8662-7E94-479F-A846-EAD682B140D2}"/>
              </a:ext>
            </a:extLst>
          </p:cNvPr>
          <p:cNvSpPr/>
          <p:nvPr/>
        </p:nvSpPr>
        <p:spPr>
          <a:xfrm>
            <a:off x="6309335" y="1285441"/>
            <a:ext cx="5795669" cy="5252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ТЕСТИРОВАНИЕ, ВЫБОР ИНДИВИДУАЛЬНОЙ ОБРАЗОВАТЕЛЬНОЙ ТРАЕКТОРИИ</a:t>
            </a:r>
          </a:p>
          <a:p>
            <a:pPr>
              <a:lnSpc>
                <a:spcPct val="105000"/>
              </a:lnSpc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МОДУЛЕЙ И ПОСТРОЕНИЕ ИНДИВИДУАЛЬНОЙ ПРОГРАММЫ И ДАТ ОБУЧЕНИЯ (В ЗАВИСИМОСТИ ОТ ПРОГРАММЫ, ОБСУЖДАЕТСЯ ОТДЕЛЬНО)</a:t>
            </a:r>
          </a:p>
          <a:p>
            <a:pPr>
              <a:lnSpc>
                <a:spcPct val="105000"/>
              </a:lnSpc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В «ВИРТУАЛЬНОЙ ШКОЛЕ ИПК МАДИ»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ОЧНОМ, ОЧНО-ЗАОЧНОМ И ЗАОЧНОМ ФОРМАТАХ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ПРИМЕНЕНИЕМ ДОТ) </a:t>
            </a: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САМОСТОЯТЕЛЬНОЕ ИЗУЧЕНИЕ МАТЕРИАЛА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КАМПУСЕ МАДИ НА ПЛОЩАДКАХ ПАРТНЕРОВ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 С ВЕДУЩИМИ СПЕЦИАЛИСТАМИ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ИТОГОВАЯ АТТЕСТАЦИЯ (ТЕСТИРОВАНИЕ,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И ПР.)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УДОСТОВЕРЕНИЕ О ПОВЫШЕНИИ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КВАЛИФИКАЦИИ, ПРОФЕССИОНАЛЬНОЙ ПЕРЕПОДГОТОВКЕ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СЕРТИФИКАТ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ОБРАЗОВАНИИ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0CD7BB-D6B5-495B-A751-B5B393796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53998" y="1314717"/>
            <a:ext cx="498972" cy="5095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A7D2BA1-7074-4C7D-91FD-6A218C20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93934" y="2902726"/>
            <a:ext cx="419100" cy="4191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80D6F0C-EAEA-43A1-982A-201DD35D44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08222" y="4214474"/>
            <a:ext cx="390525" cy="4286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47BE0CD-6A48-4762-8F72-13F87DE56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53998" y="4801231"/>
            <a:ext cx="498972" cy="5095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1375CB-EC28-4973-8A55-ED80006EDB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580379" y="3657262"/>
            <a:ext cx="446210" cy="34323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68E5D2-5D8C-4C25-82DC-0791EF03E4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611920" y="2179140"/>
            <a:ext cx="383129" cy="38312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44C142A-2F4A-4FD7-AB64-75971C48C7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500548" y="5638241"/>
            <a:ext cx="605873" cy="346213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6929AB5-2D3B-428A-A133-05D4752BCC82}"/>
              </a:ext>
            </a:extLst>
          </p:cNvPr>
          <p:cNvSpPr/>
          <p:nvPr/>
        </p:nvSpPr>
        <p:spPr>
          <a:xfrm>
            <a:off x="315537" y="1977183"/>
            <a:ext cx="4399841" cy="787042"/>
          </a:xfrm>
          <a:prstGeom prst="roundRect">
            <a:avLst>
              <a:gd name="adj" fmla="val 462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108000" rIns="90000" bIns="108000" rtlCol="0" anchor="t" anchorCtr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ДОПОЛНИТЕЛЬНОГО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382523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A455AFE-E61B-48D2-B061-81D737EAA711}"/>
              </a:ext>
            </a:extLst>
          </p:cNvPr>
          <p:cNvSpPr/>
          <p:nvPr/>
        </p:nvSpPr>
        <p:spPr>
          <a:xfrm rot="16200000">
            <a:off x="6102276" y="842911"/>
            <a:ext cx="5045224" cy="6524624"/>
          </a:xfrm>
          <a:prstGeom prst="rect">
            <a:avLst/>
          </a:prstGeom>
          <a:gradFill>
            <a:gsLst>
              <a:gs pos="0">
                <a:schemeClr val="bg1"/>
              </a:gs>
              <a:gs pos="57000">
                <a:srgbClr val="FFFFFF">
                  <a:alpha val="86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230165"/>
            <a:ext cx="6999422" cy="75713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ДОПОЛНИТЕЛЬНОГО ОБРАЗОВАНИЯ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0556AF1-73DB-4452-9C12-015B4AE91C43}"/>
              </a:ext>
            </a:extLst>
          </p:cNvPr>
          <p:cNvSpPr/>
          <p:nvPr/>
        </p:nvSpPr>
        <p:spPr>
          <a:xfrm>
            <a:off x="6309335" y="2028391"/>
            <a:ext cx="5758618" cy="4390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ЭЛЕКТРОННОГО КУРСА</a:t>
            </a:r>
          </a:p>
          <a:p>
            <a:pPr>
              <a:lnSpc>
                <a:spcPct val="105000"/>
              </a:lnSpc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В «ВИРТУАЛЬНОЙ ШКОЛЕ ИПК МАДИ» (ДОСТУПНА НА ВСЕХ УСТРОЙСТВАХ)</a:t>
            </a:r>
          </a:p>
          <a:p>
            <a:pPr>
              <a:lnSpc>
                <a:spcPct val="105000"/>
              </a:lnSpc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05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МАТЕРИАЛОВ</a:t>
            </a:r>
          </a:p>
          <a:p>
            <a:pPr>
              <a:lnSpc>
                <a:spcPct val="105000"/>
              </a:lnSpc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ПРОГРЕССА И ПРОМЕЖУТОЧНОЕ ТЕСТИРОВАНИЕ</a:t>
            </a:r>
          </a:p>
          <a:p>
            <a:pPr>
              <a:lnSpc>
                <a:spcPct val="105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5000"/>
              </a:lnSpc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ИТОГОВОЕ ТЕСТИРОВАНИЕ</a:t>
            </a:r>
          </a:p>
          <a:p>
            <a:pPr>
              <a:lnSpc>
                <a:spcPct val="105000"/>
              </a:lnSpc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УДОСТОВЕРЕНИЕ О ПОВЫШЕНИИ КВАЛИФИКАЦИИ</a:t>
            </a:r>
          </a:p>
          <a:p>
            <a:pPr>
              <a:lnSpc>
                <a:spcPct val="105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ДИПЛОМ О ПРОФЕССИОНАЛЬНОЙ ПЕРЕПОДГОТОВКИ</a:t>
            </a:r>
          </a:p>
          <a:p>
            <a:pPr>
              <a:lnSpc>
                <a:spcPct val="105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СЕРТИФИКАТ ОБ ОБРАЗОВАНИИ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E9FA07-0E6E-4AFB-9C83-0DD3F059C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20063" y="4993252"/>
            <a:ext cx="498972" cy="50958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0661B-7B12-4E22-BFBC-00B62C8A9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51207" y="2802618"/>
            <a:ext cx="419100" cy="419100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BE4E8F5-C0F5-436C-8935-CBC46B3E40E3}"/>
              </a:ext>
            </a:extLst>
          </p:cNvPr>
          <p:cNvSpPr/>
          <p:nvPr/>
        </p:nvSpPr>
        <p:spPr>
          <a:xfrm>
            <a:off x="315537" y="1991697"/>
            <a:ext cx="4399841" cy="504685"/>
          </a:xfrm>
          <a:prstGeom prst="roundRect">
            <a:avLst>
              <a:gd name="adj" fmla="val 462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108000" rIns="90000" bIns="108000" rtlCol="0" anchor="t" anchorCtr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КУРСЫ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58900DD-808E-46FE-A9E9-BC0AC4F72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11271" y="1986794"/>
            <a:ext cx="498972" cy="5095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34CFC9-1DED-42D1-9028-A441D583D9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737652" y="3527954"/>
            <a:ext cx="446210" cy="34323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B6817D8-2A42-4749-B0BF-89452187F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57821" y="5809074"/>
            <a:ext cx="605873" cy="3462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B08198-4B60-4F96-AD16-4253601532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762948" y="4177428"/>
            <a:ext cx="360451" cy="509588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3F202AD-18E2-4A38-A323-E26A9FF1C021}"/>
              </a:ext>
            </a:extLst>
          </p:cNvPr>
          <p:cNvSpPr/>
          <p:nvPr/>
        </p:nvSpPr>
        <p:spPr>
          <a:xfrm>
            <a:off x="335304" y="2636466"/>
            <a:ext cx="4399841" cy="1759604"/>
          </a:xfrm>
          <a:prstGeom prst="roundRect">
            <a:avLst>
              <a:gd name="adj" fmla="val 462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108000" rIns="90000" bIns="108000" rtlCol="0" anchor="t" anchorCtr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ФОРМАТА</a:t>
            </a:r>
          </a:p>
          <a:p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ЧАСА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C7BC94-5151-49C4-ABFA-B870271A3F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402962" y="2770677"/>
            <a:ext cx="1097266" cy="14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35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A455AFE-E61B-48D2-B061-81D737EAA711}"/>
              </a:ext>
            </a:extLst>
          </p:cNvPr>
          <p:cNvSpPr/>
          <p:nvPr/>
        </p:nvSpPr>
        <p:spPr>
          <a:xfrm rot="16200000">
            <a:off x="5888689" y="753104"/>
            <a:ext cx="5472397" cy="6524624"/>
          </a:xfrm>
          <a:prstGeom prst="rect">
            <a:avLst/>
          </a:prstGeom>
          <a:gradFill>
            <a:gsLst>
              <a:gs pos="0">
                <a:schemeClr val="bg1"/>
              </a:gs>
              <a:gs pos="57000">
                <a:srgbClr val="FFFFFF">
                  <a:alpha val="86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230165"/>
            <a:ext cx="6999422" cy="75713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ДОПОЛНИТЕЛЬНОГО ОБРАЗОВАНИЯ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C35B5B-7B2D-4409-9DFB-B3967D58B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73" y="8751102"/>
            <a:ext cx="10066053" cy="566086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0556AF1-73DB-4452-9C12-015B4AE91C43}"/>
              </a:ext>
            </a:extLst>
          </p:cNvPr>
          <p:cNvSpPr/>
          <p:nvPr/>
        </p:nvSpPr>
        <p:spPr>
          <a:xfrm>
            <a:off x="6309335" y="2028391"/>
            <a:ext cx="565229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НАПРАВЛЕНИЯ (ПРОФЕССИОНАЛЬНОЙ ДЕЯТЕЛЬНОСТИ) </a:t>
            </a: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В «ВИРТУАЛЬНОЙ ШКОЛЕ И ПК МАДИ» (ДОСТУПНА НА ВСЕХ УСТРОЙСТВАХ)</a:t>
            </a: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ТЕСТИРОВАНИЯ</a:t>
            </a: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ПРОГРЕССА И РЕКОМЕНДАЦИИ</a:t>
            </a: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КОМПЕТЕНТНОСТНАЯ КАРТА</a:t>
            </a: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F1055F-CBF5-4801-900C-D1E6A44D7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5" y="3207548"/>
            <a:ext cx="5049150" cy="27741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69A0BD8-5C31-4B2D-8B3A-D441C5D81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68034" y="4837312"/>
            <a:ext cx="578830" cy="5006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5D9E22C-6C00-4707-86B3-824C547914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701496" y="4242473"/>
            <a:ext cx="456597" cy="4565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E9FA07-0E6E-4AFB-9C83-0DD3F059C5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01496" y="3530615"/>
            <a:ext cx="498972" cy="50958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0661B-7B12-4E22-BFBC-00B62C8A9D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673116" y="2949011"/>
            <a:ext cx="419100" cy="419100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BE4E8F5-C0F5-436C-8935-CBC46B3E40E3}"/>
              </a:ext>
            </a:extLst>
          </p:cNvPr>
          <p:cNvSpPr/>
          <p:nvPr/>
        </p:nvSpPr>
        <p:spPr>
          <a:xfrm>
            <a:off x="315537" y="1977183"/>
            <a:ext cx="4399841" cy="504685"/>
          </a:xfrm>
          <a:prstGeom prst="roundRect">
            <a:avLst>
              <a:gd name="adj" fmla="val 462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108000" rIns="90000" bIns="108000" rtlCol="0" anchor="t" anchorCtr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301528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B7898F4-44B3-4177-A32F-5AB3ECA14387}"/>
              </a:ext>
            </a:extLst>
          </p:cNvPr>
          <p:cNvSpPr/>
          <p:nvPr/>
        </p:nvSpPr>
        <p:spPr>
          <a:xfrm>
            <a:off x="1906738" y="5468969"/>
            <a:ext cx="3273080" cy="1015663"/>
          </a:xfrm>
          <a:prstGeom prst="roundRect">
            <a:avLst>
              <a:gd name="adj" fmla="val 20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13DAD466-FD40-4185-8226-2A7EF282B797}"/>
              </a:ext>
            </a:extLst>
          </p:cNvPr>
          <p:cNvSpPr/>
          <p:nvPr/>
        </p:nvSpPr>
        <p:spPr>
          <a:xfrm>
            <a:off x="967153" y="4089658"/>
            <a:ext cx="3273080" cy="1278348"/>
          </a:xfrm>
          <a:prstGeom prst="roundRect">
            <a:avLst>
              <a:gd name="adj" fmla="val 20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47BA8D4-57FF-448D-8315-23A353BC4C9D}"/>
              </a:ext>
            </a:extLst>
          </p:cNvPr>
          <p:cNvSpPr/>
          <p:nvPr/>
        </p:nvSpPr>
        <p:spPr>
          <a:xfrm>
            <a:off x="8335981" y="1923781"/>
            <a:ext cx="3273080" cy="1110404"/>
          </a:xfrm>
          <a:prstGeom prst="roundRect">
            <a:avLst>
              <a:gd name="adj" fmla="val 20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F6E164B-A1C4-4C06-ADDA-C3269E205E0F}"/>
              </a:ext>
            </a:extLst>
          </p:cNvPr>
          <p:cNvSpPr/>
          <p:nvPr/>
        </p:nvSpPr>
        <p:spPr>
          <a:xfrm>
            <a:off x="4573278" y="1350694"/>
            <a:ext cx="3417228" cy="1252461"/>
          </a:xfrm>
          <a:prstGeom prst="roundRect">
            <a:avLst>
              <a:gd name="adj" fmla="val 20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9E77A2D-3F47-4AD3-8B57-F4A830A4A134}"/>
              </a:ext>
            </a:extLst>
          </p:cNvPr>
          <p:cNvSpPr/>
          <p:nvPr/>
        </p:nvSpPr>
        <p:spPr>
          <a:xfrm>
            <a:off x="1041525" y="1841457"/>
            <a:ext cx="3273080" cy="954108"/>
          </a:xfrm>
          <a:prstGeom prst="roundRect">
            <a:avLst>
              <a:gd name="adj" fmla="val 20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50410"/>
            <a:ext cx="9537870" cy="1144929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ДОПОЛНИТЕЛЬНОГО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КОМПЕТЕНТНОСТНАЯ КАРТА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2F8D0DBC-6310-4B9D-B8E3-2635A171EBD8}"/>
              </a:ext>
            </a:extLst>
          </p:cNvPr>
          <p:cNvGrpSpPr/>
          <p:nvPr/>
        </p:nvGrpSpPr>
        <p:grpSpPr>
          <a:xfrm>
            <a:off x="1112839" y="1938249"/>
            <a:ext cx="10363511" cy="1007665"/>
            <a:chOff x="1112839" y="1938249"/>
            <a:chExt cx="10363511" cy="1007665"/>
          </a:xfrm>
        </p:grpSpPr>
        <p:sp>
          <p:nvSpPr>
            <p:cNvPr id="10" name="Shape 334">
              <a:extLst>
                <a:ext uri="{FF2B5EF4-FFF2-40B4-BE49-F238E27FC236}">
                  <a16:creationId xmlns:a16="http://schemas.microsoft.com/office/drawing/2014/main" id="{9106A8E8-9C40-4920-9164-73720276C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839" y="1938249"/>
              <a:ext cx="3130451" cy="77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Компетенции в области</a:t>
              </a:r>
              <a:b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государственного строительного</a:t>
              </a:r>
              <a:b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надзора и строительного контроля</a:t>
              </a:r>
              <a:endPara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336">
              <a:extLst>
                <a:ext uri="{FF2B5EF4-FFF2-40B4-BE49-F238E27FC236}">
                  <a16:creationId xmlns:a16="http://schemas.microsoft.com/office/drawing/2014/main" id="{444B03F8-54DE-4697-956D-FEE3DF447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9878" y="2028726"/>
              <a:ext cx="3006472" cy="91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Компетенции нормативные</a:t>
              </a:r>
              <a:b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документы системы менеджмента</a:t>
              </a:r>
              <a:b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качества производства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дорожно-строительных работ</a:t>
              </a:r>
              <a:endPara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94A9AD8-BEAC-49B7-8356-F1FE0BDCDEFE}"/>
              </a:ext>
            </a:extLst>
          </p:cNvPr>
          <p:cNvGrpSpPr/>
          <p:nvPr/>
        </p:nvGrpSpPr>
        <p:grpSpPr>
          <a:xfrm>
            <a:off x="8335981" y="4358605"/>
            <a:ext cx="3273080" cy="839293"/>
            <a:chOff x="7830545" y="4330584"/>
            <a:chExt cx="3273080" cy="839293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AEC92AD3-E9E0-4422-9E65-11673B5D0D59}"/>
                </a:ext>
              </a:extLst>
            </p:cNvPr>
            <p:cNvSpPr/>
            <p:nvPr/>
          </p:nvSpPr>
          <p:spPr>
            <a:xfrm>
              <a:off x="7830545" y="4330584"/>
              <a:ext cx="3273080" cy="839293"/>
            </a:xfrm>
            <a:prstGeom prst="roundRect">
              <a:avLst>
                <a:gd name="adj" fmla="val 20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Shape 340">
              <a:extLst>
                <a:ext uri="{FF2B5EF4-FFF2-40B4-BE49-F238E27FC236}">
                  <a16:creationId xmlns:a16="http://schemas.microsoft.com/office/drawing/2014/main" id="{567E2FC0-CB5C-4863-805B-A2E42B454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2764" y="4428056"/>
              <a:ext cx="3068643" cy="605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Компетенции в области контроля</a:t>
              </a:r>
              <a:b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сроков выполнения строительно-</a:t>
              </a:r>
              <a:b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монтажных работ</a:t>
              </a:r>
              <a:endPara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3E3B69-BE31-4DDE-A88B-DBA4F2C4CCF7}"/>
              </a:ext>
            </a:extLst>
          </p:cNvPr>
          <p:cNvSpPr/>
          <p:nvPr/>
        </p:nvSpPr>
        <p:spPr>
          <a:xfrm>
            <a:off x="4522257" y="1357866"/>
            <a:ext cx="35550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Компетенции основных</a:t>
            </a:r>
            <a:b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технологических операций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 строительству земляного полотна,</a:t>
            </a:r>
            <a:b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дорожных одежд, систем</a:t>
            </a:r>
            <a:b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водоотведения, элементов...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0829380-99C4-4C50-9FBE-4BDAA6F7D3A5}"/>
              </a:ext>
            </a:extLst>
          </p:cNvPr>
          <p:cNvGrpSpPr/>
          <p:nvPr/>
        </p:nvGrpSpPr>
        <p:grpSpPr>
          <a:xfrm>
            <a:off x="890686" y="2946258"/>
            <a:ext cx="3273080" cy="960589"/>
            <a:chOff x="890686" y="3078144"/>
            <a:chExt cx="3273080" cy="960589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429C9AB0-7C28-43D1-81AB-4C9D39E66753}"/>
                </a:ext>
              </a:extLst>
            </p:cNvPr>
            <p:cNvSpPr/>
            <p:nvPr/>
          </p:nvSpPr>
          <p:spPr>
            <a:xfrm>
              <a:off x="890686" y="3078144"/>
              <a:ext cx="3273080" cy="954108"/>
            </a:xfrm>
            <a:prstGeom prst="roundRect">
              <a:avLst>
                <a:gd name="adj" fmla="val 20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3F860AD-8B63-4E7E-BD98-827DE873E2D3}"/>
                </a:ext>
              </a:extLst>
            </p:cNvPr>
            <p:cNvSpPr/>
            <p:nvPr/>
          </p:nvSpPr>
          <p:spPr>
            <a:xfrm>
              <a:off x="967153" y="3084626"/>
              <a:ext cx="317087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Компетенции в области охраны</a:t>
              </a:r>
              <a:b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труда и техники безопасности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при строительстве искусственных</a:t>
              </a:r>
              <a:b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сооружений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C37FDC-71C7-4FC9-B0F2-BDA893F2002F}"/>
              </a:ext>
            </a:extLst>
          </p:cNvPr>
          <p:cNvGrpSpPr/>
          <p:nvPr/>
        </p:nvGrpSpPr>
        <p:grpSpPr>
          <a:xfrm>
            <a:off x="8329260" y="3078144"/>
            <a:ext cx="3273080" cy="1207862"/>
            <a:chOff x="8200820" y="3102210"/>
            <a:chExt cx="3309456" cy="1207862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32B9FF3-A712-4951-B1D4-D56BBE14CE11}"/>
                </a:ext>
              </a:extLst>
            </p:cNvPr>
            <p:cNvSpPr/>
            <p:nvPr/>
          </p:nvSpPr>
          <p:spPr>
            <a:xfrm>
              <a:off x="8207542" y="3102210"/>
              <a:ext cx="3302734" cy="1207862"/>
            </a:xfrm>
            <a:prstGeom prst="roundRect">
              <a:avLst>
                <a:gd name="adj" fmla="val 20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E42EA43-3EC0-4A74-AF40-7119C5B3F4B0}"/>
                </a:ext>
              </a:extLst>
            </p:cNvPr>
            <p:cNvSpPr/>
            <p:nvPr/>
          </p:nvSpPr>
          <p:spPr>
            <a:xfrm>
              <a:off x="8200820" y="3102210"/>
              <a:ext cx="330273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Компетенции методы и приборы</a:t>
              </a:r>
              <a:b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контроля качества строительства</a:t>
              </a:r>
              <a:b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земляного полотна, дорожной</a:t>
              </a:r>
              <a:b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одежды, систем водоотведения,</a:t>
              </a:r>
              <a:b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элементов обустройства дороги и...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4C70425-3D59-4F74-8C88-40D81AC5CBE9}"/>
              </a:ext>
            </a:extLst>
          </p:cNvPr>
          <p:cNvGrpSpPr/>
          <p:nvPr/>
        </p:nvGrpSpPr>
        <p:grpSpPr>
          <a:xfrm>
            <a:off x="7222586" y="5298112"/>
            <a:ext cx="4386475" cy="971703"/>
            <a:chOff x="7222586" y="5298112"/>
            <a:chExt cx="4386475" cy="97170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F74AC303-290E-46E3-B60D-66E910569F58}"/>
                </a:ext>
              </a:extLst>
            </p:cNvPr>
            <p:cNvSpPr/>
            <p:nvPr/>
          </p:nvSpPr>
          <p:spPr>
            <a:xfrm>
              <a:off x="7222586" y="5315707"/>
              <a:ext cx="4386475" cy="954108"/>
            </a:xfrm>
            <a:prstGeom prst="roundRect">
              <a:avLst>
                <a:gd name="adj" fmla="val 20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1A3D0C9-6145-4252-975B-DC499BA2EDFB}"/>
                </a:ext>
              </a:extLst>
            </p:cNvPr>
            <p:cNvSpPr/>
            <p:nvPr/>
          </p:nvSpPr>
          <p:spPr>
            <a:xfrm>
              <a:off x="7346718" y="5298112"/>
              <a:ext cx="414161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Компетенции в области организации подготовки и ведении документации, необходимой для сдачи заказчику и оплаты</a:t>
              </a:r>
              <a:b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выполненных работ</a:t>
              </a:r>
              <a:r>
                <a:rPr lang="ru-RU" alt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1413E1E-3A30-4B12-8284-65E09F72FB5F}"/>
              </a:ext>
            </a:extLst>
          </p:cNvPr>
          <p:cNvSpPr/>
          <p:nvPr/>
        </p:nvSpPr>
        <p:spPr>
          <a:xfrm>
            <a:off x="2117140" y="5469009"/>
            <a:ext cx="2852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Компетенции в области</a:t>
            </a:r>
            <a:b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критической оценки объемов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 степени проработки рабочей</a:t>
            </a:r>
            <a:b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документации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457C7B-551D-4067-A01F-61C34E0E2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75545" y="2716828"/>
            <a:ext cx="3170873" cy="274566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81A6BA4-FF25-4C75-B6A3-9984AA3FAC1B}"/>
              </a:ext>
            </a:extLst>
          </p:cNvPr>
          <p:cNvGrpSpPr/>
          <p:nvPr/>
        </p:nvGrpSpPr>
        <p:grpSpPr>
          <a:xfrm>
            <a:off x="890686" y="1135037"/>
            <a:ext cx="2906675" cy="565924"/>
            <a:chOff x="-2562241" y="3358377"/>
            <a:chExt cx="2906675" cy="565924"/>
          </a:xfrm>
        </p:grpSpPr>
        <p:sp>
          <p:nvSpPr>
            <p:cNvPr id="21" name="Shape 334">
              <a:extLst>
                <a:ext uri="{FF2B5EF4-FFF2-40B4-BE49-F238E27FC236}">
                  <a16:creationId xmlns:a16="http://schemas.microsoft.com/office/drawing/2014/main" id="{0DFE7ABD-EC6E-4210-823E-2A538BEEB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39439" y="3358377"/>
              <a:ext cx="1983873" cy="56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Иванов И. И.</a:t>
              </a:r>
            </a:p>
            <a:p>
              <a:pPr marL="0" marR="0" lvl="0" indent="0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Пороговые значения</a:t>
              </a:r>
              <a:endPara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F45E81C-6E2C-43AE-997D-72CD0A757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-2562241" y="3454917"/>
              <a:ext cx="731115" cy="117922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B1DC600-B028-46E5-AA5A-D35A77159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-2562241" y="3713334"/>
              <a:ext cx="731115" cy="117922"/>
            </a:xfrm>
            <a:prstGeom prst="rect">
              <a:avLst/>
            </a:prstGeom>
          </p:spPr>
        </p:pic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D725D9B-B123-47C1-866A-D292EB087473}"/>
              </a:ext>
            </a:extLst>
          </p:cNvPr>
          <p:cNvSpPr/>
          <p:nvPr/>
        </p:nvSpPr>
        <p:spPr>
          <a:xfrm>
            <a:off x="1041524" y="4145924"/>
            <a:ext cx="30965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Компетенции в области</a:t>
            </a:r>
            <a:b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технологического производства</a:t>
            </a:r>
            <a:b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работ при строительстве</a:t>
            </a:r>
            <a:b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искусственных сооружений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 автомобильных дорогах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164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060" y="210494"/>
            <a:ext cx="7904540" cy="75713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КОМПЛЕКСНОЕ КАДРОВОЕ ОБЕСПЕЧЕНИЕ ТРАНСПОРТНОГО КОМПЛЕКСА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t>2</a:t>
            </a:fld>
            <a:endParaRPr lang="ru-RU" dirty="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54B0A528-92EE-4547-831E-A2A85D0F9C88}"/>
              </a:ext>
            </a:extLst>
          </p:cNvPr>
          <p:cNvSpPr/>
          <p:nvPr/>
        </p:nvSpPr>
        <p:spPr>
          <a:xfrm>
            <a:off x="717870" y="1674613"/>
            <a:ext cx="3788144" cy="1294715"/>
          </a:xfrm>
          <a:prstGeom prst="roundRect">
            <a:avLst>
              <a:gd name="adj" fmla="val 6882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Взаимосвязь с работодателями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(поиск сотрудника по набору профессиональных навыков, требуемых для конкретных отраслей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регионов)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831A4B4-DE32-43A0-8E45-C2A2231AFD34}"/>
              </a:ext>
            </a:extLst>
          </p:cNvPr>
          <p:cNvSpPr/>
          <p:nvPr/>
        </p:nvSpPr>
        <p:spPr>
          <a:xfrm>
            <a:off x="717870" y="4429156"/>
            <a:ext cx="3788144" cy="1995249"/>
          </a:xfrm>
          <a:prstGeom prst="roundRect">
            <a:avLst>
              <a:gd name="adj" fmla="val 6096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личного профиля пользователя в части профессиональных навыков и знаний, полученных в процессе непрерывного образования и оптимизация образовательных маршрутов, позволяющих постоянно обновлять профессиональные навыки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026ECB46-A0EA-481E-ACDC-E7DAEE7353DC}"/>
              </a:ext>
            </a:extLst>
          </p:cNvPr>
          <p:cNvSpPr/>
          <p:nvPr/>
        </p:nvSpPr>
        <p:spPr>
          <a:xfrm>
            <a:off x="7582290" y="1674613"/>
            <a:ext cx="3918407" cy="845552"/>
          </a:xfrm>
          <a:prstGeom prst="roundRect">
            <a:avLst>
              <a:gd name="adj" fmla="val 12864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и рейтингование  наиболее качественных и востребованных программ и организаций 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70D6274B-49FF-4003-A2EB-918E80AE73B6}"/>
              </a:ext>
            </a:extLst>
          </p:cNvPr>
          <p:cNvSpPr/>
          <p:nvPr/>
        </p:nvSpPr>
        <p:spPr>
          <a:xfrm>
            <a:off x="8418136" y="2882666"/>
            <a:ext cx="3082561" cy="1774240"/>
          </a:xfrm>
          <a:prstGeom prst="roundRect">
            <a:avLst>
              <a:gd name="adj" fmla="val 688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профессиональных знаний 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навыков, обеспечивающих связь предлагаемых программ непрерывного образования 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потребностями работодателей 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DA64E199-287D-4CED-A052-A6385AD5BF8C}"/>
              </a:ext>
            </a:extLst>
          </p:cNvPr>
          <p:cNvSpPr/>
          <p:nvPr/>
        </p:nvSpPr>
        <p:spPr>
          <a:xfrm>
            <a:off x="5541230" y="5049769"/>
            <a:ext cx="5959468" cy="1374636"/>
          </a:xfrm>
          <a:prstGeom prst="roundRect">
            <a:avLst>
              <a:gd name="adj" fmla="val 688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Интеграционная платформа непрерывного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– формирование компетенций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транспортно-дорожного комплекса </a:t>
            </a:r>
          </a:p>
          <a:p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(профессиональное 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обучение, дополнительное 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образование) и набор образовательных сервисов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F732556-098F-467E-88E1-5FDBF889AB39}"/>
              </a:ext>
            </a:extLst>
          </p:cNvPr>
          <p:cNvGrpSpPr/>
          <p:nvPr/>
        </p:nvGrpSpPr>
        <p:grpSpPr>
          <a:xfrm>
            <a:off x="5055516" y="2676180"/>
            <a:ext cx="1977272" cy="1977272"/>
            <a:chOff x="5107364" y="2361931"/>
            <a:chExt cx="1977272" cy="1977272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C4990A4E-11FA-4109-A3D8-55ED006A68F6}"/>
                </a:ext>
              </a:extLst>
            </p:cNvPr>
            <p:cNvSpPr/>
            <p:nvPr/>
          </p:nvSpPr>
          <p:spPr>
            <a:xfrm>
              <a:off x="5107364" y="2361931"/>
              <a:ext cx="1977272" cy="1977272"/>
            </a:xfrm>
            <a:prstGeom prst="ellipse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D19EB0E-09EC-438E-B151-44949BF58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33928" y="2988495"/>
              <a:ext cx="724145" cy="724145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D6AE4F4-423C-4CB7-9EBD-708934C667A2}"/>
              </a:ext>
            </a:extLst>
          </p:cNvPr>
          <p:cNvGrpSpPr/>
          <p:nvPr/>
        </p:nvGrpSpPr>
        <p:grpSpPr>
          <a:xfrm>
            <a:off x="4586771" y="1670322"/>
            <a:ext cx="757130" cy="757130"/>
            <a:chOff x="4396740" y="1674613"/>
            <a:chExt cx="757130" cy="757130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AA2CA0E3-6D16-4CAB-BDBC-DCCBD653F52C}"/>
                </a:ext>
              </a:extLst>
            </p:cNvPr>
            <p:cNvSpPr/>
            <p:nvPr/>
          </p:nvSpPr>
          <p:spPr>
            <a:xfrm>
              <a:off x="4396740" y="1674613"/>
              <a:ext cx="757130" cy="757130"/>
            </a:xfrm>
            <a:prstGeom prst="roundRect">
              <a:avLst>
                <a:gd name="adj" fmla="val 14151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468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033DF65-BAE5-4269-B84E-F453D4D9D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46340" y="1781293"/>
              <a:ext cx="468524" cy="468524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A2879DC-C546-4270-9B7A-5AF3DEA22DF5}"/>
              </a:ext>
            </a:extLst>
          </p:cNvPr>
          <p:cNvGrpSpPr/>
          <p:nvPr/>
        </p:nvGrpSpPr>
        <p:grpSpPr>
          <a:xfrm>
            <a:off x="3748884" y="3565615"/>
            <a:ext cx="757130" cy="757130"/>
            <a:chOff x="4396740" y="4204453"/>
            <a:chExt cx="757130" cy="757130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E64D4C95-D329-491D-A31C-C7CF955EE8D0}"/>
                </a:ext>
              </a:extLst>
            </p:cNvPr>
            <p:cNvSpPr/>
            <p:nvPr/>
          </p:nvSpPr>
          <p:spPr>
            <a:xfrm>
              <a:off x="4396740" y="4204453"/>
              <a:ext cx="757130" cy="757130"/>
            </a:xfrm>
            <a:prstGeom prst="roundRect">
              <a:avLst>
                <a:gd name="adj" fmla="val 14151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468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3E380409-9C4E-48C3-8099-A496A6F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600100" y="4319927"/>
              <a:ext cx="373949" cy="51496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7CAF8C9E-6B04-49E4-9155-DF17D9E4AD97}"/>
              </a:ext>
            </a:extLst>
          </p:cNvPr>
          <p:cNvGrpSpPr/>
          <p:nvPr/>
        </p:nvGrpSpPr>
        <p:grpSpPr>
          <a:xfrm>
            <a:off x="6744404" y="1674613"/>
            <a:ext cx="757130" cy="757130"/>
            <a:chOff x="7038130" y="1674613"/>
            <a:chExt cx="757130" cy="757130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BE2DAF07-A7E4-4CCE-9625-BE2D9AF73CBB}"/>
                </a:ext>
              </a:extLst>
            </p:cNvPr>
            <p:cNvSpPr/>
            <p:nvPr/>
          </p:nvSpPr>
          <p:spPr>
            <a:xfrm>
              <a:off x="7038130" y="1674613"/>
              <a:ext cx="757130" cy="757130"/>
            </a:xfrm>
            <a:prstGeom prst="roundRect">
              <a:avLst>
                <a:gd name="adj" fmla="val 14151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468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924F604-F311-4F92-AC1C-9FCFB10B0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182756" y="1806694"/>
              <a:ext cx="467994" cy="484386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634371FC-3408-45D5-8ACF-0469446C4CED}"/>
              </a:ext>
            </a:extLst>
          </p:cNvPr>
          <p:cNvGrpSpPr/>
          <p:nvPr/>
        </p:nvGrpSpPr>
        <p:grpSpPr>
          <a:xfrm>
            <a:off x="7582290" y="2890292"/>
            <a:ext cx="757130" cy="757130"/>
            <a:chOff x="7038130" y="2997428"/>
            <a:chExt cx="757130" cy="757130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B699038-D01B-455A-A139-2C317010D237}"/>
                </a:ext>
              </a:extLst>
            </p:cNvPr>
            <p:cNvSpPr/>
            <p:nvPr/>
          </p:nvSpPr>
          <p:spPr>
            <a:xfrm>
              <a:off x="7038130" y="2997428"/>
              <a:ext cx="757130" cy="757130"/>
            </a:xfrm>
            <a:prstGeom prst="roundRect">
              <a:avLst>
                <a:gd name="adj" fmla="val 14151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468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2A8B1F09-4AFA-4E79-A794-CE897F5C5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213237" y="3125538"/>
              <a:ext cx="409304" cy="500910"/>
            </a:xfrm>
            <a:prstGeom prst="rect">
              <a:avLst/>
            </a:prstGeom>
          </p:spPr>
        </p:pic>
      </p:grpSp>
      <p:cxnSp>
        <p:nvCxnSpPr>
          <p:cNvPr id="66" name="Соединитель: уступ 65">
            <a:extLst>
              <a:ext uri="{FF2B5EF4-FFF2-40B4-BE49-F238E27FC236}">
                <a16:creationId xmlns:a16="http://schemas.microsoft.com/office/drawing/2014/main" id="{69254914-7A2B-40C9-9490-9C669E594E05}"/>
              </a:ext>
            </a:extLst>
          </p:cNvPr>
          <p:cNvCxnSpPr>
            <a:stCxn id="7" idx="2"/>
            <a:endCxn id="54" idx="3"/>
          </p:cNvCxnSpPr>
          <p:nvPr/>
        </p:nvCxnSpPr>
        <p:spPr>
          <a:xfrm rot="10800000" flipV="1">
            <a:off x="4506014" y="3664816"/>
            <a:ext cx="549502" cy="27936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: уступ 68">
            <a:extLst>
              <a:ext uri="{FF2B5EF4-FFF2-40B4-BE49-F238E27FC236}">
                <a16:creationId xmlns:a16="http://schemas.microsoft.com/office/drawing/2014/main" id="{C63A22C0-1469-47AD-ACF4-EC3670CF9651}"/>
              </a:ext>
            </a:extLst>
          </p:cNvPr>
          <p:cNvCxnSpPr>
            <a:cxnSpLocks/>
            <a:stCxn id="7" idx="0"/>
            <a:endCxn id="31" idx="3"/>
          </p:cNvCxnSpPr>
          <p:nvPr/>
        </p:nvCxnSpPr>
        <p:spPr>
          <a:xfrm rot="16200000" flipV="1">
            <a:off x="5380381" y="2012408"/>
            <a:ext cx="627293" cy="700251"/>
          </a:xfrm>
          <a:prstGeom prst="bentConnector2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: уступ 71">
            <a:extLst>
              <a:ext uri="{FF2B5EF4-FFF2-40B4-BE49-F238E27FC236}">
                <a16:creationId xmlns:a16="http://schemas.microsoft.com/office/drawing/2014/main" id="{02FFA2F3-5757-4250-A82B-A1ECD48F0817}"/>
              </a:ext>
            </a:extLst>
          </p:cNvPr>
          <p:cNvCxnSpPr>
            <a:cxnSpLocks/>
            <a:stCxn id="7" idx="7"/>
            <a:endCxn id="59" idx="2"/>
          </p:cNvCxnSpPr>
          <p:nvPr/>
        </p:nvCxnSpPr>
        <p:spPr>
          <a:xfrm rot="5400000" flipH="1" flipV="1">
            <a:off x="6666095" y="2508871"/>
            <a:ext cx="534002" cy="37974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: уступ 74">
            <a:extLst>
              <a:ext uri="{FF2B5EF4-FFF2-40B4-BE49-F238E27FC236}">
                <a16:creationId xmlns:a16="http://schemas.microsoft.com/office/drawing/2014/main" id="{25821D04-7ECA-4E30-AA87-D8469AFAAB70}"/>
              </a:ext>
            </a:extLst>
          </p:cNvPr>
          <p:cNvCxnSpPr>
            <a:cxnSpLocks/>
            <a:stCxn id="7" idx="6"/>
            <a:endCxn id="61" idx="1"/>
          </p:cNvCxnSpPr>
          <p:nvPr/>
        </p:nvCxnSpPr>
        <p:spPr>
          <a:xfrm flipV="1">
            <a:off x="7032788" y="3268857"/>
            <a:ext cx="549502" cy="3959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: уступ 78">
            <a:extLst>
              <a:ext uri="{FF2B5EF4-FFF2-40B4-BE49-F238E27FC236}">
                <a16:creationId xmlns:a16="http://schemas.microsoft.com/office/drawing/2014/main" id="{21FD42BB-C68E-48D4-B155-63A938EE1D99}"/>
              </a:ext>
            </a:extLst>
          </p:cNvPr>
          <p:cNvCxnSpPr>
            <a:cxnSpLocks/>
            <a:stCxn id="8" idx="2"/>
            <a:endCxn id="49" idx="0"/>
          </p:cNvCxnSpPr>
          <p:nvPr/>
        </p:nvCxnSpPr>
        <p:spPr>
          <a:xfrm rot="16200000" flipH="1">
            <a:off x="6771118" y="3299923"/>
            <a:ext cx="1022880" cy="2476811"/>
          </a:xfrm>
          <a:prstGeom prst="bentConnector3">
            <a:avLst>
              <a:gd name="adj1" fmla="val 79053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470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7CC2D0A-AF24-478E-8125-6DC452C9592E}"/>
              </a:ext>
            </a:extLst>
          </p:cNvPr>
          <p:cNvSpPr/>
          <p:nvPr/>
        </p:nvSpPr>
        <p:spPr>
          <a:xfrm rot="10800000">
            <a:off x="629380" y="1943308"/>
            <a:ext cx="2613993" cy="4440112"/>
          </a:xfrm>
          <a:prstGeom prst="rect">
            <a:avLst/>
          </a:prstGeom>
          <a:gradFill>
            <a:gsLst>
              <a:gs pos="25000">
                <a:schemeClr val="accent1">
                  <a:lumMod val="60000"/>
                  <a:lumOff val="40000"/>
                  <a:alpha val="19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DA95FF0-49DD-4B18-BF5F-BFF340F97A3A}"/>
              </a:ext>
            </a:extLst>
          </p:cNvPr>
          <p:cNvSpPr/>
          <p:nvPr/>
        </p:nvSpPr>
        <p:spPr>
          <a:xfrm rot="10800000">
            <a:off x="4826821" y="1943308"/>
            <a:ext cx="2530816" cy="4440112"/>
          </a:xfrm>
          <a:prstGeom prst="rect">
            <a:avLst/>
          </a:prstGeom>
          <a:gradFill>
            <a:gsLst>
              <a:gs pos="25000">
                <a:schemeClr val="accent1">
                  <a:lumMod val="60000"/>
                  <a:lumOff val="40000"/>
                  <a:alpha val="19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20D3191-AD44-4D67-9520-F64312B48294}"/>
              </a:ext>
            </a:extLst>
          </p:cNvPr>
          <p:cNvSpPr/>
          <p:nvPr/>
        </p:nvSpPr>
        <p:spPr>
          <a:xfrm rot="10800000">
            <a:off x="9022747" y="1943308"/>
            <a:ext cx="2347546" cy="4440112"/>
          </a:xfrm>
          <a:prstGeom prst="rect">
            <a:avLst/>
          </a:prstGeom>
          <a:gradFill>
            <a:gsLst>
              <a:gs pos="25000">
                <a:schemeClr val="accent1">
                  <a:lumMod val="60000"/>
                  <a:lumOff val="40000"/>
                  <a:alpha val="19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FB33C88-3354-4BC1-9675-12C28B122E1A}"/>
              </a:ext>
            </a:extLst>
          </p:cNvPr>
          <p:cNvCxnSpPr>
            <a:stCxn id="18" idx="0"/>
            <a:endCxn id="17" idx="2"/>
          </p:cNvCxnSpPr>
          <p:nvPr/>
        </p:nvCxnSpPr>
        <p:spPr>
          <a:xfrm flipV="1">
            <a:off x="2010541" y="5135379"/>
            <a:ext cx="0" cy="2885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7DC6658A-B7DA-4B2B-9233-D496698DB140}"/>
              </a:ext>
            </a:extLst>
          </p:cNvPr>
          <p:cNvCxnSpPr>
            <a:cxnSpLocks/>
            <a:stCxn id="17" idx="3"/>
            <a:endCxn id="10" idx="1"/>
          </p:cNvCxnSpPr>
          <p:nvPr/>
        </p:nvCxnSpPr>
        <p:spPr>
          <a:xfrm>
            <a:off x="3871904" y="4295916"/>
            <a:ext cx="4944055" cy="10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E3385A46-F3AE-45D2-BF8E-DD055D89F9DD}"/>
              </a:ext>
            </a:extLst>
          </p:cNvPr>
          <p:cNvCxnSpPr>
            <a:cxnSpLocks/>
            <a:stCxn id="19" idx="1"/>
            <a:endCxn id="18" idx="3"/>
          </p:cNvCxnSpPr>
          <p:nvPr/>
        </p:nvCxnSpPr>
        <p:spPr>
          <a:xfrm flipH="1">
            <a:off x="3871904" y="6103051"/>
            <a:ext cx="850766" cy="60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2B64F290-C73E-451F-A87B-9BAC30428DBD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10415374" y="5145472"/>
            <a:ext cx="2" cy="266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BD51A08-A790-41D5-AC1D-A2436FE54237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10415374" y="3267149"/>
            <a:ext cx="2" cy="199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9BA5FC59-D761-4068-95A0-D7A1FD2D0A8C}"/>
              </a:ext>
            </a:extLst>
          </p:cNvPr>
          <p:cNvCxnSpPr>
            <a:stCxn id="2" idx="3"/>
            <a:endCxn id="8" idx="1"/>
          </p:cNvCxnSpPr>
          <p:nvPr/>
        </p:nvCxnSpPr>
        <p:spPr>
          <a:xfrm flipV="1">
            <a:off x="8144540" y="2385850"/>
            <a:ext cx="671421" cy="5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3A75FA2-8704-4203-A4D9-B180297E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55BD554-A452-657D-4631-07DD144777D8}"/>
              </a:ext>
            </a:extLst>
          </p:cNvPr>
          <p:cNvSpPr txBox="1">
            <a:spLocks/>
          </p:cNvSpPr>
          <p:nvPr/>
        </p:nvSpPr>
        <p:spPr>
          <a:xfrm>
            <a:off x="890686" y="277916"/>
            <a:ext cx="10838516" cy="646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разработки/актуализации образовательных стандартов с учетом спроса</a:t>
            </a:r>
          </a:p>
          <a:p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 на специалистов транспортного комплекса (на примере НП «БКД)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DB3355-FBF1-4BC9-9E88-4FF9DE557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840260"/>
              </p:ext>
            </p:extLst>
          </p:nvPr>
        </p:nvGraphicFramePr>
        <p:xfrm>
          <a:off x="4324545" y="1494545"/>
          <a:ext cx="3819995" cy="1793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9995">
                  <a:extLst>
                    <a:ext uri="{9D8B030D-6E8A-4147-A177-3AD203B41FA5}">
                      <a16:colId xmlns:a16="http://schemas.microsoft.com/office/drawing/2014/main" val="1143591744"/>
                    </a:ext>
                  </a:extLst>
                </a:gridCol>
              </a:tblGrid>
              <a:tr h="1793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перечня областей</a:t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профессиональной деятельности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учетом тенденции появления новых,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также актуализации существующих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профессий (в рамках НП «БКД»)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59575"/>
                  </a:ext>
                </a:extLst>
              </a:tr>
            </a:tbl>
          </a:graphicData>
        </a:graphic>
      </p:graphicFrame>
      <p:sp>
        <p:nvSpPr>
          <p:cNvPr id="4" name="Rectangle 12">
            <a:extLst>
              <a:ext uri="{FF2B5EF4-FFF2-40B4-BE49-F238E27FC236}">
                <a16:creationId xmlns:a16="http://schemas.microsoft.com/office/drawing/2014/main" id="{6BBF74A7-69F4-403E-804D-73C925999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2" y="3050273"/>
            <a:ext cx="162064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E96761D-41EA-4FD9-B6A2-631C56864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021108"/>
              </p:ext>
            </p:extLst>
          </p:nvPr>
        </p:nvGraphicFramePr>
        <p:xfrm>
          <a:off x="8815961" y="1504551"/>
          <a:ext cx="3198830" cy="1762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8830">
                  <a:extLst>
                    <a:ext uri="{9D8B030D-6E8A-4147-A177-3AD203B41FA5}">
                      <a16:colId xmlns:a16="http://schemas.microsoft.com/office/drawing/2014/main" val="1891774771"/>
                    </a:ext>
                  </a:extLst>
                </a:gridCol>
              </a:tblGrid>
              <a:tr h="17625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перечня</a:t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компетенций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профессиям,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освоение которых необходимо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реализации НП «БКД»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07861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FEB0B0A-E4D5-4879-9245-222E4A7D9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74886"/>
              </p:ext>
            </p:extLst>
          </p:nvPr>
        </p:nvGraphicFramePr>
        <p:xfrm>
          <a:off x="8815959" y="3466546"/>
          <a:ext cx="3198830" cy="1678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8830">
                  <a:extLst>
                    <a:ext uri="{9D8B030D-6E8A-4147-A177-3AD203B41FA5}">
                      <a16:colId xmlns:a16="http://schemas.microsoft.com/office/drawing/2014/main" val="1397726462"/>
                    </a:ext>
                  </a:extLst>
                </a:gridCol>
              </a:tblGrid>
              <a:tr h="16789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Формирования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перечня</a:t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профессий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транспортного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комплекса (для НП «БКД»)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29321"/>
                  </a:ext>
                </a:extLst>
              </a:tr>
            </a:tbl>
          </a:graphicData>
        </a:graphic>
      </p:graphicFrame>
      <p:sp>
        <p:nvSpPr>
          <p:cNvPr id="11" name="Rectangle 14">
            <a:extLst>
              <a:ext uri="{FF2B5EF4-FFF2-40B4-BE49-F238E27FC236}">
                <a16:creationId xmlns:a16="http://schemas.microsoft.com/office/drawing/2014/main" id="{D0F80605-19BF-4B8A-A545-AD0D1EA6B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328" y="3178067"/>
            <a:ext cx="171156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DB179328-644C-4522-9B8C-8EE07D19E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44746"/>
              </p:ext>
            </p:extLst>
          </p:nvPr>
        </p:nvGraphicFramePr>
        <p:xfrm>
          <a:off x="8815961" y="5411893"/>
          <a:ext cx="3198830" cy="1382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8830">
                  <a:extLst>
                    <a:ext uri="{9D8B030D-6E8A-4147-A177-3AD203B41FA5}">
                      <a16:colId xmlns:a16="http://schemas.microsoft.com/office/drawing/2014/main" val="1397726462"/>
                    </a:ext>
                  </a:extLst>
                </a:gridCol>
              </a:tblGrid>
              <a:tr h="1382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Формирования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требований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к квалификациями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профессий транспортного комплекса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(НП «БКД»)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29321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CCCE94F7-ABE7-436F-A28C-B5D070600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706425"/>
              </p:ext>
            </p:extLst>
          </p:nvPr>
        </p:nvGraphicFramePr>
        <p:xfrm>
          <a:off x="149178" y="1494545"/>
          <a:ext cx="3722726" cy="1793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2726">
                  <a:extLst>
                    <a:ext uri="{9D8B030D-6E8A-4147-A177-3AD203B41FA5}">
                      <a16:colId xmlns:a16="http://schemas.microsoft.com/office/drawing/2014/main" val="1397726462"/>
                    </a:ext>
                  </a:extLst>
                </a:gridCol>
              </a:tblGrid>
              <a:tr h="1793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перечня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рыночных областей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учетом отраслевого спроса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специалистов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транспортного комплекса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29321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C952B231-4454-417D-A442-99316B8DD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76903"/>
              </p:ext>
            </p:extLst>
          </p:nvPr>
        </p:nvGraphicFramePr>
        <p:xfrm>
          <a:off x="149178" y="3456453"/>
          <a:ext cx="3722726" cy="1678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2726">
                  <a:extLst>
                    <a:ext uri="{9D8B030D-6E8A-4147-A177-3AD203B41FA5}">
                      <a16:colId xmlns:a16="http://schemas.microsoft.com/office/drawing/2014/main" val="1397726462"/>
                    </a:ext>
                  </a:extLst>
                </a:gridCol>
              </a:tblGrid>
              <a:tr h="16789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Разработка/актуализация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образовательных стандартов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по специальностям (направлениям) подготовки, актуализированных для транспортного комплекса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(ИТС, рынка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Автонет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29321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F0E0F7BB-3B6E-4A18-ABF6-43BE72AA2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09250"/>
              </p:ext>
            </p:extLst>
          </p:nvPr>
        </p:nvGraphicFramePr>
        <p:xfrm>
          <a:off x="149178" y="5423951"/>
          <a:ext cx="3722726" cy="1370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2726">
                  <a:extLst>
                    <a:ext uri="{9D8B030D-6E8A-4147-A177-3AD203B41FA5}">
                      <a16:colId xmlns:a16="http://schemas.microsoft.com/office/drawing/2014/main" val="1397726462"/>
                    </a:ext>
                  </a:extLst>
                </a:gridCol>
              </a:tblGrid>
              <a:tr h="13702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Формирования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примерных образовательных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программ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по всем уровням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образования (СПО, ВО и ДПО)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29321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F2902A26-4E65-4324-8BB7-6E8B7F8D3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36486"/>
              </p:ext>
            </p:extLst>
          </p:nvPr>
        </p:nvGraphicFramePr>
        <p:xfrm>
          <a:off x="4722670" y="5411893"/>
          <a:ext cx="2767925" cy="1382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7925">
                  <a:extLst>
                    <a:ext uri="{9D8B030D-6E8A-4147-A177-3AD203B41FA5}">
                      <a16:colId xmlns:a16="http://schemas.microsoft.com/office/drawing/2014/main" val="1397726462"/>
                    </a:ext>
                  </a:extLst>
                </a:gridCol>
              </a:tblGrid>
              <a:tr h="1382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Разработка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профессиональных стандартов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для профессий НП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«БКД»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29321"/>
                  </a:ext>
                </a:extLst>
              </a:tr>
            </a:tbl>
          </a:graphicData>
        </a:graphic>
      </p:graphicFrame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00BA970-7778-4775-9C2D-0ACE7C3D67B4}"/>
              </a:ext>
            </a:extLst>
          </p:cNvPr>
          <p:cNvCxnSpPr>
            <a:cxnSpLocks/>
            <a:stCxn id="16" idx="3"/>
            <a:endCxn id="2" idx="1"/>
          </p:cNvCxnSpPr>
          <p:nvPr/>
        </p:nvCxnSpPr>
        <p:spPr>
          <a:xfrm>
            <a:off x="3871904" y="2391480"/>
            <a:ext cx="4526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555B2C8A-4D25-4439-BA3A-6E99645297F6}"/>
              </a:ext>
            </a:extLst>
          </p:cNvPr>
          <p:cNvCxnSpPr>
            <a:cxnSpLocks/>
            <a:stCxn id="13" idx="1"/>
            <a:endCxn id="19" idx="3"/>
          </p:cNvCxnSpPr>
          <p:nvPr/>
        </p:nvCxnSpPr>
        <p:spPr>
          <a:xfrm flipH="1">
            <a:off x="7490595" y="6103051"/>
            <a:ext cx="13253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858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DAC01E8-FE8C-465F-8442-3620FD570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061" y="3093976"/>
            <a:ext cx="8469878" cy="701731"/>
          </a:xfrm>
        </p:spPr>
        <p:txBody>
          <a:bodyPr/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067266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63966"/>
            <a:ext cx="8500408" cy="1089529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АНКЕТИРОВАНИЕ РАБОТОДАТЕЛЕЙ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ВЫПУСКНИКОВ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10-БАЛЬНОЙ СИСТЕМЕ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78A9743A-995E-493F-993F-8CD17FC7E0E5}"/>
              </a:ext>
            </a:extLst>
          </p:cNvPr>
          <p:cNvGraphicFramePr/>
          <p:nvPr/>
        </p:nvGraphicFramePr>
        <p:xfrm>
          <a:off x="4024301" y="2292590"/>
          <a:ext cx="2596056" cy="443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F53A97BC-2D38-4CAE-A061-4E2AF914D516}"/>
              </a:ext>
            </a:extLst>
          </p:cNvPr>
          <p:cNvGraphicFramePr/>
          <p:nvPr/>
        </p:nvGraphicFramePr>
        <p:xfrm>
          <a:off x="9157765" y="2292590"/>
          <a:ext cx="2946394" cy="443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CD862447-64CF-446E-AF3D-C428F6F43549}"/>
              </a:ext>
            </a:extLst>
          </p:cNvPr>
          <p:cNvSpPr txBox="1"/>
          <p:nvPr/>
        </p:nvSpPr>
        <p:spPr>
          <a:xfrm>
            <a:off x="6561709" y="2449457"/>
            <a:ext cx="3521923" cy="395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честность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ответственность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Корпоративная этика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Межличностное деловое общение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временем и людьми,…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Принятия решения и…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Экологическая грамотность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грамотность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 грамотность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навыки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работать в команде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Креативное мышление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Владение иностранными языками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Стремление к саморазвитию и…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навыки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0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Кругозор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758D8E4-B2EF-4958-94AD-C1A2DD5BAEAE}"/>
              </a:ext>
            </a:extLst>
          </p:cNvPr>
          <p:cNvGrpSpPr/>
          <p:nvPr/>
        </p:nvGrpSpPr>
        <p:grpSpPr>
          <a:xfrm>
            <a:off x="672040" y="2418977"/>
            <a:ext cx="3538920" cy="3952364"/>
            <a:chOff x="452120" y="2418977"/>
            <a:chExt cx="3538920" cy="39523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6C46D36-20DF-4847-8241-C75C7F2C5FB0}"/>
                </a:ext>
              </a:extLst>
            </p:cNvPr>
            <p:cNvSpPr txBox="1"/>
            <p:nvPr/>
          </p:nvSpPr>
          <p:spPr>
            <a:xfrm>
              <a:off x="469117" y="2418977"/>
              <a:ext cx="3521923" cy="3952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70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знание современного состояния отрасли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(понимание в каком направлении развивается отрасль и какие ее ждут изменения)</a:t>
              </a:r>
            </a:p>
            <a:p>
              <a:pPr>
                <a:spcBef>
                  <a:spcPts val="70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BIM-технологии и геоинформационные технологии (информационное моделирование, изыскания и...</a:t>
              </a:r>
            </a:p>
            <a:p>
              <a:pPr>
                <a:spcBef>
                  <a:spcPts val="70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знание современных программных комплексов (знание программных продуктов по автоматизации проектирования и...</a:t>
              </a:r>
            </a:p>
            <a:p>
              <a:pPr>
                <a:spcBef>
                  <a:spcPts val="70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дорожно-строительные материалы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(знание нормативной документации, подбор смесей, испытания) </a:t>
              </a:r>
            </a:p>
            <a:p>
              <a:pPr>
                <a:spcBef>
                  <a:spcPts val="70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сметное дело (определение стоимости объектов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в транспортном строительстве)</a:t>
              </a:r>
            </a:p>
            <a:p>
              <a:pPr>
                <a:spcBef>
                  <a:spcPts val="70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строительство автомобильных дорог (управление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 организация работ по строительству, обслуживанию,...</a:t>
              </a:r>
            </a:p>
            <a:p>
              <a:pPr>
                <a:spcBef>
                  <a:spcPts val="70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проектирование автомобильных дорог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(проектно-конструкторские работ, экономические расчеты и т.д.,...</a:t>
              </a:r>
            </a:p>
            <a:p>
              <a:pPr>
                <a:spcBef>
                  <a:spcPts val="70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изыскательские компетенции (геодезические, геологические,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гидрометрические)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A05AA59-52C2-449B-B4CC-92A451269957}"/>
                </a:ext>
              </a:extLst>
            </p:cNvPr>
            <p:cNvCxnSpPr/>
            <p:nvPr/>
          </p:nvCxnSpPr>
          <p:spPr>
            <a:xfrm>
              <a:off x="452120" y="2514600"/>
              <a:ext cx="0" cy="37084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CF96FE74-C565-4F9E-90FD-E2126399B02C}"/>
                </a:ext>
              </a:extLst>
            </p:cNvPr>
            <p:cNvCxnSpPr>
              <a:cxnSpLocks/>
            </p:cNvCxnSpPr>
            <p:nvPr/>
          </p:nvCxnSpPr>
          <p:spPr>
            <a:xfrm>
              <a:off x="452120" y="3046730"/>
              <a:ext cx="0" cy="24511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5DE3FB26-6B27-4411-8DC8-76D23E354EA3}"/>
                </a:ext>
              </a:extLst>
            </p:cNvPr>
            <p:cNvCxnSpPr/>
            <p:nvPr/>
          </p:nvCxnSpPr>
          <p:spPr>
            <a:xfrm>
              <a:off x="452120" y="3459480"/>
              <a:ext cx="0" cy="37084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B7A5A043-8D7A-4A35-9454-8CDF56F2F0BE}"/>
                </a:ext>
              </a:extLst>
            </p:cNvPr>
            <p:cNvCxnSpPr/>
            <p:nvPr/>
          </p:nvCxnSpPr>
          <p:spPr>
            <a:xfrm>
              <a:off x="452120" y="4004310"/>
              <a:ext cx="0" cy="37084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9A7C9E7-500D-4E7D-883F-314A901C88D1}"/>
                </a:ext>
              </a:extLst>
            </p:cNvPr>
            <p:cNvCxnSpPr>
              <a:cxnSpLocks/>
            </p:cNvCxnSpPr>
            <p:nvPr/>
          </p:nvCxnSpPr>
          <p:spPr>
            <a:xfrm>
              <a:off x="452120" y="4535093"/>
              <a:ext cx="0" cy="24511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622CF0F4-4D68-490D-9C69-591243A4B605}"/>
                </a:ext>
              </a:extLst>
            </p:cNvPr>
            <p:cNvCxnSpPr/>
            <p:nvPr/>
          </p:nvCxnSpPr>
          <p:spPr>
            <a:xfrm>
              <a:off x="452120" y="4945380"/>
              <a:ext cx="0" cy="37084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D5C556CF-0E79-42B5-A332-121B31A9A7D3}"/>
                </a:ext>
              </a:extLst>
            </p:cNvPr>
            <p:cNvCxnSpPr/>
            <p:nvPr/>
          </p:nvCxnSpPr>
          <p:spPr>
            <a:xfrm>
              <a:off x="452120" y="5490210"/>
              <a:ext cx="0" cy="37084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454CE62C-5ED5-4A90-8CCD-8F4AFE3F4FA0}"/>
                </a:ext>
              </a:extLst>
            </p:cNvPr>
            <p:cNvCxnSpPr>
              <a:cxnSpLocks/>
            </p:cNvCxnSpPr>
            <p:nvPr/>
          </p:nvCxnSpPr>
          <p:spPr>
            <a:xfrm>
              <a:off x="452120" y="6024803"/>
              <a:ext cx="0" cy="24511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034B757-6C9D-4EA7-BECD-29BDD16D0472}"/>
              </a:ext>
            </a:extLst>
          </p:cNvPr>
          <p:cNvGrpSpPr/>
          <p:nvPr/>
        </p:nvGrpSpPr>
        <p:grpSpPr>
          <a:xfrm>
            <a:off x="672040" y="1378237"/>
            <a:ext cx="4665068" cy="943271"/>
            <a:chOff x="901613" y="1458815"/>
            <a:chExt cx="4403784" cy="570721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9E63DE9E-3837-4886-A596-33809E9BCEE1}"/>
                </a:ext>
              </a:extLst>
            </p:cNvPr>
            <p:cNvSpPr/>
            <p:nvPr/>
          </p:nvSpPr>
          <p:spPr>
            <a:xfrm rot="2700000">
              <a:off x="2921650" y="1740514"/>
              <a:ext cx="289022" cy="28902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44091FD8-617F-4DBC-9AB6-14B04AEB0B9E}"/>
                </a:ext>
              </a:extLst>
            </p:cNvPr>
            <p:cNvSpPr/>
            <p:nvPr/>
          </p:nvSpPr>
          <p:spPr>
            <a:xfrm>
              <a:off x="901613" y="1458815"/>
              <a:ext cx="4403784" cy="563701"/>
            </a:xfrm>
            <a:prstGeom prst="roundRect">
              <a:avLst>
                <a:gd name="adj" fmla="val 13573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rIns="90000" rtlCol="0" anchor="t" anchorCtr="0">
              <a:spAutoFit/>
            </a:bodyPr>
            <a:lstStyle/>
            <a:p>
              <a:pPr marL="540000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ФУНКЦИОНАЛЬНЫХ КОМПЕТЕНЦИЙ ВЫПУСКНИКОВ МАДИ</a:t>
              </a: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1546B4E5-70CC-49F3-B55E-3E4C3743C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65909" y="1512405"/>
              <a:ext cx="321048" cy="3322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2D35683-AAA1-4333-A2BE-7FBC0D7958C7}"/>
              </a:ext>
            </a:extLst>
          </p:cNvPr>
          <p:cNvGrpSpPr/>
          <p:nvPr/>
        </p:nvGrpSpPr>
        <p:grpSpPr>
          <a:xfrm>
            <a:off x="6621480" y="1399306"/>
            <a:ext cx="4608786" cy="1027926"/>
            <a:chOff x="5906815" y="1399306"/>
            <a:chExt cx="4608786" cy="1027926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AF5CECDD-6AC0-48BA-8533-273C10AF6344}"/>
                </a:ext>
              </a:extLst>
            </p:cNvPr>
            <p:cNvSpPr/>
            <p:nvPr/>
          </p:nvSpPr>
          <p:spPr>
            <a:xfrm rot="2700000">
              <a:off x="7896435" y="1972627"/>
              <a:ext cx="289022" cy="28902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5EFD36AC-A01A-439F-B9B9-9927EDFDFBA7}"/>
                </a:ext>
              </a:extLst>
            </p:cNvPr>
            <p:cNvSpPr/>
            <p:nvPr/>
          </p:nvSpPr>
          <p:spPr>
            <a:xfrm>
              <a:off x="5906815" y="1399306"/>
              <a:ext cx="4608786" cy="1027926"/>
            </a:xfrm>
            <a:prstGeom prst="roundRect">
              <a:avLst>
                <a:gd name="adj" fmla="val 13508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rIns="90000" rtlCol="0" anchor="t" anchorCtr="0">
              <a:spAutoFit/>
            </a:bodyPr>
            <a:lstStyle/>
            <a:p>
              <a:pPr marL="540000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ОСНОВНЫХ ПРОФЕССИОНАЛЬНО ВАЖНЫХ КОМПЕТЕНЦИЙ, НАВЫКОВ 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ЦЕННОСТЕЙ ВЫПУСКНИКА МАДИ</a:t>
              </a: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7FE5AA72-758C-4931-A0B2-613171304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104695" y="1552732"/>
              <a:ext cx="321048" cy="332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8068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C9DD7333-5B26-4C25-9AE1-C255BC1D54E1}"/>
              </a:ext>
            </a:extLst>
          </p:cNvPr>
          <p:cNvSpPr/>
          <p:nvPr/>
        </p:nvSpPr>
        <p:spPr>
          <a:xfrm rot="10800000">
            <a:off x="4119537" y="1324391"/>
            <a:ext cx="2613993" cy="5395955"/>
          </a:xfrm>
          <a:prstGeom prst="rect">
            <a:avLst/>
          </a:prstGeom>
          <a:gradFill>
            <a:gsLst>
              <a:gs pos="25000">
                <a:schemeClr val="accent1">
                  <a:lumMod val="60000"/>
                  <a:lumOff val="40000"/>
                  <a:alpha val="19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03D6CA3C-4F7E-46E3-AAB3-9FEB5A8807CE}"/>
              </a:ext>
            </a:extLst>
          </p:cNvPr>
          <p:cNvSpPr/>
          <p:nvPr/>
        </p:nvSpPr>
        <p:spPr>
          <a:xfrm>
            <a:off x="545497" y="1324391"/>
            <a:ext cx="2613993" cy="5395955"/>
          </a:xfrm>
          <a:prstGeom prst="rect">
            <a:avLst/>
          </a:prstGeom>
          <a:gradFill>
            <a:gsLst>
              <a:gs pos="25000">
                <a:schemeClr val="accent1">
                  <a:lumMod val="60000"/>
                  <a:lumOff val="40000"/>
                  <a:alpha val="19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63965"/>
            <a:ext cx="7188075" cy="1089529"/>
          </a:xfrm>
        </p:spPr>
        <p:txBody>
          <a:bodyPr/>
          <a:lstStyle/>
          <a:p>
            <a:r>
              <a:rPr lang="ru-RU" sz="2400" dirty="0"/>
              <a:t>ПРИНЦИПЫ ФОРМИРОВАНИЯ ОБРАЗОВАТЕЛЬНЫХ ПРОГРАММ С УЧЕТОМ РАЗВИТИЯ ТРАНСПОРТНОГО КОМПЛЕКСА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EC1FD7D-FFC5-4504-8641-4CA995F7E88F}"/>
              </a:ext>
            </a:extLst>
          </p:cNvPr>
          <p:cNvGrpSpPr/>
          <p:nvPr/>
        </p:nvGrpSpPr>
        <p:grpSpPr>
          <a:xfrm>
            <a:off x="7771341" y="3501747"/>
            <a:ext cx="4100299" cy="3140014"/>
            <a:chOff x="890686" y="1462806"/>
            <a:chExt cx="4100299" cy="3140014"/>
          </a:xfrm>
          <a:solidFill>
            <a:schemeClr val="accent6"/>
          </a:solidFill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A1A92BBC-2449-4038-BE3C-33C9A4F25BBF}"/>
                </a:ext>
              </a:extLst>
            </p:cNvPr>
            <p:cNvSpPr/>
            <p:nvPr/>
          </p:nvSpPr>
          <p:spPr>
            <a:xfrm rot="2700000">
              <a:off x="2921650" y="1740514"/>
              <a:ext cx="289022" cy="2890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346AD19D-71D6-44AA-960F-A948C38E0D2F}"/>
                </a:ext>
              </a:extLst>
            </p:cNvPr>
            <p:cNvSpPr/>
            <p:nvPr/>
          </p:nvSpPr>
          <p:spPr>
            <a:xfrm>
              <a:off x="890686" y="1462806"/>
              <a:ext cx="4100299" cy="3140014"/>
            </a:xfrm>
            <a:prstGeom prst="roundRect">
              <a:avLst>
                <a:gd name="adj" fmla="val 462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108000" rIns="90000" bIns="108000" rtlCol="0" anchor="t" anchorCtr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+mj-lt"/>
                </a:rPr>
                <a:t>ЗАДАЧИ: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Разработка программ ВО для подготовки специалистов в области развития транспортного комплекса;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Повышения качества разрабатываемых в рамках проектов развития транспортного комплекса (ИТС);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Разработка программ ДПО для специалистов с базовым образованием в области дорожного строительства, ОДД, с целью освоения компетенций необходимых для реализации показателей НП «БКД».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87AF3F-FDB1-4B62-9ABE-9C509B492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73853" y="2906413"/>
            <a:ext cx="295275" cy="571500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7B9C26B8-A77B-4BFF-995F-6F3151DA907F}"/>
              </a:ext>
            </a:extLst>
          </p:cNvPr>
          <p:cNvSpPr/>
          <p:nvPr/>
        </p:nvSpPr>
        <p:spPr>
          <a:xfrm>
            <a:off x="7772327" y="1269671"/>
            <a:ext cx="4098327" cy="1630382"/>
          </a:xfrm>
          <a:prstGeom prst="roundRect">
            <a:avLst>
              <a:gd name="adj" fmla="val 6882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ходе реализации НП «БКД»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был выявлен значительный недобор проектов развития транспортного комплекса, вызванный 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нехваткой специалистов соответствующей квалификации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E5ADAF77-48F6-4EE1-94BF-E3AB6F8EE830}"/>
              </a:ext>
            </a:extLst>
          </p:cNvPr>
          <p:cNvSpPr/>
          <p:nvPr/>
        </p:nvSpPr>
        <p:spPr>
          <a:xfrm>
            <a:off x="334164" y="1451835"/>
            <a:ext cx="3034115" cy="671334"/>
          </a:xfrm>
          <a:prstGeom prst="roundRect">
            <a:avLst>
              <a:gd name="adj" fmla="val 6882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Развитие транспортного комплекса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(появление новых технологий, развитие НТП)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A27CC055-47A2-40CB-88F0-D743F3F6A141}"/>
              </a:ext>
            </a:extLst>
          </p:cNvPr>
          <p:cNvSpPr/>
          <p:nvPr/>
        </p:nvSpPr>
        <p:spPr>
          <a:xfrm>
            <a:off x="334164" y="2381193"/>
            <a:ext cx="3034115" cy="671334"/>
          </a:xfrm>
          <a:prstGeom prst="roundRect">
            <a:avLst>
              <a:gd name="adj" fmla="val 6882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Профессиональная деятельность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(формирование новых субъектов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 транспортном секторе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F2A08394-45D1-4305-93BA-287961467764}"/>
              </a:ext>
            </a:extLst>
          </p:cNvPr>
          <p:cNvSpPr/>
          <p:nvPr/>
        </p:nvSpPr>
        <p:spPr>
          <a:xfrm>
            <a:off x="334164" y="3310551"/>
            <a:ext cx="3034115" cy="487717"/>
          </a:xfrm>
          <a:prstGeom prst="roundRect">
            <a:avLst>
              <a:gd name="adj" fmla="val 6882"/>
            </a:avLst>
          </a:prstGeom>
          <a:solidFill>
            <a:schemeClr val="accent6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panose="020B0604020202020204" pitchFamily="34" charset="0"/>
              </a:rPr>
              <a:t>Формирование новых видов деятельности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AE424B1-AB52-4B32-B1D2-4629FE8C071B}"/>
              </a:ext>
            </a:extLst>
          </p:cNvPr>
          <p:cNvSpPr/>
          <p:nvPr/>
        </p:nvSpPr>
        <p:spPr>
          <a:xfrm>
            <a:off x="334164" y="4056292"/>
            <a:ext cx="3034115" cy="487717"/>
          </a:xfrm>
          <a:prstGeom prst="roundRect">
            <a:avLst>
              <a:gd name="adj" fmla="val 6882"/>
            </a:avLst>
          </a:prstGeom>
          <a:solidFill>
            <a:schemeClr val="accent6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panose="020B0604020202020204" pitchFamily="34" charset="0"/>
              </a:rPr>
              <a:t>Формирование новых 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panose="020B0604020202020204" pitchFamily="34" charset="0"/>
              </a:rPr>
              <a:t>рабочих мест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C534A9F-BCA2-4326-BAF4-DFC9C96BE91C}"/>
              </a:ext>
            </a:extLst>
          </p:cNvPr>
          <p:cNvSpPr/>
          <p:nvPr/>
        </p:nvSpPr>
        <p:spPr>
          <a:xfrm>
            <a:off x="334164" y="4802033"/>
            <a:ext cx="3034115" cy="487717"/>
          </a:xfrm>
          <a:prstGeom prst="roundRect">
            <a:avLst>
              <a:gd name="adj" fmla="val 688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ea typeface="Arial" panose="020B0604020202020204" pitchFamily="34" charset="0"/>
              </a:rPr>
              <a:t>Актуализация существующих профессий 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1159AE96-C7E1-4B2D-AC3A-E501D046139E}"/>
              </a:ext>
            </a:extLst>
          </p:cNvPr>
          <p:cNvSpPr/>
          <p:nvPr/>
        </p:nvSpPr>
        <p:spPr>
          <a:xfrm>
            <a:off x="334164" y="5547774"/>
            <a:ext cx="3034115" cy="487717"/>
          </a:xfrm>
          <a:prstGeom prst="roundRect">
            <a:avLst>
              <a:gd name="adj" fmla="val 6882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6"/>
                </a:solidFill>
                <a:ea typeface="Arial" panose="020B0604020202020204" pitchFamily="34" charset="0"/>
              </a:rPr>
              <a:t>Разработка /актуализация 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6"/>
                </a:solidFill>
                <a:ea typeface="Arial" panose="020B0604020202020204" pitchFamily="34" charset="0"/>
              </a:rPr>
              <a:t>программ ДОП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E2235D8E-EED8-4A2F-9932-CB20210FAB49}"/>
              </a:ext>
            </a:extLst>
          </p:cNvPr>
          <p:cNvSpPr/>
          <p:nvPr/>
        </p:nvSpPr>
        <p:spPr>
          <a:xfrm>
            <a:off x="334164" y="6293515"/>
            <a:ext cx="3034115" cy="286316"/>
          </a:xfrm>
          <a:prstGeom prst="roundRect">
            <a:avLst>
              <a:gd name="adj" fmla="val 6882"/>
            </a:avLst>
          </a:prstGeom>
          <a:solidFill>
            <a:schemeClr val="accent6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РЫНОК ТРУДА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3BDBC9C0-FE0F-462A-B53A-E36F9758EE58}"/>
              </a:ext>
            </a:extLst>
          </p:cNvPr>
          <p:cNvSpPr/>
          <p:nvPr/>
        </p:nvSpPr>
        <p:spPr>
          <a:xfrm>
            <a:off x="3914929" y="5547774"/>
            <a:ext cx="3034115" cy="487717"/>
          </a:xfrm>
          <a:prstGeom prst="roundRect">
            <a:avLst>
              <a:gd name="adj" fmla="val 6882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sz="1200" dirty="0">
                <a:solidFill>
                  <a:schemeClr val="accent6"/>
                </a:solidFill>
              </a:rPr>
              <a:t>ПОДГОТОВКА ПЕДАГОГИЧЕСКИХ КАДРОВ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D8C99FF1-C92B-495B-8B9C-C8421A81DEAD}"/>
              </a:ext>
            </a:extLst>
          </p:cNvPr>
          <p:cNvSpPr/>
          <p:nvPr/>
        </p:nvSpPr>
        <p:spPr>
          <a:xfrm>
            <a:off x="3914930" y="4662464"/>
            <a:ext cx="1680800" cy="689117"/>
          </a:xfrm>
          <a:prstGeom prst="roundRect">
            <a:avLst>
              <a:gd name="adj" fmla="val 688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</a:rPr>
              <a:t>Разработка/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</a:rPr>
              <a:t>активизация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</a:rPr>
              <a:t> учебных программ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C1F425D0-2B9D-46D6-B397-45FA00EA6014}"/>
              </a:ext>
            </a:extLst>
          </p:cNvPr>
          <p:cNvSpPr/>
          <p:nvPr/>
        </p:nvSpPr>
        <p:spPr>
          <a:xfrm>
            <a:off x="3892229" y="4159296"/>
            <a:ext cx="3034115" cy="286316"/>
          </a:xfrm>
          <a:prstGeom prst="roundRect">
            <a:avLst>
              <a:gd name="adj" fmla="val 6882"/>
            </a:avLst>
          </a:prstGeom>
          <a:solidFill>
            <a:schemeClr val="accent6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ПОЯВЛЕНИЕ НОВЫХ ПРОФЕССИЙ</a:t>
            </a: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A9C82464-159F-4E00-B4FE-EA66BDE7194B}"/>
              </a:ext>
            </a:extLst>
          </p:cNvPr>
          <p:cNvSpPr/>
          <p:nvPr/>
        </p:nvSpPr>
        <p:spPr>
          <a:xfrm>
            <a:off x="3892229" y="1451835"/>
            <a:ext cx="3034115" cy="689117"/>
          </a:xfrm>
          <a:prstGeom prst="roundRect">
            <a:avLst>
              <a:gd name="adj" fmla="val 6882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Социальный сектор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(Формирование новых групп пользователей)</a:t>
            </a: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80733EEA-8987-49FD-BEC8-BE59D835218D}"/>
              </a:ext>
            </a:extLst>
          </p:cNvPr>
          <p:cNvSpPr/>
          <p:nvPr/>
        </p:nvSpPr>
        <p:spPr>
          <a:xfrm>
            <a:off x="5779399" y="4763164"/>
            <a:ext cx="1165919" cy="487717"/>
          </a:xfrm>
          <a:prstGeom prst="roundRect">
            <a:avLst>
              <a:gd name="adj" fmla="val 6882"/>
            </a:avLst>
          </a:prstGeom>
          <a:solidFill>
            <a:schemeClr val="accent6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РЫНОК ТРУДА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593C81EA-5C59-41C3-864D-7C2E8BBCAC17}"/>
              </a:ext>
            </a:extLst>
          </p:cNvPr>
          <p:cNvCxnSpPr/>
          <p:nvPr/>
        </p:nvCxnSpPr>
        <p:spPr>
          <a:xfrm>
            <a:off x="7366000" y="1269671"/>
            <a:ext cx="0" cy="5461329"/>
          </a:xfrm>
          <a:prstGeom prst="line">
            <a:avLst/>
          </a:prstGeom>
          <a:ln w="34925" cmpd="dbl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F9F2AEF2-0F5B-4517-AAC8-26F1EE9483EB}"/>
              </a:ext>
            </a:extLst>
          </p:cNvPr>
          <p:cNvCxnSpPr>
            <a:stCxn id="49" idx="3"/>
            <a:endCxn id="59" idx="1"/>
          </p:cNvCxnSpPr>
          <p:nvPr/>
        </p:nvCxnSpPr>
        <p:spPr>
          <a:xfrm>
            <a:off x="3368279" y="1787502"/>
            <a:ext cx="523950" cy="889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B3D493BD-E367-4A6D-A2BF-99069AE021B3}"/>
              </a:ext>
            </a:extLst>
          </p:cNvPr>
          <p:cNvCxnSpPr>
            <a:stCxn id="50" idx="3"/>
          </p:cNvCxnSpPr>
          <p:nvPr/>
        </p:nvCxnSpPr>
        <p:spPr>
          <a:xfrm>
            <a:off x="3368279" y="2716860"/>
            <a:ext cx="204100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0532B265-827D-4090-86BA-13155723AE13}"/>
              </a:ext>
            </a:extLst>
          </p:cNvPr>
          <p:cNvCxnSpPr>
            <a:endCxn id="59" idx="2"/>
          </p:cNvCxnSpPr>
          <p:nvPr/>
        </p:nvCxnSpPr>
        <p:spPr>
          <a:xfrm flipV="1">
            <a:off x="5409286" y="2140952"/>
            <a:ext cx="1" cy="57590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59FBA752-773D-4B06-A75A-D73E75D18784}"/>
              </a:ext>
            </a:extLst>
          </p:cNvPr>
          <p:cNvCxnSpPr/>
          <p:nvPr/>
        </p:nvCxnSpPr>
        <p:spPr>
          <a:xfrm>
            <a:off x="1851222" y="2123169"/>
            <a:ext cx="0" cy="25802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93A93DBD-05CF-4EBB-8374-395A559CEA88}"/>
              </a:ext>
            </a:extLst>
          </p:cNvPr>
          <p:cNvCxnSpPr/>
          <p:nvPr/>
        </p:nvCxnSpPr>
        <p:spPr>
          <a:xfrm>
            <a:off x="1851222" y="3052527"/>
            <a:ext cx="0" cy="25802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8C4F40F6-E6C5-434E-8EA0-54193BCFC1C9}"/>
              </a:ext>
            </a:extLst>
          </p:cNvPr>
          <p:cNvCxnSpPr/>
          <p:nvPr/>
        </p:nvCxnSpPr>
        <p:spPr>
          <a:xfrm>
            <a:off x="1851222" y="3798268"/>
            <a:ext cx="0" cy="25802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D35BBD78-4BEE-4793-A27C-561BE87FBF77}"/>
              </a:ext>
            </a:extLst>
          </p:cNvPr>
          <p:cNvCxnSpPr/>
          <p:nvPr/>
        </p:nvCxnSpPr>
        <p:spPr>
          <a:xfrm>
            <a:off x="1851222" y="4544009"/>
            <a:ext cx="0" cy="25802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5294DA3B-ABD8-4B7C-AA71-6D3B7BF5CF85}"/>
              </a:ext>
            </a:extLst>
          </p:cNvPr>
          <p:cNvCxnSpPr/>
          <p:nvPr/>
        </p:nvCxnSpPr>
        <p:spPr>
          <a:xfrm>
            <a:off x="1851222" y="5289750"/>
            <a:ext cx="0" cy="25802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D33A4397-BC56-40AD-BBB5-AA6747DFC1FD}"/>
              </a:ext>
            </a:extLst>
          </p:cNvPr>
          <p:cNvCxnSpPr/>
          <p:nvPr/>
        </p:nvCxnSpPr>
        <p:spPr>
          <a:xfrm>
            <a:off x="1851222" y="6035491"/>
            <a:ext cx="0" cy="258024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072FEEBB-B76C-4910-B5CC-3F5F9DFD9660}"/>
              </a:ext>
            </a:extLst>
          </p:cNvPr>
          <p:cNvCxnSpPr>
            <a:stCxn id="52" idx="3"/>
            <a:endCxn id="58" idx="1"/>
          </p:cNvCxnSpPr>
          <p:nvPr/>
        </p:nvCxnSpPr>
        <p:spPr>
          <a:xfrm>
            <a:off x="3368279" y="4300151"/>
            <a:ext cx="523950" cy="230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C0C42BA4-F0DA-4251-BE8E-4D53F9C1C6DE}"/>
              </a:ext>
            </a:extLst>
          </p:cNvPr>
          <p:cNvCxnSpPr>
            <a:stCxn id="54" idx="3"/>
            <a:endCxn id="56" idx="1"/>
          </p:cNvCxnSpPr>
          <p:nvPr/>
        </p:nvCxnSpPr>
        <p:spPr>
          <a:xfrm>
            <a:off x="3368279" y="5791633"/>
            <a:ext cx="54665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121CA21B-4399-4AAB-9391-7DC0012722AB}"/>
              </a:ext>
            </a:extLst>
          </p:cNvPr>
          <p:cNvCxnSpPr>
            <a:stCxn id="57" idx="3"/>
            <a:endCxn id="60" idx="1"/>
          </p:cNvCxnSpPr>
          <p:nvPr/>
        </p:nvCxnSpPr>
        <p:spPr>
          <a:xfrm>
            <a:off x="5595730" y="5007023"/>
            <a:ext cx="183669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19BC8CA9-35C5-4C9F-9202-2807B3BE0837}"/>
              </a:ext>
            </a:extLst>
          </p:cNvPr>
          <p:cNvCxnSpPr/>
          <p:nvPr/>
        </p:nvCxnSpPr>
        <p:spPr>
          <a:xfrm>
            <a:off x="4581525" y="4445612"/>
            <a:ext cx="0" cy="22740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F326C23F-72AE-4CF2-9FD6-02357F869EFB}"/>
              </a:ext>
            </a:extLst>
          </p:cNvPr>
          <p:cNvCxnSpPr/>
          <p:nvPr/>
        </p:nvCxnSpPr>
        <p:spPr>
          <a:xfrm flipV="1">
            <a:off x="4581525" y="5325906"/>
            <a:ext cx="0" cy="20770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803C17-B3F9-49E4-84F5-56EBA0477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98467" y="2909473"/>
            <a:ext cx="1056131" cy="10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39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79239C-C61F-B664-E8B9-BD52D9482902}"/>
              </a:ext>
            </a:extLst>
          </p:cNvPr>
          <p:cNvSpPr/>
          <p:nvPr/>
        </p:nvSpPr>
        <p:spPr>
          <a:xfrm rot="16200000">
            <a:off x="-737288" y="2485245"/>
            <a:ext cx="5155151" cy="3252476"/>
          </a:xfrm>
          <a:prstGeom prst="rect">
            <a:avLst/>
          </a:prstGeom>
          <a:gradFill>
            <a:gsLst>
              <a:gs pos="0">
                <a:schemeClr val="bg1"/>
              </a:gs>
              <a:gs pos="57000">
                <a:srgbClr val="FFFFFF">
                  <a:alpha val="86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230165"/>
            <a:ext cx="8495667" cy="75713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ВНЕДРЕНИЕ В ОБРАЗОВАТЕЛЬНЫЕ ПРОГРАММЫ СКВОЗНОГО ИНФОРМАЦИОННОГО МОДЕЛИРОВАНИЯ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t>5</a:t>
            </a:fld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4F57A2-4559-43F2-16C9-3789E0833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2" y="3503851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F733C28-3C96-FC89-C99A-A9F51D86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2" y="2459802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9A25CC6-113C-203F-680A-5EF026010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6" y="444469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9960735-870B-2695-6F6E-D60F69CE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6" y="153390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F74D566-BC8A-8906-7B0A-1BB57BDE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6" y="547552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9ECF070-E239-780D-5B03-7BC41086E7BE}"/>
              </a:ext>
            </a:extLst>
          </p:cNvPr>
          <p:cNvSpPr txBox="1">
            <a:spLocks/>
          </p:cNvSpPr>
          <p:nvPr/>
        </p:nvSpPr>
        <p:spPr>
          <a:xfrm>
            <a:off x="1161026" y="1690033"/>
            <a:ext cx="1358524" cy="2585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/>
              <a:t>ИЗЫСКАНИЯ</a:t>
            </a:r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AC95BA91-3B6C-A670-B64F-280DAEDE96E7}"/>
              </a:ext>
            </a:extLst>
          </p:cNvPr>
          <p:cNvSpPr txBox="1">
            <a:spLocks/>
          </p:cNvSpPr>
          <p:nvPr/>
        </p:nvSpPr>
        <p:spPr>
          <a:xfrm>
            <a:off x="1161026" y="2614369"/>
            <a:ext cx="1591318" cy="2585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/>
              <a:t>ПРОЕКТИРОВАНИЕ</a:t>
            </a: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1585DF2A-1FAF-ABF9-D804-5E1F80A0585B}"/>
              </a:ext>
            </a:extLst>
          </p:cNvPr>
          <p:cNvSpPr txBox="1">
            <a:spLocks/>
          </p:cNvSpPr>
          <p:nvPr/>
        </p:nvSpPr>
        <p:spPr>
          <a:xfrm>
            <a:off x="1161026" y="3660335"/>
            <a:ext cx="1518166" cy="2585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/>
              <a:t>СТРОИТЕЛЬСТВО</a:t>
            </a:r>
          </a:p>
        </p:txBody>
      </p:sp>
      <p:sp>
        <p:nvSpPr>
          <p:cNvPr id="18" name="Заголовок 4">
            <a:extLst>
              <a:ext uri="{FF2B5EF4-FFF2-40B4-BE49-F238E27FC236}">
                <a16:creationId xmlns:a16="http://schemas.microsoft.com/office/drawing/2014/main" id="{F696E0F6-3E72-DF5D-31C3-E67759A3D985}"/>
              </a:ext>
            </a:extLst>
          </p:cNvPr>
          <p:cNvSpPr txBox="1">
            <a:spLocks/>
          </p:cNvSpPr>
          <p:nvPr/>
        </p:nvSpPr>
        <p:spPr>
          <a:xfrm>
            <a:off x="1161026" y="4522448"/>
            <a:ext cx="1435870" cy="2585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/>
              <a:t>ЭКСПЛУАТАЦИЯ</a:t>
            </a:r>
          </a:p>
        </p:txBody>
      </p:sp>
      <p:sp>
        <p:nvSpPr>
          <p:cNvPr id="20" name="Заголовок 4">
            <a:extLst>
              <a:ext uri="{FF2B5EF4-FFF2-40B4-BE49-F238E27FC236}">
                <a16:creationId xmlns:a16="http://schemas.microsoft.com/office/drawing/2014/main" id="{15268EEA-6821-688A-7966-54B49EDBF06C}"/>
              </a:ext>
            </a:extLst>
          </p:cNvPr>
          <p:cNvSpPr txBox="1">
            <a:spLocks/>
          </p:cNvSpPr>
          <p:nvPr/>
        </p:nvSpPr>
        <p:spPr>
          <a:xfrm>
            <a:off x="1161024" y="5622295"/>
            <a:ext cx="1591317" cy="5909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/>
              <a:t>КАПИТАЛЬНЫЙ РЕМОНТ И РЕКОНСТРУКЦИЯ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54EFD3A-28F4-CC12-3D7E-1967D556A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36" y="1653102"/>
            <a:ext cx="4793026" cy="215459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2D714F5-667F-AA0A-BD0A-53FB0602F3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548" y="1458140"/>
            <a:ext cx="2510316" cy="23495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1D93E1-2B3E-8B60-947C-5F51E8B48E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84" y="4444690"/>
            <a:ext cx="3878580" cy="2125980"/>
          </a:xfrm>
          <a:prstGeom prst="rect">
            <a:avLst/>
          </a:prstGeom>
        </p:spPr>
      </p:pic>
      <p:sp>
        <p:nvSpPr>
          <p:cNvPr id="28" name="Заголовок 4">
            <a:extLst>
              <a:ext uri="{FF2B5EF4-FFF2-40B4-BE49-F238E27FC236}">
                <a16:creationId xmlns:a16="http://schemas.microsoft.com/office/drawing/2014/main" id="{57F09D67-D393-F0F6-DAFA-50F6B8344552}"/>
              </a:ext>
            </a:extLst>
          </p:cNvPr>
          <p:cNvSpPr txBox="1">
            <a:spLocks/>
          </p:cNvSpPr>
          <p:nvPr/>
        </p:nvSpPr>
        <p:spPr>
          <a:xfrm>
            <a:off x="3699316" y="4332621"/>
            <a:ext cx="2980884" cy="223804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ВНЕДРЕНИЕ СО ВТОРОГО ПО ЧЕТВЕРТЫЙ КУРС СКВОЗНОГО ПРОЕКТА С ПРИМЕНЕНИЕМ ТЕХНОЛОГИИ ИНФОРМАЦИОННОГО МОДЕЛИРОВАНИЯ В УЧЕБНЫЙ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15782451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396364"/>
            <a:ext cx="8495667" cy="424732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СТАЖИРОВКИ И ПРОФЕССИОНАЛЬНЫЕ КОНКУРСЫ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833BB12-CF21-FF79-617D-E6E72481139F}"/>
              </a:ext>
            </a:extLst>
          </p:cNvPr>
          <p:cNvGrpSpPr/>
          <p:nvPr/>
        </p:nvGrpSpPr>
        <p:grpSpPr>
          <a:xfrm>
            <a:off x="660464" y="1630392"/>
            <a:ext cx="4679631" cy="630230"/>
            <a:chOff x="890685" y="1399306"/>
            <a:chExt cx="4679631" cy="63023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FE3BEF4-F518-3646-429A-D9277FF330C9}"/>
                </a:ext>
              </a:extLst>
            </p:cNvPr>
            <p:cNvSpPr/>
            <p:nvPr/>
          </p:nvSpPr>
          <p:spPr>
            <a:xfrm rot="2700000">
              <a:off x="2921650" y="1740514"/>
              <a:ext cx="289022" cy="28902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578A58D-CF68-2D9C-327C-983AC00A4450}"/>
                </a:ext>
              </a:extLst>
            </p:cNvPr>
            <p:cNvSpPr/>
            <p:nvPr/>
          </p:nvSpPr>
          <p:spPr>
            <a:xfrm>
              <a:off x="890685" y="1399306"/>
              <a:ext cx="4679631" cy="563701"/>
            </a:xfrm>
            <a:prstGeom prst="roundRect">
              <a:avLst>
                <a:gd name="adj" fmla="val 13573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rIns="90000" rtlCol="0" anchor="t" anchorCtr="0">
              <a:spAutoFit/>
            </a:bodyPr>
            <a:lstStyle/>
            <a:p>
              <a:pPr marL="540000"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СТАЖИРОВКИ И ПОВЫШЕНИЯ КВАЛИФИКАЦИИ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C0F9D66-D858-E327-A3BC-CF7A80E30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65909" y="1512405"/>
              <a:ext cx="321048" cy="332293"/>
            </a:xfrm>
            <a:prstGeom prst="rect">
              <a:avLst/>
            </a:prstGeom>
          </p:spPr>
        </p:pic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836289BA-3157-3E4C-9F89-63700CB9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4" y="253974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58630FA2-80F7-A333-95C7-D3C16B238581}"/>
              </a:ext>
            </a:extLst>
          </p:cNvPr>
          <p:cNvSpPr txBox="1">
            <a:spLocks/>
          </p:cNvSpPr>
          <p:nvPr/>
        </p:nvSpPr>
        <p:spPr>
          <a:xfrm>
            <a:off x="1522144" y="2744857"/>
            <a:ext cx="1518166" cy="2585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6D63D1A0-A57B-D589-287A-591F11C40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4" y="330118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2366E5FB-C0BD-C92D-F5AB-08C1242171E8}"/>
              </a:ext>
            </a:extLst>
          </p:cNvPr>
          <p:cNvSpPr txBox="1">
            <a:spLocks/>
          </p:cNvSpPr>
          <p:nvPr/>
        </p:nvSpPr>
        <p:spPr>
          <a:xfrm>
            <a:off x="1480795" y="3427765"/>
            <a:ext cx="2195677" cy="2585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СКВОЗНЫЕ ТЕХНОЛОГИИ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FC05AED-3A9C-3EF7-115D-21545FE85072}"/>
              </a:ext>
            </a:extLst>
          </p:cNvPr>
          <p:cNvGrpSpPr/>
          <p:nvPr/>
        </p:nvGrpSpPr>
        <p:grpSpPr>
          <a:xfrm>
            <a:off x="6555296" y="1630392"/>
            <a:ext cx="4679631" cy="630230"/>
            <a:chOff x="890685" y="1399306"/>
            <a:chExt cx="4679631" cy="63023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7F33CA0D-AFC5-7B87-5508-22FF91A6913F}"/>
                </a:ext>
              </a:extLst>
            </p:cNvPr>
            <p:cNvSpPr/>
            <p:nvPr/>
          </p:nvSpPr>
          <p:spPr>
            <a:xfrm rot="2700000">
              <a:off x="2921650" y="1740514"/>
              <a:ext cx="289022" cy="28902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5B329AD-A8ED-9198-41E9-F870389C9258}"/>
                </a:ext>
              </a:extLst>
            </p:cNvPr>
            <p:cNvSpPr/>
            <p:nvPr/>
          </p:nvSpPr>
          <p:spPr>
            <a:xfrm>
              <a:off x="890685" y="1399306"/>
              <a:ext cx="4679631" cy="563701"/>
            </a:xfrm>
            <a:prstGeom prst="roundRect">
              <a:avLst>
                <a:gd name="adj" fmla="val 13573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rIns="90000" rtlCol="0" anchor="t" anchorCtr="0">
              <a:spAutoFit/>
            </a:bodyPr>
            <a:lstStyle/>
            <a:p>
              <a:pPr marL="540000"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ПРОФЕССИОНАЛЬНЫЕ </a:t>
              </a:r>
            </a:p>
            <a:p>
              <a:pPr marL="540000"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КОНКУРСЫ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2691F40-EB91-D890-AD6D-3B59D6F4A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65909" y="1512405"/>
              <a:ext cx="321048" cy="332293"/>
            </a:xfrm>
            <a:prstGeom prst="rect">
              <a:avLst/>
            </a:prstGeom>
          </p:spPr>
        </p:pic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83A7700D-3D3F-1079-678B-39FB7F04F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96" y="253974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4">
            <a:extLst>
              <a:ext uri="{FF2B5EF4-FFF2-40B4-BE49-F238E27FC236}">
                <a16:creationId xmlns:a16="http://schemas.microsoft.com/office/drawing/2014/main" id="{CE3DE5ED-6987-FD9E-69AC-8B3AEBE07049}"/>
              </a:ext>
            </a:extLst>
          </p:cNvPr>
          <p:cNvSpPr txBox="1">
            <a:spLocks/>
          </p:cNvSpPr>
          <p:nvPr/>
        </p:nvSpPr>
        <p:spPr>
          <a:xfrm>
            <a:off x="7416976" y="2744857"/>
            <a:ext cx="1518166" cy="2585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FB8D66C6-D458-E419-AB7D-D3A950800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96" y="330118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4">
            <a:extLst>
              <a:ext uri="{FF2B5EF4-FFF2-40B4-BE49-F238E27FC236}">
                <a16:creationId xmlns:a16="http://schemas.microsoft.com/office/drawing/2014/main" id="{E0BB6C3B-D631-3EC2-A985-5805FF804B14}"/>
              </a:ext>
            </a:extLst>
          </p:cNvPr>
          <p:cNvSpPr txBox="1">
            <a:spLocks/>
          </p:cNvSpPr>
          <p:nvPr/>
        </p:nvSpPr>
        <p:spPr>
          <a:xfrm>
            <a:off x="7375627" y="3427765"/>
            <a:ext cx="2195677" cy="2585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СКВОЗНЫЕ ТЕХНОЛОГИИ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31B65C-08C8-ADCB-9239-1E13514AAA9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50" y="4140979"/>
            <a:ext cx="1707842" cy="2377440"/>
          </a:xfrm>
          <a:prstGeom prst="rect">
            <a:avLst/>
          </a:prstGeom>
        </p:spPr>
      </p:pic>
      <p:pic>
        <p:nvPicPr>
          <p:cNvPr id="4096" name="Рисунок 4095">
            <a:extLst>
              <a:ext uri="{FF2B5EF4-FFF2-40B4-BE49-F238E27FC236}">
                <a16:creationId xmlns:a16="http://schemas.microsoft.com/office/drawing/2014/main" id="{D7EDAD0F-8A91-1323-4AF5-E3DF577BF17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4" y="4110673"/>
            <a:ext cx="1971106" cy="1307397"/>
          </a:xfrm>
          <a:prstGeom prst="rect">
            <a:avLst/>
          </a:prstGeom>
        </p:spPr>
      </p:pic>
      <p:pic>
        <p:nvPicPr>
          <p:cNvPr id="4099" name="Рисунок 4098">
            <a:extLst>
              <a:ext uri="{FF2B5EF4-FFF2-40B4-BE49-F238E27FC236}">
                <a16:creationId xmlns:a16="http://schemas.microsoft.com/office/drawing/2014/main" id="{34336A8D-B7D0-3879-B533-8F4F6220A8B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67" y="4168908"/>
            <a:ext cx="1645920" cy="2377440"/>
          </a:xfrm>
          <a:prstGeom prst="rect">
            <a:avLst/>
          </a:prstGeom>
        </p:spPr>
      </p:pic>
      <p:pic>
        <p:nvPicPr>
          <p:cNvPr id="4103" name="Рисунок 4102">
            <a:extLst>
              <a:ext uri="{FF2B5EF4-FFF2-40B4-BE49-F238E27FC236}">
                <a16:creationId xmlns:a16="http://schemas.microsoft.com/office/drawing/2014/main" id="{1DE7A32E-3978-05A1-214F-212385FCC7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4" y="5574832"/>
            <a:ext cx="2244066" cy="1122033"/>
          </a:xfrm>
          <a:prstGeom prst="rect">
            <a:avLst/>
          </a:prstGeom>
        </p:spPr>
      </p:pic>
      <p:pic>
        <p:nvPicPr>
          <p:cNvPr id="4105" name="Рисунок 4104">
            <a:extLst>
              <a:ext uri="{FF2B5EF4-FFF2-40B4-BE49-F238E27FC236}">
                <a16:creationId xmlns:a16="http://schemas.microsoft.com/office/drawing/2014/main" id="{C30CFFE8-690B-FD92-3AA3-E543A4FEA22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66" y="4117057"/>
            <a:ext cx="1790129" cy="2586192"/>
          </a:xfrm>
          <a:prstGeom prst="rect">
            <a:avLst/>
          </a:prstGeom>
        </p:spPr>
      </p:pic>
      <p:pic>
        <p:nvPicPr>
          <p:cNvPr id="4109" name="Рисунок 4108">
            <a:extLst>
              <a:ext uri="{FF2B5EF4-FFF2-40B4-BE49-F238E27FC236}">
                <a16:creationId xmlns:a16="http://schemas.microsoft.com/office/drawing/2014/main" id="{D124A792-3F24-7F27-9593-3F64D8CD4DC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99" y="4764371"/>
            <a:ext cx="2211061" cy="10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72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230165"/>
            <a:ext cx="8495667" cy="75713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ПРОФЕССИОНАЛЬНЫХ ФОРУМАХ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КОНФЕРЕНЦИЯХ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t>7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AFD2E3-A5E7-036E-7C30-D7CE1DFF41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3113"/>
            <a:ext cx="2511229" cy="2511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35AEDF-E9B4-5ABA-9498-A5E61AA64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08" y="4160925"/>
            <a:ext cx="4361388" cy="24669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92F8F0-3439-0875-DFA7-4974B377D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276" y="1504393"/>
            <a:ext cx="3814948" cy="24669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D711FE-19C9-8F88-11F7-B5DF16DDC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28" y="2283113"/>
            <a:ext cx="5815478" cy="2151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3F5931-7A5F-1ED9-330D-06CA1DFE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68" y="4624462"/>
            <a:ext cx="4762532" cy="1813750"/>
          </a:xfrm>
          <a:prstGeom prst="rect">
            <a:avLst/>
          </a:prstGeom>
        </p:spPr>
      </p:pic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668E5285-8572-68AE-822A-96078E168E3D}"/>
              </a:ext>
            </a:extLst>
          </p:cNvPr>
          <p:cNvSpPr txBox="1">
            <a:spLocks/>
          </p:cNvSpPr>
          <p:nvPr/>
        </p:nvSpPr>
        <p:spPr>
          <a:xfrm>
            <a:off x="1484214" y="1469021"/>
            <a:ext cx="5711282" cy="4247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Студенты МАДИ регулярно принимают участие профильных форумах и конференциях</a:t>
            </a:r>
          </a:p>
        </p:txBody>
      </p:sp>
    </p:spTree>
    <p:extLst>
      <p:ext uri="{BB962C8B-B14F-4D97-AF65-F5344CB8AC3E}">
        <p14:creationId xmlns:p14="http://schemas.microsoft.com/office/powerpoint/2010/main" val="31384297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230165"/>
            <a:ext cx="8495667" cy="75713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ВСТРЕЧИ С РАБОТОДАТЕЛЯМИ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ЭКСКУРСИИ НА ПРЕДПРИЯТИЯ ОТРАСЛИ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t>8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DE80D-A191-A3E1-D477-3E074EED8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7" y="2790444"/>
            <a:ext cx="2994225" cy="12329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A36E27-D9AE-B3EB-C546-E8FE98D75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4" y="3862651"/>
            <a:ext cx="3916388" cy="27651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29DECB-3E52-903D-A83B-22506344E1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82" y="2790444"/>
            <a:ext cx="3108960" cy="23317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E3AFF3-1130-FFD1-48C9-0E52C90B4D6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72" y="4763448"/>
            <a:ext cx="2886552" cy="20386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E6FE66-87D3-C133-C804-CB40C20E4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548" y="2981418"/>
            <a:ext cx="3553358" cy="1591056"/>
          </a:xfrm>
          <a:prstGeom prst="rect">
            <a:avLst/>
          </a:prstGeom>
        </p:spPr>
      </p:pic>
      <p:sp>
        <p:nvSpPr>
          <p:cNvPr id="17" name="Заголовок 4">
            <a:extLst>
              <a:ext uri="{FF2B5EF4-FFF2-40B4-BE49-F238E27FC236}">
                <a16:creationId xmlns:a16="http://schemas.microsoft.com/office/drawing/2014/main" id="{CC833178-BF3E-417C-BA3F-517EB636BBF7}"/>
              </a:ext>
            </a:extLst>
          </p:cNvPr>
          <p:cNvSpPr txBox="1">
            <a:spLocks/>
          </p:cNvSpPr>
          <p:nvPr/>
        </p:nvSpPr>
        <p:spPr>
          <a:xfrm>
            <a:off x="1484214" y="1385922"/>
            <a:ext cx="5711282" cy="590931"/>
          </a:xfrm>
          <a:prstGeom prst="rect">
            <a:avLst/>
          </a:prstGeom>
          <a:solidFill>
            <a:srgbClr val="E7C163"/>
          </a:solidFill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 последний год для обучающихся МАДИ было организовано: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Более 10 экскурсий на предприятия отрасли;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Более 15 встреч с представителями предприятий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883919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41162-91AE-454A-A8BA-80E1020A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230165"/>
            <a:ext cx="8495667" cy="75713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ПРОХОЖДЕНИЕ ПРОИЗВОДСТВЕНОЙ ПРАКТИКИ В ПРЕДПРИЯТИЯХ ОТРАСЛИ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E80B5F-BBDC-4FFA-A57C-ED9432F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42296F-FE25-D942-6CDD-E5F719570A4B}"/>
              </a:ext>
            </a:extLst>
          </p:cNvPr>
          <p:cNvSpPr txBox="1"/>
          <p:nvPr/>
        </p:nvSpPr>
        <p:spPr>
          <a:xfrm>
            <a:off x="303598" y="2267835"/>
            <a:ext cx="4576746" cy="45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«ДСК «АВТОБАН»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Транстроймеханизация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Центрдорстрой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Сефко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«Шаховской ДСК»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«Автомобильные дороги»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«Автодор-инжиниринг»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ФКУ «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Центравтомагистраль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«МОСПРОЕКТ-3»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«АБЗ КАПОТНЯ»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Доринжиниринг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транспорта и дорожной инфраструктуры Московской области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ВТМ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дорпроект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аэропорт Шереметьево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«Мосинжпроект»</a:t>
            </a:r>
          </a:p>
          <a:p>
            <a:pPr marL="342900" indent="-342900">
              <a:spcAft>
                <a:spcPts val="74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«Институт Генплана Москвы»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3A50AA4-C006-1494-70AD-22090A42DFA7}"/>
              </a:ext>
            </a:extLst>
          </p:cNvPr>
          <p:cNvGrpSpPr/>
          <p:nvPr/>
        </p:nvGrpSpPr>
        <p:grpSpPr>
          <a:xfrm>
            <a:off x="457699" y="1127443"/>
            <a:ext cx="5283882" cy="1027926"/>
            <a:chOff x="5906815" y="1399306"/>
            <a:chExt cx="4608786" cy="1027926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51165D62-75AF-C3E8-B860-F3CFF489BA6B}"/>
                </a:ext>
              </a:extLst>
            </p:cNvPr>
            <p:cNvSpPr/>
            <p:nvPr/>
          </p:nvSpPr>
          <p:spPr>
            <a:xfrm rot="2700000">
              <a:off x="7896435" y="1972627"/>
              <a:ext cx="289022" cy="28902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02E9B454-5EB8-C568-165E-43AFB041A118}"/>
                </a:ext>
              </a:extLst>
            </p:cNvPr>
            <p:cNvSpPr/>
            <p:nvPr/>
          </p:nvSpPr>
          <p:spPr>
            <a:xfrm>
              <a:off x="5906815" y="1399306"/>
              <a:ext cx="4608786" cy="1027926"/>
            </a:xfrm>
            <a:prstGeom prst="roundRect">
              <a:avLst>
                <a:gd name="adj" fmla="val 13508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rIns="90000" rtlCol="0" anchor="t" anchorCtr="0">
              <a:spAutoFit/>
            </a:bodyPr>
            <a:lstStyle/>
            <a:p>
              <a:pPr marL="540000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2022 ГОДУ 95% ВСЕХ ОБУЧАЮЩИХСЯ ПРОШЛИ ПРАКТИКУ В ПРОЕКТЫХ И СТРОИТЕЛЬНЫХ ОРГАНИЗАЦИЯХ ОТРАСЛИ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2746130-9254-A72C-2516-8456B9BCC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104695" y="1552732"/>
              <a:ext cx="321048" cy="3322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8758FE-C2A3-D562-42CA-DE00ADE2E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90" y="3024315"/>
            <a:ext cx="4968358" cy="341726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670E978-481C-AAFE-E6A1-BCDF854C05B8}"/>
              </a:ext>
            </a:extLst>
          </p:cNvPr>
          <p:cNvGrpSpPr/>
          <p:nvPr/>
        </p:nvGrpSpPr>
        <p:grpSpPr>
          <a:xfrm>
            <a:off x="6527998" y="1873518"/>
            <a:ext cx="4608786" cy="563701"/>
            <a:chOff x="5940923" y="1436161"/>
            <a:chExt cx="4608786" cy="563701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607A34B0-E5A8-75D5-3FBB-F0D1034B8A9A}"/>
                </a:ext>
              </a:extLst>
            </p:cNvPr>
            <p:cNvSpPr/>
            <p:nvPr/>
          </p:nvSpPr>
          <p:spPr>
            <a:xfrm>
              <a:off x="5940923" y="1436161"/>
              <a:ext cx="4608786" cy="563701"/>
            </a:xfrm>
            <a:prstGeom prst="roundRect">
              <a:avLst>
                <a:gd name="adj" fmla="val 13508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rIns="90000" rtlCol="0" anchor="t" anchorCtr="0">
              <a:spAutoFit/>
            </a:bodyPr>
            <a:lstStyle/>
            <a:p>
              <a:pPr marL="540000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СТУДЕНТОВ ПНИПУ И ПГАТУ ПРОШЛИ ПРАКТИКУ НА БАЗЕ МАДИ В 2022 ГОДУ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F08446B-4C08-95AA-83B4-6E7B0AC64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104695" y="1552732"/>
              <a:ext cx="321048" cy="332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781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3878"/>
      </a:accent1>
      <a:accent2>
        <a:srgbClr val="314999"/>
      </a:accent2>
      <a:accent3>
        <a:srgbClr val="1F2C5F"/>
      </a:accent3>
      <a:accent4>
        <a:srgbClr val="EE4266"/>
      </a:accent4>
      <a:accent5>
        <a:srgbClr val="3CBBB1"/>
      </a:accent5>
      <a:accent6>
        <a:srgbClr val="E0B03D"/>
      </a:accent6>
      <a:hlink>
        <a:srgbClr val="3D94EA"/>
      </a:hlink>
      <a:folHlink>
        <a:srgbClr val="339933"/>
      </a:folHlink>
    </a:clrScheme>
    <a:fontScheme name="Другая 9">
      <a:majorFont>
        <a:latin typeface="Cera Pro Medium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1736</Words>
  <Application>Microsoft Office PowerPoint</Application>
  <PresentationFormat>Широкоэкранный</PresentationFormat>
  <Paragraphs>345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Roboto Medium</vt:lpstr>
      <vt:lpstr>Microsoft Sans Serif</vt:lpstr>
      <vt:lpstr>Cera Pro Medium</vt:lpstr>
      <vt:lpstr>Roboto</vt:lpstr>
      <vt:lpstr>Tahoma</vt:lpstr>
      <vt:lpstr>Cera Pro</vt:lpstr>
      <vt:lpstr>Calibri</vt:lpstr>
      <vt:lpstr>Arial</vt:lpstr>
      <vt:lpstr>Тема Office</vt:lpstr>
      <vt:lpstr>Вопросы подготовки кадров в дорожно-строительной отрасли: комплексное решение</vt:lpstr>
      <vt:lpstr>КОМПЛЕКСНОЕ КАДРОВОЕ ОБЕСПЕЧЕНИЕ ТРАНСПОРТНОГО КОМПЛЕКСА</vt:lpstr>
      <vt:lpstr>АНКЕТИРОВАНИЕ РАБОТОДАТЕЛЕЙ  И ВЫПУСКНИКОВ ПО 10-БАЛЬНОЙ СИСТЕМЕ</vt:lpstr>
      <vt:lpstr>ПРИНЦИПЫ ФОРМИРОВАНИЯ ОБРАЗОВАТЕЛЬНЫХ ПРОГРАММ С УЧЕТОМ РАЗВИТИЯ ТРАНСПОРТНОГО КОМПЛЕКСА</vt:lpstr>
      <vt:lpstr>ВНЕДРЕНИЕ В ОБРАЗОВАТЕЛЬНЫЕ ПРОГРАММЫ СКВОЗНОГО ИНФОРМАЦИОННОГО МОДЕЛИРОВАНИЯ</vt:lpstr>
      <vt:lpstr>СТАЖИРОВКИ И ПРОФЕССИОНАЛЬНЫЕ КОНКУРСЫ</vt:lpstr>
      <vt:lpstr>УЧАСТИЕ В ПРОФЕССИОНАЛЬНЫХ ФОРУМАХ  И КОНФЕРЕНЦИЯХ</vt:lpstr>
      <vt:lpstr>ВСТРЕЧИ С РАБОТОДАТЕЛЯМИ  И ЭКСКУРСИИ НА ПРЕДПРИЯТИЯ ОТРАСЛИ</vt:lpstr>
      <vt:lpstr>ПРОХОЖДЕНИЕ ПРОИЗВОДСТВЕНОЙ ПРАКТИКИ В ПРЕДПРИЯТИЯХ ОТРАСЛИ</vt:lpstr>
      <vt:lpstr>ВЗАИМОДЕЙСТВИЕ С ФОИВ И ПОДВЕДОМСТВЕННЫМИ ОРГАНИЗАЦИЯМИ</vt:lpstr>
      <vt:lpstr>ОТКРЫТЫЕ ЛЕКЦИИ ВЕДУЩИХ СПЕЦИАЛИСТОВ ОТРАСЛИ</vt:lpstr>
      <vt:lpstr>НАУЧНАЯ ДЕЯТЕЛЬНОСТЬ ОБУЧАЮЩИХСЯ</vt:lpstr>
      <vt:lpstr>ПРЕСТИЖ ДОРОЖНОЙ ПРОФЕССИИ</vt:lpstr>
      <vt:lpstr>ПЕРЕДОВАЯ ИНЖЕНЕРНАЯ ШКОЛА МАДИ «ТРАНСПОРТНАЯ ИНФРАСТРУКТУРА И ИНТЕЛЛЕКТУАЛЬНЫЕ ТЕХНОЛОГИИ»</vt:lpstr>
      <vt:lpstr>ПРОГРАММЫ ДОПОЛНИТЕЛЬНОГО ОБРАЗОВАНИЯ</vt:lpstr>
      <vt:lpstr>ПРОГРАММЫ ДОПОЛНИТЕЛЬНОГО ОБРАЗОВАНИЯ</vt:lpstr>
      <vt:lpstr>ПРОГРАММЫ ДОПОЛНИТЕЛЬНОГО ОБРАЗОВАНИЯ</vt:lpstr>
      <vt:lpstr>ПРОГРАММЫ ДОПОЛНИТЕЛЬНОГО ОБРАЗОВАНИЯ</vt:lpstr>
      <vt:lpstr>ПРОГРАММЫ ДОПОЛНИТЕЛЬНОГО ОБРАЗОВАНИЯ   КОМПЕТЕНТНОСТНАЯ КАРТА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User_1</dc:creator>
  <cp:lastModifiedBy>Ректор МАДИ</cp:lastModifiedBy>
  <cp:revision>203</cp:revision>
  <dcterms:created xsi:type="dcterms:W3CDTF">2022-06-06T09:55:02Z</dcterms:created>
  <dcterms:modified xsi:type="dcterms:W3CDTF">2022-09-21T06:16:55Z</dcterms:modified>
</cp:coreProperties>
</file>