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1" r:id="rId2"/>
    <p:sldId id="285" r:id="rId3"/>
    <p:sldId id="447" r:id="rId4"/>
    <p:sldId id="448" r:id="rId5"/>
    <p:sldId id="450" r:id="rId6"/>
    <p:sldId id="452" r:id="rId7"/>
    <p:sldId id="454" r:id="rId8"/>
    <p:sldId id="455" r:id="rId9"/>
    <p:sldId id="451" r:id="rId10"/>
    <p:sldId id="456" r:id="rId11"/>
    <p:sldId id="458" r:id="rId12"/>
    <p:sldId id="453" r:id="rId13"/>
    <p:sldId id="343" r:id="rId14"/>
    <p:sldId id="344" r:id="rId15"/>
    <p:sldId id="347" r:id="rId16"/>
    <p:sldId id="349" r:id="rId17"/>
    <p:sldId id="350" r:id="rId18"/>
    <p:sldId id="348" r:id="rId19"/>
    <p:sldId id="444" r:id="rId20"/>
    <p:sldId id="355" r:id="rId21"/>
    <p:sldId id="443" r:id="rId22"/>
    <p:sldId id="354" r:id="rId23"/>
    <p:sldId id="442" r:id="rId24"/>
    <p:sldId id="351" r:id="rId25"/>
    <p:sldId id="353" r:id="rId26"/>
    <p:sldId id="289" r:id="rId27"/>
  </p:sldIdLst>
  <p:sldSz cx="12192000" cy="6858000"/>
  <p:notesSz cx="6800850" cy="993298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а Владимир Галишникова" initials="ВВ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29D"/>
    <a:srgbClr val="041A72"/>
    <a:srgbClr val="EF0A2B"/>
    <a:srgbClr val="001B71"/>
    <a:srgbClr val="004972"/>
    <a:srgbClr val="527E55"/>
    <a:srgbClr val="E0E3E8"/>
    <a:srgbClr val="F5F5F5"/>
    <a:srgbClr val="A3A3A3"/>
    <a:srgbClr val="383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4060B-C5DF-460E-8236-4CB44A01E2E8}" v="16" dt="2022-09-21T04:55:43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94683" autoAdjust="0"/>
  </p:normalViewPr>
  <p:slideViewPr>
    <p:cSldViewPr snapToGrid="0" showGuides="1">
      <p:cViewPr>
        <p:scale>
          <a:sx n="60" d="100"/>
          <a:sy n="60" d="100"/>
        </p:scale>
        <p:origin x="776" y="100"/>
      </p:cViewPr>
      <p:guideLst>
        <p:guide orient="horz" pos="187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4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475F2-A52A-470F-87CD-8BB88757AA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632EA-A019-4EBC-B599-85C881F607CE}">
      <dgm:prSet phldrT="[Текст]"/>
      <dgm:spPr/>
      <dgm:t>
        <a:bodyPr/>
        <a:lstStyle/>
        <a:p>
          <a:r>
            <a:rPr lang="ru-RU" dirty="0"/>
            <a:t>ВО: магистр (2 года)</a:t>
          </a:r>
        </a:p>
      </dgm:t>
    </dgm:pt>
    <dgm:pt modelId="{3F641205-D3D6-4076-9ABC-00B357F44315}" type="parTrans" cxnId="{7528F19B-3A8C-4C12-B856-7D5DEBEEB14A}">
      <dgm:prSet/>
      <dgm:spPr/>
      <dgm:t>
        <a:bodyPr/>
        <a:lstStyle/>
        <a:p>
          <a:endParaRPr lang="ru-RU"/>
        </a:p>
      </dgm:t>
    </dgm:pt>
    <dgm:pt modelId="{AED26306-B7DD-4F39-AD1A-D02CFE8FE227}" type="sibTrans" cxnId="{7528F19B-3A8C-4C12-B856-7D5DEBEEB14A}">
      <dgm:prSet/>
      <dgm:spPr/>
      <dgm:t>
        <a:bodyPr/>
        <a:lstStyle/>
        <a:p>
          <a:endParaRPr lang="ru-RU"/>
        </a:p>
      </dgm:t>
    </dgm:pt>
    <dgm:pt modelId="{81B9CA7B-6C8C-48B6-810F-6CF13F8D0D66}">
      <dgm:prSet phldrT="[Текст]"/>
      <dgm:spPr/>
      <dgm:t>
        <a:bodyPr/>
        <a:lstStyle/>
        <a:p>
          <a:r>
            <a:rPr lang="ru-RU" dirty="0"/>
            <a:t>ВО: бакалавр (4 года)</a:t>
          </a:r>
        </a:p>
      </dgm:t>
    </dgm:pt>
    <dgm:pt modelId="{EB05BFC5-60BC-46BD-BAE4-1478673CCA29}" type="parTrans" cxnId="{2A1A17D4-46CC-48BA-9657-B82FB56FEDDC}">
      <dgm:prSet/>
      <dgm:spPr/>
      <dgm:t>
        <a:bodyPr/>
        <a:lstStyle/>
        <a:p>
          <a:endParaRPr lang="ru-RU"/>
        </a:p>
      </dgm:t>
    </dgm:pt>
    <dgm:pt modelId="{BDC17711-F728-4D36-A6D0-DCC7597B33BF}" type="sibTrans" cxnId="{2A1A17D4-46CC-48BA-9657-B82FB56FEDDC}">
      <dgm:prSet/>
      <dgm:spPr/>
      <dgm:t>
        <a:bodyPr/>
        <a:lstStyle/>
        <a:p>
          <a:endParaRPr lang="ru-RU"/>
        </a:p>
      </dgm:t>
    </dgm:pt>
    <dgm:pt modelId="{9D0A43B2-6784-4E43-8921-B23FE856A59E}" type="pres">
      <dgm:prSet presAssocID="{EF7475F2-A52A-470F-87CD-8BB88757AAF2}" presName="linear" presStyleCnt="0">
        <dgm:presLayoutVars>
          <dgm:dir/>
          <dgm:animLvl val="lvl"/>
          <dgm:resizeHandles val="exact"/>
        </dgm:presLayoutVars>
      </dgm:prSet>
      <dgm:spPr/>
    </dgm:pt>
    <dgm:pt modelId="{73A6E1C1-54D4-40B6-9311-7B7A9390DC73}" type="pres">
      <dgm:prSet presAssocID="{13D632EA-A019-4EBC-B599-85C881F607CE}" presName="parentLin" presStyleCnt="0"/>
      <dgm:spPr/>
    </dgm:pt>
    <dgm:pt modelId="{2AD2DFE5-2903-44DB-BC73-2ED3E98410D3}" type="pres">
      <dgm:prSet presAssocID="{13D632EA-A019-4EBC-B599-85C881F607CE}" presName="parentLeftMargin" presStyleLbl="node1" presStyleIdx="0" presStyleCnt="2"/>
      <dgm:spPr/>
    </dgm:pt>
    <dgm:pt modelId="{0598803D-78D5-4867-9BF2-2E9B418F3483}" type="pres">
      <dgm:prSet presAssocID="{13D632EA-A019-4EBC-B599-85C881F607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5B2291-224E-471D-90C8-06E9E98FFAEA}" type="pres">
      <dgm:prSet presAssocID="{13D632EA-A019-4EBC-B599-85C881F607CE}" presName="negativeSpace" presStyleCnt="0"/>
      <dgm:spPr/>
    </dgm:pt>
    <dgm:pt modelId="{51D70BF7-9364-473D-A715-368AF34F7F21}" type="pres">
      <dgm:prSet presAssocID="{13D632EA-A019-4EBC-B599-85C881F607CE}" presName="childText" presStyleLbl="conFgAcc1" presStyleIdx="0" presStyleCnt="2">
        <dgm:presLayoutVars>
          <dgm:bulletEnabled val="1"/>
        </dgm:presLayoutVars>
      </dgm:prSet>
      <dgm:spPr/>
    </dgm:pt>
    <dgm:pt modelId="{F5B3779B-CE9A-45EC-825A-04AED738D250}" type="pres">
      <dgm:prSet presAssocID="{AED26306-B7DD-4F39-AD1A-D02CFE8FE227}" presName="spaceBetweenRectangles" presStyleCnt="0"/>
      <dgm:spPr/>
    </dgm:pt>
    <dgm:pt modelId="{58475C56-68A0-4ABF-B223-5737E7336586}" type="pres">
      <dgm:prSet presAssocID="{81B9CA7B-6C8C-48B6-810F-6CF13F8D0D66}" presName="parentLin" presStyleCnt="0"/>
      <dgm:spPr/>
    </dgm:pt>
    <dgm:pt modelId="{4EDBCF8B-1719-4179-981C-C5E2CEA3E141}" type="pres">
      <dgm:prSet presAssocID="{81B9CA7B-6C8C-48B6-810F-6CF13F8D0D66}" presName="parentLeftMargin" presStyleLbl="node1" presStyleIdx="0" presStyleCnt="2"/>
      <dgm:spPr/>
    </dgm:pt>
    <dgm:pt modelId="{1226EDBA-3B17-44C3-BF4F-2DF02EAACAF5}" type="pres">
      <dgm:prSet presAssocID="{81B9CA7B-6C8C-48B6-810F-6CF13F8D0D66}" presName="parentText" presStyleLbl="node1" presStyleIdx="1" presStyleCnt="2" custLinFactNeighborX="-7348">
        <dgm:presLayoutVars>
          <dgm:chMax val="0"/>
          <dgm:bulletEnabled val="1"/>
        </dgm:presLayoutVars>
      </dgm:prSet>
      <dgm:spPr/>
    </dgm:pt>
    <dgm:pt modelId="{67D3609E-8682-4BC6-9287-84092E3A4A19}" type="pres">
      <dgm:prSet presAssocID="{81B9CA7B-6C8C-48B6-810F-6CF13F8D0D66}" presName="negativeSpace" presStyleCnt="0"/>
      <dgm:spPr/>
    </dgm:pt>
    <dgm:pt modelId="{C8A8D5EA-6283-4D91-B14D-532E17077845}" type="pres">
      <dgm:prSet presAssocID="{81B9CA7B-6C8C-48B6-810F-6CF13F8D0D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2AE1820-FE9E-4B19-AAA9-7C3987763542}" type="presOf" srcId="{81B9CA7B-6C8C-48B6-810F-6CF13F8D0D66}" destId="{1226EDBA-3B17-44C3-BF4F-2DF02EAACAF5}" srcOrd="1" destOrd="0" presId="urn:microsoft.com/office/officeart/2005/8/layout/list1"/>
    <dgm:cxn modelId="{D4073D4E-7020-496A-8D0E-9579A4598612}" type="presOf" srcId="{13D632EA-A019-4EBC-B599-85C881F607CE}" destId="{2AD2DFE5-2903-44DB-BC73-2ED3E98410D3}" srcOrd="0" destOrd="0" presId="urn:microsoft.com/office/officeart/2005/8/layout/list1"/>
    <dgm:cxn modelId="{0DFEF47F-5DBA-4B70-BF7A-C7C4BD9A22CB}" type="presOf" srcId="{EF7475F2-A52A-470F-87CD-8BB88757AAF2}" destId="{9D0A43B2-6784-4E43-8921-B23FE856A59E}" srcOrd="0" destOrd="0" presId="urn:microsoft.com/office/officeart/2005/8/layout/list1"/>
    <dgm:cxn modelId="{4808FF95-87DB-4EEA-AF4C-03FF9C6973B4}" type="presOf" srcId="{81B9CA7B-6C8C-48B6-810F-6CF13F8D0D66}" destId="{4EDBCF8B-1719-4179-981C-C5E2CEA3E141}" srcOrd="0" destOrd="0" presId="urn:microsoft.com/office/officeart/2005/8/layout/list1"/>
    <dgm:cxn modelId="{7528F19B-3A8C-4C12-B856-7D5DEBEEB14A}" srcId="{EF7475F2-A52A-470F-87CD-8BB88757AAF2}" destId="{13D632EA-A019-4EBC-B599-85C881F607CE}" srcOrd="0" destOrd="0" parTransId="{3F641205-D3D6-4076-9ABC-00B357F44315}" sibTransId="{AED26306-B7DD-4F39-AD1A-D02CFE8FE227}"/>
    <dgm:cxn modelId="{654DB4D0-B5C0-4339-B1AA-C609EF46349D}" type="presOf" srcId="{13D632EA-A019-4EBC-B599-85C881F607CE}" destId="{0598803D-78D5-4867-9BF2-2E9B418F3483}" srcOrd="1" destOrd="0" presId="urn:microsoft.com/office/officeart/2005/8/layout/list1"/>
    <dgm:cxn modelId="{2A1A17D4-46CC-48BA-9657-B82FB56FEDDC}" srcId="{EF7475F2-A52A-470F-87CD-8BB88757AAF2}" destId="{81B9CA7B-6C8C-48B6-810F-6CF13F8D0D66}" srcOrd="1" destOrd="0" parTransId="{EB05BFC5-60BC-46BD-BAE4-1478673CCA29}" sibTransId="{BDC17711-F728-4D36-A6D0-DCC7597B33BF}"/>
    <dgm:cxn modelId="{BD0035C9-B239-4512-AB4A-B37D3BF7AE75}" type="presParOf" srcId="{9D0A43B2-6784-4E43-8921-B23FE856A59E}" destId="{73A6E1C1-54D4-40B6-9311-7B7A9390DC73}" srcOrd="0" destOrd="0" presId="urn:microsoft.com/office/officeart/2005/8/layout/list1"/>
    <dgm:cxn modelId="{42A50807-39D7-4911-8C8A-40420D729CAA}" type="presParOf" srcId="{73A6E1C1-54D4-40B6-9311-7B7A9390DC73}" destId="{2AD2DFE5-2903-44DB-BC73-2ED3E98410D3}" srcOrd="0" destOrd="0" presId="urn:microsoft.com/office/officeart/2005/8/layout/list1"/>
    <dgm:cxn modelId="{33E34100-80FC-4896-9B19-674BF17694C2}" type="presParOf" srcId="{73A6E1C1-54D4-40B6-9311-7B7A9390DC73}" destId="{0598803D-78D5-4867-9BF2-2E9B418F3483}" srcOrd="1" destOrd="0" presId="urn:microsoft.com/office/officeart/2005/8/layout/list1"/>
    <dgm:cxn modelId="{9FECCF5A-C0DE-4C95-A689-D4EFF7B0E5B3}" type="presParOf" srcId="{9D0A43B2-6784-4E43-8921-B23FE856A59E}" destId="{A45B2291-224E-471D-90C8-06E9E98FFAEA}" srcOrd="1" destOrd="0" presId="urn:microsoft.com/office/officeart/2005/8/layout/list1"/>
    <dgm:cxn modelId="{0DAF29FA-64D8-4FC0-A6AA-958DF9849028}" type="presParOf" srcId="{9D0A43B2-6784-4E43-8921-B23FE856A59E}" destId="{51D70BF7-9364-473D-A715-368AF34F7F21}" srcOrd="2" destOrd="0" presId="urn:microsoft.com/office/officeart/2005/8/layout/list1"/>
    <dgm:cxn modelId="{3FFC02D0-C3E3-4A72-A3EB-63A5FB186A4C}" type="presParOf" srcId="{9D0A43B2-6784-4E43-8921-B23FE856A59E}" destId="{F5B3779B-CE9A-45EC-825A-04AED738D250}" srcOrd="3" destOrd="0" presId="urn:microsoft.com/office/officeart/2005/8/layout/list1"/>
    <dgm:cxn modelId="{57BBFE91-9BE2-46E5-9393-36D807F39EAE}" type="presParOf" srcId="{9D0A43B2-6784-4E43-8921-B23FE856A59E}" destId="{58475C56-68A0-4ABF-B223-5737E7336586}" srcOrd="4" destOrd="0" presId="urn:microsoft.com/office/officeart/2005/8/layout/list1"/>
    <dgm:cxn modelId="{3D5CD9F7-9F99-430E-9AE9-6702F5C9E641}" type="presParOf" srcId="{58475C56-68A0-4ABF-B223-5737E7336586}" destId="{4EDBCF8B-1719-4179-981C-C5E2CEA3E141}" srcOrd="0" destOrd="0" presId="urn:microsoft.com/office/officeart/2005/8/layout/list1"/>
    <dgm:cxn modelId="{A1A68025-92C3-4736-B544-5CDE038907BE}" type="presParOf" srcId="{58475C56-68A0-4ABF-B223-5737E7336586}" destId="{1226EDBA-3B17-44C3-BF4F-2DF02EAACAF5}" srcOrd="1" destOrd="0" presId="urn:microsoft.com/office/officeart/2005/8/layout/list1"/>
    <dgm:cxn modelId="{AAA14FC8-81A7-4A42-870F-8D7A09C54E29}" type="presParOf" srcId="{9D0A43B2-6784-4E43-8921-B23FE856A59E}" destId="{67D3609E-8682-4BC6-9287-84092E3A4A19}" srcOrd="5" destOrd="0" presId="urn:microsoft.com/office/officeart/2005/8/layout/list1"/>
    <dgm:cxn modelId="{505F59B7-97EA-4228-ACF5-AE15D202DDCB}" type="presParOf" srcId="{9D0A43B2-6784-4E43-8921-B23FE856A59E}" destId="{C8A8D5EA-6283-4D91-B14D-532E1707784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70BF7-9364-473D-A715-368AF34F7F21}">
      <dsp:nvSpPr>
        <dsp:cNvPr id="0" name=""/>
        <dsp:cNvSpPr/>
      </dsp:nvSpPr>
      <dsp:spPr>
        <a:xfrm>
          <a:off x="0" y="942332"/>
          <a:ext cx="38465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803D-78D5-4867-9BF2-2E9B418F3483}">
      <dsp:nvSpPr>
        <dsp:cNvPr id="0" name=""/>
        <dsp:cNvSpPr/>
      </dsp:nvSpPr>
      <dsp:spPr>
        <a:xfrm>
          <a:off x="192329" y="632372"/>
          <a:ext cx="269261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0" rIns="10177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ВО: магистр (2 года)</a:t>
          </a:r>
        </a:p>
      </dsp:txBody>
      <dsp:txXfrm>
        <a:off x="222591" y="662634"/>
        <a:ext cx="2632089" cy="559396"/>
      </dsp:txXfrm>
    </dsp:sp>
    <dsp:sp modelId="{C8A8D5EA-6283-4D91-B14D-532E17077845}">
      <dsp:nvSpPr>
        <dsp:cNvPr id="0" name=""/>
        <dsp:cNvSpPr/>
      </dsp:nvSpPr>
      <dsp:spPr>
        <a:xfrm>
          <a:off x="0" y="1894893"/>
          <a:ext cx="38465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EDBA-3B17-44C3-BF4F-2DF02EAACAF5}">
      <dsp:nvSpPr>
        <dsp:cNvPr id="0" name=""/>
        <dsp:cNvSpPr/>
      </dsp:nvSpPr>
      <dsp:spPr>
        <a:xfrm>
          <a:off x="178197" y="1584932"/>
          <a:ext cx="269261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0" rIns="10177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ВО: бакалавр (4 года)</a:t>
          </a:r>
        </a:p>
      </dsp:txBody>
      <dsp:txXfrm>
        <a:off x="208459" y="1615194"/>
        <a:ext cx="263208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D4F30-384C-4B21-BB3E-B8F2AD4495D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863" y="943451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395C-832C-465F-8296-8CCC69221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7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35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1"/>
            <a:ext cx="2947035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918CB-25B6-47DC-92A7-B304F534277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81024"/>
            <a:ext cx="5440680" cy="3910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5230"/>
            <a:ext cx="2947035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435230"/>
            <a:ext cx="2947035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D0D5-9E2C-4353-AE75-074A95F5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C38-CCAC-4FBF-A306-8E7A18D2CB26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E359-74DE-4E4A-9659-C7276E50C776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1827-0801-4B73-80F2-7C31AC5D156B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561518" y="1347323"/>
            <a:ext cx="2312670" cy="0"/>
          </a:xfrm>
          <a:custGeom>
            <a:avLst/>
            <a:gdLst/>
            <a:ahLst/>
            <a:cxnLst/>
            <a:rect l="l" t="t" r="r" b="b"/>
            <a:pathLst>
              <a:path w="2312670">
                <a:moveTo>
                  <a:pt x="0" y="0"/>
                </a:moveTo>
                <a:lnTo>
                  <a:pt x="2312238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A0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55157" y="1596198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4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55157" y="2092205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4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55157" y="2588224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4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555157" y="3084231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55157" y="3580250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48"/>
                </a:moveTo>
                <a:lnTo>
                  <a:pt x="0" y="0"/>
                </a:lnTo>
                <a:lnTo>
                  <a:pt x="0" y="435648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55157" y="4076256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55157" y="4572276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48"/>
                </a:moveTo>
                <a:lnTo>
                  <a:pt x="0" y="0"/>
                </a:lnTo>
                <a:lnTo>
                  <a:pt x="0" y="435648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555157" y="5068284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55157" y="5564302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48"/>
                </a:moveTo>
                <a:lnTo>
                  <a:pt x="0" y="0"/>
                </a:lnTo>
                <a:lnTo>
                  <a:pt x="0" y="435648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555157" y="6060310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435660"/>
                </a:moveTo>
                <a:lnTo>
                  <a:pt x="0" y="0"/>
                </a:lnTo>
                <a:lnTo>
                  <a:pt x="0" y="435660"/>
                </a:lnTo>
                <a:close/>
              </a:path>
            </a:pathLst>
          </a:custGeom>
          <a:ln w="25400">
            <a:solidFill>
              <a:srgbClr val="001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89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1_Заголовок и объект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12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769B-62DB-44D7-A11D-D68B18A7A811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81-496B-4837-896C-AF0FBF7AA80F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EAA-EA17-4B00-B1AA-621BE4188493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0818-B47F-4AF4-AC95-17442E126E6D}" type="datetime1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63A5-DE3C-45AE-9334-37973D589DA3}" type="datetime1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8D4B-8545-46AE-BDCC-BA2A1BE8D6B3}" type="datetime1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207015-1550-0643-BCFB-BDCA371F3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12" y="242403"/>
            <a:ext cx="3894488" cy="6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C36C-E3F9-4D07-AAB9-5B5E4624ADD6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25CF-A2D5-49B2-97E9-9CF3F20D49D3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E165-6388-4332-B910-FA219014CB5D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5D9162-E36B-4A9E-A71D-302A2B28D8C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54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9AB7FF-9FE6-4897-A1C1-3C13517D014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blipFill dpi="0" rotWithShape="1"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95" r="-7663" b="-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623888" y="6188338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08D6B9-F0C1-274B-9B0A-0366DA22AA27}"/>
              </a:ext>
            </a:extLst>
          </p:cNvPr>
          <p:cNvSpPr/>
          <p:nvPr/>
        </p:nvSpPr>
        <p:spPr>
          <a:xfrm>
            <a:off x="-3" y="0"/>
            <a:ext cx="12192002" cy="1565364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D73C1C-F8EB-4812-90CD-771B0CCE6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100" y="280741"/>
            <a:ext cx="2524974" cy="991887"/>
          </a:xfrm>
          <a:prstGeom prst="rect">
            <a:avLst/>
          </a:prstGeom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E276B2DF-CD7E-49F0-A407-9264610C840F}"/>
              </a:ext>
            </a:extLst>
          </p:cNvPr>
          <p:cNvSpPr txBox="1">
            <a:spLocks/>
          </p:cNvSpPr>
          <p:nvPr/>
        </p:nvSpPr>
        <p:spPr>
          <a:xfrm>
            <a:off x="546100" y="2236146"/>
            <a:ext cx="11445603" cy="2993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Концепции подготовки кадров для строительной отрасли до 2035 г.</a:t>
            </a:r>
          </a:p>
          <a:p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Красноярский градостроительный форум</a:t>
            </a:r>
          </a:p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«РАЗВИТИЕ СТРОИТЕЛЬНОЙ ОТРАСЛИ РОССИЙСКОЙ ФЕДЕРАЦИИ»</a:t>
            </a:r>
          </a:p>
        </p:txBody>
      </p:sp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6F1A2BC1-0548-4D8E-9CB8-C9274E57CF86}"/>
              </a:ext>
            </a:extLst>
          </p:cNvPr>
          <p:cNvSpPr txBox="1">
            <a:spLocks/>
          </p:cNvSpPr>
          <p:nvPr/>
        </p:nvSpPr>
        <p:spPr>
          <a:xfrm>
            <a:off x="623889" y="5518676"/>
            <a:ext cx="3445192" cy="1125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Галишникова Вера Владимировна</a:t>
            </a:r>
            <a:b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Проректор  НИУ МГСУ</a:t>
            </a:r>
          </a:p>
          <a:p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доктор технических наук</a:t>
            </a: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A0EE3BA1-78FD-49F0-96E1-4040F170ED78}"/>
              </a:ext>
            </a:extLst>
          </p:cNvPr>
          <p:cNvSpPr txBox="1">
            <a:spLocks/>
          </p:cNvSpPr>
          <p:nvPr/>
        </p:nvSpPr>
        <p:spPr>
          <a:xfrm>
            <a:off x="638655" y="6340738"/>
            <a:ext cx="228695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сентября 2022 года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170ADB-B2BA-2B55-000B-EBA2FE452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9" y="567336"/>
            <a:ext cx="2957512" cy="5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C10D1D-AEA2-900F-FAA8-374A20EC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EE2E9-D168-2E79-1316-50BA754EDB8F}"/>
              </a:ext>
            </a:extLst>
          </p:cNvPr>
          <p:cNvSpPr txBox="1"/>
          <p:nvPr/>
        </p:nvSpPr>
        <p:spPr>
          <a:xfrm>
            <a:off x="221512" y="438062"/>
            <a:ext cx="1155759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задачи строительного образования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поддержка научно-педагогических работников и управленческих команд передовых инженерных школ в области строительства, а также вузов, реализующих образовательные программы в области строительства;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вовлечение работодателей в управление качеством реализации основных и дополнительных профессиональных образовательных программ и основных программ профессионального обучения;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модернизация образовательной деятельности, приведение образовательных программ всех уровней в соответствие с актуальными и перспективными требованиями работодателей, профессиональными стандартами, реализация новых образовательных программ под «профессии будущего», расширение практики подготовки кадров по программам специалитета;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расширение участия высокотехнологичных компаний отрасли в образовательном процессе, развитие проектной формы обучения с участием специалистов-практиков, введение обязательной системы независимой оценки квалификаций на всех уровнях образования;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модернизация научной (в том числе научно-технической) и инновационной деятельности, создание точек генерации исследований мирового уровня, развитие международного научного сотрудничества;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цифровизация образовательной деятельности и других ключевых бизнес-процессов профильных вузах;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развитие международного сотрудничества, в том числе формирование эффективных механизмов двусторонней международной мобильности, включение в глобальную научную и образовательную повестку, продвижение образовательных продуктов за рубежом;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вхождение ряда профильных вузов в национальные и/или международные предметные (отраслевые) рейтинги;</a:t>
            </a:r>
            <a:endParaRPr lang="ru-RU" dirty="0">
              <a:solidFill>
                <a:srgbClr val="16529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4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C10D1D-AEA2-900F-FAA8-374A20EC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EE2E9-D168-2E79-1316-50BA754EDB8F}"/>
              </a:ext>
            </a:extLst>
          </p:cNvPr>
          <p:cNvSpPr txBox="1"/>
          <p:nvPr/>
        </p:nvSpPr>
        <p:spPr>
          <a:xfrm>
            <a:off x="317204" y="875823"/>
            <a:ext cx="1155759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разработка и внедрение системы мер и эффективных моделей по выявлению, отбору, привлечению и сопровождению одаренной молодежи в профильные образовательные организации, включая реализацию программ предпрофессионального развития и профессионального самоопределения школьников, ориентированных на строительные профессии, формирование системы развития кадрового потенциала отрасли (формирование активного кадрового резерва на всех уровнях отрасли и управление им);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совершенствование организационной структуры профильных вузов и системы управления ими, в том числе, через внедрение технологий стратегического менеджмента и проектного управления, формирование современной цифровой и информационной корпоративной культуры;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обеспечение включенности образовательных организаций, осуществляющих подготовку кадров для строительной отрасли, в федеральную и региональную образовательную повестку, организация повышения квалификации работников строительной отрасли, научно-педагогических работников преимущественно в образовательных организациях, привлечение потенциальных работодателей в систему подготовки кадров для строительной отрасли;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инфраструктурное развитие, укрепление материальной базы профильных вузов, направленное на создание современных кампусов, оптимизацию и развитие имущественного комплекса;</a:t>
            </a:r>
          </a:p>
          <a:p>
            <a:pPr indent="540385" algn="just">
              <a:spcAft>
                <a:spcPts val="6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активизация патриотической, профориентационной и воспитательной работы в рамках современных требований к глубокой интеграции образовательного и воспитательного процессов, развитие движения студенческих строительных отрядов как инструмента, объединяющего профессиональную подготовку и патриотическое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191928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B3E3E8-0DF0-C633-649D-16980065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80C06-269F-1473-03AB-F774806EC001}"/>
              </a:ext>
            </a:extLst>
          </p:cNvPr>
          <p:cNvSpPr txBox="1"/>
          <p:nvPr/>
        </p:nvSpPr>
        <p:spPr>
          <a:xfrm>
            <a:off x="264042" y="563815"/>
            <a:ext cx="11663916" cy="597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ОСНОВОПОЛАГАЮЩИЕ ПРИНЦИПЫ КОНЦЕПЦИИ: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приоритет равной доступности качественного строительного образования во всех субъектах Российской Федерации, во всех образовательных организациях вне зависимости от ведомственной подчиненности;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единство образовательного пространства на территории Российской Федерации через единство требований и гарантий в реализации образовательными организациями программ подготовки кадров для строительной отрасли;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непрерывность и преемственность профессионального развития кадров для строительной отрасли;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открытость и независимость оценки качества подготовки кадров для строительной отрасли, эффективности реализации мероприятий Концепции;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развития системы подготовки педагогических кадров с учетом актуальной исследовательской повестки в сфере строительства, ЖКХ, архитектуры и градостроительства, включение в содержание подготовки кадров для строительной отрасли достижений мировой науки;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системный подход при реализации мероприятий, направленных на совершенствование системы подготовки кадров для строительной отрасли, непрерывность и последовательность их реализации;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взаимодействие органов государственной власти, органов местного самоуправления, образовательных организаций, общественных объединений, иных юридических лиц по вопросам совершенствования системы подготовки кадров для строительной отрасли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2210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479534" y="300246"/>
            <a:ext cx="7339100" cy="815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</a:t>
            </a:r>
          </a:p>
          <a:p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8904A96-1DF9-0309-8CBD-7641936D7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4" y="2474287"/>
            <a:ext cx="540000" cy="540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0A23765-D0E0-7D0E-7A1D-47E974A981DE}"/>
              </a:ext>
            </a:extLst>
          </p:cNvPr>
          <p:cNvSpPr txBox="1"/>
          <p:nvPr/>
        </p:nvSpPr>
        <p:spPr>
          <a:xfrm>
            <a:off x="1469581" y="1642163"/>
            <a:ext cx="918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СОЗДАНИЕ НАУЧНЫХ ОСНОВ ОТРАСЛИ И ПОДГОТОВКА КАДРОВ,</a:t>
            </a:r>
          </a:p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СПОСОБНЫХ ПРИМЕНЯТЬ И СОЗДАВАТЬ НОВЫЕ НАУЧНЫЕ ЗНАНИЯ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E141B6-D50F-D849-85B5-0A855EAB7519}"/>
              </a:ext>
            </a:extLst>
          </p:cNvPr>
          <p:cNvSpPr txBox="1"/>
          <p:nvPr/>
        </p:nvSpPr>
        <p:spPr>
          <a:xfrm>
            <a:off x="1469581" y="2408341"/>
            <a:ext cx="904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РАЗРАБОТКА И ТРАНСФЕР ТЕХНОЛОГИЙ, РЕШЕНИЕ ПРИКЛАДНЫХ</a:t>
            </a:r>
          </a:p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ЗАДАЧ ОТРАСЛИ, АНАЛИТИЧЕСКАЯ ДЕЯТЕЛЬНОСЬ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8A5D2F4-9B1B-3808-0F92-C7636E82D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6089" r="7550" b="6352"/>
          <a:stretch/>
        </p:blipFill>
        <p:spPr>
          <a:xfrm>
            <a:off x="595153" y="1711741"/>
            <a:ext cx="540000" cy="55394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E014CD29-6BDD-12E0-16EF-70387B703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2" y="4663211"/>
            <a:ext cx="540000" cy="54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C5235BD-4B0C-677E-0300-68E219542B70}"/>
              </a:ext>
            </a:extLst>
          </p:cNvPr>
          <p:cNvSpPr txBox="1"/>
          <p:nvPr/>
        </p:nvSpPr>
        <p:spPr>
          <a:xfrm>
            <a:off x="1469581" y="3282154"/>
            <a:ext cx="745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ОПЕРЕЖАЮЩАЯ ПОДГОТОВКА КАДРОВ ДЛЯ ОТРАСЛИ</a:t>
            </a:r>
          </a:p>
        </p:txBody>
      </p:sp>
      <p:pic>
        <p:nvPicPr>
          <p:cNvPr id="4100" name="Picture 4" descr="Worker Helmet icon. ">
            <a:extLst>
              <a:ext uri="{FF2B5EF4-FFF2-40B4-BE49-F238E27FC236}">
                <a16:creationId xmlns:a16="http://schemas.microsoft.com/office/drawing/2014/main" id="{9D7F340C-0DD6-D6D3-4E83-32BEEEE2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" y="3179284"/>
            <a:ext cx="570332" cy="5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арианты. ">
            <a:extLst>
              <a:ext uri="{FF2B5EF4-FFF2-40B4-BE49-F238E27FC236}">
                <a16:creationId xmlns:a16="http://schemas.microsoft.com/office/drawing/2014/main" id="{DADB9B54-3720-8242-74FA-BE57B6E0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5" y="3861986"/>
            <a:ext cx="963566" cy="7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CA8D5157-D8D8-119C-55CD-48850C225328}"/>
              </a:ext>
            </a:extLst>
          </p:cNvPr>
          <p:cNvSpPr txBox="1"/>
          <p:nvPr/>
        </p:nvSpPr>
        <p:spPr>
          <a:xfrm>
            <a:off x="1469580" y="3872327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РАЗВИТИЕ ЦИФРОВЫХ КОМПЕТЕНЦИЙ ОБУЧАЮЩИХСЯ</a:t>
            </a:r>
          </a:p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 РАБОТНИКОВ ОТРАСЛИ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D9EFB5-C484-19EF-F801-EFAC8253DF48}"/>
              </a:ext>
            </a:extLst>
          </p:cNvPr>
          <p:cNvSpPr txBox="1"/>
          <p:nvPr/>
        </p:nvSpPr>
        <p:spPr>
          <a:xfrm>
            <a:off x="1469579" y="4769865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ЭКСПОРТ ОБРАЗОВАНИЯ</a:t>
            </a:r>
          </a:p>
        </p:txBody>
      </p:sp>
      <p:pic>
        <p:nvPicPr>
          <p:cNvPr id="4106" name="Picture 10" descr="Отправьте символ рубля (срочно нужно) .">
            <a:extLst>
              <a:ext uri="{FF2B5EF4-FFF2-40B4-BE49-F238E27FC236}">
                <a16:creationId xmlns:a16="http://schemas.microsoft.com/office/drawing/2014/main" id="{3E3F220C-CE3F-48F5-8BFB-F9A0CF95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59" y="4989428"/>
            <a:ext cx="286982" cy="2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Question Mark Animated Png , Free Transparent Clipart - ClipartKey ">
            <a:extLst>
              <a:ext uri="{FF2B5EF4-FFF2-40B4-BE49-F238E27FC236}">
                <a16:creationId xmlns:a16="http://schemas.microsoft.com/office/drawing/2014/main" id="{1F9DB439-8063-2E3E-4E42-F92D7416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96" y="3343112"/>
            <a:ext cx="29051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4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E901479F-D00D-F092-4715-15DF20B28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8877710" y="3125718"/>
            <a:ext cx="2661390" cy="35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9291EFC-A4BA-B50D-6AAA-9784C682BDF5}"/>
              </a:ext>
            </a:extLst>
          </p:cNvPr>
          <p:cNvSpPr/>
          <p:nvPr/>
        </p:nvSpPr>
        <p:spPr>
          <a:xfrm>
            <a:off x="479534" y="1127647"/>
            <a:ext cx="7339100" cy="3581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</a:t>
            </a: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479534" y="243096"/>
            <a:ext cx="7339100" cy="815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СОСТАВЛЯЮЩИЕ ОБРАЗОВАНИЯ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FA4588F-9271-0C4C-E873-B2BE57570401}"/>
              </a:ext>
            </a:extLst>
          </p:cNvPr>
          <p:cNvSpPr/>
          <p:nvPr/>
        </p:nvSpPr>
        <p:spPr>
          <a:xfrm>
            <a:off x="685800" y="1455221"/>
            <a:ext cx="3234690" cy="11544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работа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FBBEA77-F455-FEC9-9083-DCDA34A64AA4}"/>
              </a:ext>
            </a:extLst>
          </p:cNvPr>
          <p:cNvSpPr/>
          <p:nvPr/>
        </p:nvSpPr>
        <p:spPr>
          <a:xfrm>
            <a:off x="4309110" y="1466651"/>
            <a:ext cx="3338075" cy="11544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7424F85-031D-62C9-F306-DF506E22EB53}"/>
              </a:ext>
            </a:extLst>
          </p:cNvPr>
          <p:cNvSpPr/>
          <p:nvPr/>
        </p:nvSpPr>
        <p:spPr>
          <a:xfrm>
            <a:off x="668656" y="2771593"/>
            <a:ext cx="3348990" cy="11544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Отраслевая практика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3B78586-7140-49A3-2633-DD3C16C77302}"/>
              </a:ext>
            </a:extLst>
          </p:cNvPr>
          <p:cNvSpPr/>
          <p:nvPr/>
        </p:nvSpPr>
        <p:spPr>
          <a:xfrm>
            <a:off x="4343399" y="2783023"/>
            <a:ext cx="3338075" cy="11544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цифровых компетенций</a:t>
            </a:r>
          </a:p>
        </p:txBody>
      </p:sp>
      <p:pic>
        <p:nvPicPr>
          <p:cNvPr id="3074" name="Picture 2" descr="Scientific &amp;amp; Technological Understanding - Mistura De Produtos Quim...">
            <a:extLst>
              <a:ext uri="{FF2B5EF4-FFF2-40B4-BE49-F238E27FC236}">
                <a16:creationId xmlns:a16="http://schemas.microsoft.com/office/drawing/2014/main" id="{D0DDD66B-261D-2E47-E375-AC3DF5C5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25" y="2278245"/>
            <a:ext cx="855418" cy="8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ТРЯД МГСУ. ">
            <a:extLst>
              <a:ext uri="{FF2B5EF4-FFF2-40B4-BE49-F238E27FC236}">
                <a16:creationId xmlns:a16="http://schemas.microsoft.com/office/drawing/2014/main" id="{8B59722A-D5E6-11E7-B6F0-9272B2F2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4" y="4847360"/>
            <a:ext cx="4206766" cy="1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ИУ МГСУ. ">
            <a:extLst>
              <a:ext uri="{FF2B5EF4-FFF2-40B4-BE49-F238E27FC236}">
                <a16:creationId xmlns:a16="http://schemas.microsoft.com/office/drawing/2014/main" id="{D8FB07EA-9B4D-EA21-A1C0-3325B8E2D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0"/>
          <a:stretch/>
        </p:blipFill>
        <p:spPr bwMode="auto">
          <a:xfrm>
            <a:off x="5183514" y="4863742"/>
            <a:ext cx="3420939" cy="18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12">
            <a:extLst>
              <a:ext uri="{FF2B5EF4-FFF2-40B4-BE49-F238E27FC236}">
                <a16:creationId xmlns:a16="http://schemas.microsoft.com/office/drawing/2014/main" id="{A19BCF24-60E5-4147-8EF9-AAA327809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r="11640"/>
          <a:stretch/>
        </p:blipFill>
        <p:spPr bwMode="auto">
          <a:xfrm>
            <a:off x="7954731" y="2470010"/>
            <a:ext cx="1791691" cy="158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4">
            <a:extLst>
              <a:ext uri="{FF2B5EF4-FFF2-40B4-BE49-F238E27FC236}">
                <a16:creationId xmlns:a16="http://schemas.microsoft.com/office/drawing/2014/main" id="{8EEC6802-FA52-F51A-5914-8554A68599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"/>
          <a:stretch/>
        </p:blipFill>
        <p:spPr bwMode="auto">
          <a:xfrm>
            <a:off x="9457339" y="843530"/>
            <a:ext cx="2557415" cy="16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5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45311A21-C950-2E74-A935-15FE698D9B3B}"/>
              </a:ext>
            </a:extLst>
          </p:cNvPr>
          <p:cNvSpPr/>
          <p:nvPr/>
        </p:nvSpPr>
        <p:spPr>
          <a:xfrm>
            <a:off x="614484" y="1599098"/>
            <a:ext cx="10963031" cy="528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профессиональных стандартов (ПС), трудовых функций (ТФ) для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разработки профессиональных компетенций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индикаторов их достижения</a:t>
            </a: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Выделение в учебных планах модулей (треков) из дисциплин по выбору студента,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формирующих компетенции по «заказу» работодателей</a:t>
            </a: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отрасли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реализации дисциплин (модулей) практической направленности (целевой подготовки) и проведении практик</a:t>
            </a: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совместная реализация образовательных программ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организациями отрасли (сетевая форма, проектное обучение, практическая подготовка, целевая подготовка, дополнительное профессиональное образование)</a:t>
            </a: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отраслевых корпоративных кафедр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полномасштабного участия в учебно-методической и научной работе вуза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C8F62-B4CB-6DE6-9145-ED311D11355D}"/>
              </a:ext>
            </a:extLst>
          </p:cNvPr>
          <p:cNvSpPr txBox="1"/>
          <p:nvPr/>
        </p:nvSpPr>
        <p:spPr>
          <a:xfrm>
            <a:off x="968693" y="351205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Механизмы отраслевой ориентации образовательных программ</a:t>
            </a:r>
            <a:endParaRPr lang="ru-RU" sz="2400" dirty="0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B6A03725-66AB-795A-4564-20981EF9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604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479534" y="300246"/>
            <a:ext cx="7339100" cy="815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ОПОП ВО уровня бакалавриата</a:t>
            </a:r>
          </a:p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«Управление в строительстве»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408DC-AC2F-09EA-5713-8F7AF300B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41033"/>
              </p:ext>
            </p:extLst>
          </p:nvPr>
        </p:nvGraphicFramePr>
        <p:xfrm>
          <a:off x="468631" y="1210046"/>
          <a:ext cx="2743199" cy="510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805967230"/>
                    </a:ext>
                  </a:extLst>
                </a:gridCol>
              </a:tblGrid>
              <a:tr h="245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курс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40279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История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43338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Иностранный язык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51057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Правовое регулирование строительства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75078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Высшая математика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7109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ИТ и программирование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61395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83473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Химия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49997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Технологии информационного моделирования и компьютерная графика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16951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Инженерная и компьютерная графика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38379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Основы технологий информационного моделирования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08773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Механика жидкости и газа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86308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Инженерная геодезия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6700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Строительные материалы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7664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8312AC-B62D-8D38-2172-8828BAFA5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95979"/>
              </p:ext>
            </p:extLst>
          </p:nvPr>
        </p:nvGraphicFramePr>
        <p:xfrm>
          <a:off x="3246121" y="1174872"/>
          <a:ext cx="2743199" cy="5136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2389281852"/>
                    </a:ext>
                  </a:extLst>
                </a:gridCol>
              </a:tblGrid>
              <a:tr h="242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курс</a:t>
                      </a: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58515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Философия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115753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Безопасность жизнедеятельности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75199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Социальное взаимодействие в отрасли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56963"/>
                  </a:ext>
                </a:extLst>
              </a:tr>
              <a:tr h="322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ИТ и программирование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81373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Основы искусственного интеллекта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20942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Теоретическая механика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46652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Техническая механика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36419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Инженерная геология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00362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Экология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60703"/>
                  </a:ext>
                </a:extLst>
              </a:tr>
              <a:tr h="3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Основы архитектуры и строительных конструкций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85286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Основы геотехники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09128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Основы ВИВ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31653"/>
                  </a:ext>
                </a:extLst>
              </a:tr>
              <a:tr h="273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Основы ТГВ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91732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Электротехника и электроснабжение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62489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Технологии строительных процессов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68952"/>
                  </a:ext>
                </a:extLst>
              </a:tr>
              <a:tr h="3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Метрология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670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6AC895-B1EB-AC4A-E852-B4F8E19F5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26833"/>
              </p:ext>
            </p:extLst>
          </p:nvPr>
        </p:nvGraphicFramePr>
        <p:xfrm>
          <a:off x="6096000" y="1174872"/>
          <a:ext cx="2640330" cy="4877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1450559820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курс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351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Основы организации строительного производства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993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Экономика отрасли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3881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Технологии возведения зданий и сооружений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473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Строительные машины и оборудование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1244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Модели и методы принятия управленческих решений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0028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Интеграция информационных моделей в систему управления инвестиционными проектами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4950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Строительные конструкции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557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Организация строительной площадки, труда и быта рабочих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38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Управление проектами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76224"/>
                  </a:ext>
                </a:extLst>
              </a:tr>
              <a:tr h="322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1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24015"/>
                  </a:ext>
                </a:extLst>
              </a:tr>
              <a:tr h="313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666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3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8933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96FBD65-C5D0-49A6-CC71-1205D3F4B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14834"/>
              </p:ext>
            </p:extLst>
          </p:nvPr>
        </p:nvGraphicFramePr>
        <p:xfrm>
          <a:off x="8926830" y="1210046"/>
          <a:ext cx="2994660" cy="5567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660">
                  <a:extLst>
                    <a:ext uri="{9D8B030D-6E8A-4147-A177-3AD203B41FA5}">
                      <a16:colId xmlns:a16="http://schemas.microsoft.com/office/drawing/2014/main" val="1756884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курс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3414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Основы технической эксплуатации объектов строительства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53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Оперативное управление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40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Техническое нормирование труда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7746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ИТ возведения зданий и сооружений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151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Охрана труда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6789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Контрольно-надзорная деятельность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1411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Ценообразование и сметное дело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506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Организация МТО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3808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Исполнительная документация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4653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Организационные и контрактные отношения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7758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629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5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7285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4346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7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48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16529D"/>
                          </a:solidFill>
                          <a:effectLst/>
                          <a:latin typeface="+mn-lt"/>
                        </a:rPr>
                        <a:t>Блок дисциплин по выбору 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6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26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479534" y="300246"/>
            <a:ext cx="7339100" cy="815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Дисциплины по выбору студента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408DC-AC2F-09EA-5713-8F7AF300B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89935"/>
              </p:ext>
            </p:extLst>
          </p:nvPr>
        </p:nvGraphicFramePr>
        <p:xfrm>
          <a:off x="468631" y="1210046"/>
          <a:ext cx="2743199" cy="4666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805967230"/>
                    </a:ext>
                  </a:extLst>
                </a:gridCol>
              </a:tblGrid>
              <a:tr h="245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блок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40279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Базы данных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43338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Технологии информационного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моделирования на этапе проектирования объекта капитального строительства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51057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Основы аддитивных технологий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75078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Организационное поведение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7109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блок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61395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Нейросети и искусственный интеллект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92279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Управление инженерными данными и процессами информационного моделирования в строительстве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83473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Информационное обеспечение аддитивных технологий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49997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Учет и анализ затрат в строительстве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1695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8312AC-B62D-8D38-2172-8828BAFA5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26038"/>
              </p:ext>
            </p:extLst>
          </p:nvPr>
        </p:nvGraphicFramePr>
        <p:xfrm>
          <a:off x="3234690" y="1210046"/>
          <a:ext cx="2754630" cy="4743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4630">
                  <a:extLst>
                    <a:ext uri="{9D8B030D-6E8A-4147-A177-3AD203B41FA5}">
                      <a16:colId xmlns:a16="http://schemas.microsoft.com/office/drawing/2014/main" val="2389281852"/>
                    </a:ext>
                  </a:extLst>
                </a:gridCol>
              </a:tblGrid>
              <a:tr h="242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блок</a:t>
                      </a:r>
                    </a:p>
                  </a:txBody>
                  <a:tcPr marL="6320" marR="6320" marT="63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58515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Основы технологии обработки больших данных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115753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Технологии информационного моделирования на этапе возведения объекта капитального строительства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75199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Оборудование для трехмерной печати строительных объектов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56963"/>
                  </a:ext>
                </a:extLst>
              </a:tr>
              <a:tr h="429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Федеральные, региональные и целевые программы развития строительства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81373"/>
                  </a:ext>
                </a:extLst>
              </a:tr>
              <a:tr h="403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</a:p>
                  </a:txBody>
                  <a:tcPr marL="6320" marR="6320" marT="63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32926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и методы контроля качества строительной продукции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20942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Индустриально-мобильные методы строительства зданий и сооружений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46652"/>
                  </a:ext>
                </a:extLst>
              </a:tr>
              <a:tr h="242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маркетинговой деятельности в строительстве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3641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6AC895-B1EB-AC4A-E852-B4F8E19F5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84178"/>
              </p:ext>
            </p:extLst>
          </p:nvPr>
        </p:nvGraphicFramePr>
        <p:xfrm>
          <a:off x="6137910" y="1210046"/>
          <a:ext cx="2640330" cy="4717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1450559820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блок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351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Методы оптимизации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993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Информационное моделирование технологических карт строительно-монтажных работ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3881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Материалы для аддитивного производства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47301"/>
                  </a:ext>
                </a:extLst>
              </a:tr>
              <a:tr h="47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подготовительного периода строительства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1244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блок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0028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Организационно-технологические решения по реконструкции и демонтажу зданий и сооружений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4950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реновации территорий для адаптивного повторного использования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557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Управление стоимостью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3885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96FBD65-C5D0-49A6-CC71-1205D3F4B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28365"/>
              </p:ext>
            </p:extLst>
          </p:nvPr>
        </p:nvGraphicFramePr>
        <p:xfrm>
          <a:off x="8926830" y="1210046"/>
          <a:ext cx="2994660" cy="4229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660">
                  <a:extLst>
                    <a:ext uri="{9D8B030D-6E8A-4147-A177-3AD203B41FA5}">
                      <a16:colId xmlns:a16="http://schemas.microsoft.com/office/drawing/2014/main" val="1756884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блок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3414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Алгоритмы машинного обучения для работы с большими данными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53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строительного контроля с помощью технологий информационного моделирования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40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Проектирование конструкций под аддитивное производство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7746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переработки строительных отходов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15177"/>
                  </a:ext>
                </a:extLst>
              </a:tr>
              <a:tr h="362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блок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6789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Социальная адаптация лиц с ограниченными возможностями в условиях профессиональной деятельности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1411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Безопасность на строительной площадке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506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Деловой русский язык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3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5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479534" y="140226"/>
            <a:ext cx="7339100" cy="815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дисциплин ОПОП ВО уровня магистратуры</a:t>
            </a:r>
          </a:p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«Управление проектами в строительстве»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5DBC2C-C538-18FF-1361-C0C5B1D02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32879"/>
              </p:ext>
            </p:extLst>
          </p:nvPr>
        </p:nvGraphicFramePr>
        <p:xfrm>
          <a:off x="479534" y="1066992"/>
          <a:ext cx="5616466" cy="522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466">
                  <a:extLst>
                    <a:ext uri="{9D8B030D-6E8A-4147-A177-3AD203B41FA5}">
                      <a16:colId xmlns:a16="http://schemas.microsoft.com/office/drawing/2014/main" val="2685785608"/>
                    </a:ext>
                  </a:extLst>
                </a:gridCol>
              </a:tblGrid>
              <a:tr h="299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 курс</a:t>
                      </a: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12260"/>
                  </a:ext>
                </a:extLst>
              </a:tr>
              <a:tr h="299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Иностранный язык в профессиональной сфере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37104"/>
                  </a:ext>
                </a:extLst>
              </a:tr>
              <a:tr h="19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Математическое моделирование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30202"/>
                  </a:ext>
                </a:extLst>
              </a:tr>
              <a:tr h="42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Государственное регулирование и техническое нормирование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52094"/>
                  </a:ext>
                </a:extLst>
              </a:tr>
              <a:tr h="299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и управление строительной деятельностью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30689"/>
                  </a:ext>
                </a:extLst>
              </a:tr>
              <a:tr h="19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Цифровые технологии в строительстве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97645"/>
                  </a:ext>
                </a:extLst>
              </a:tr>
              <a:tr h="19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Основы научных исследований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57327"/>
                  </a:ext>
                </a:extLst>
              </a:tr>
              <a:tr h="19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Методология управления проектами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63871"/>
                  </a:ext>
                </a:extLst>
              </a:tr>
              <a:tr h="42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Проектная подготовка строительства. Система подготовки строительного производства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15869"/>
                  </a:ext>
                </a:extLst>
              </a:tr>
              <a:tr h="299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Методы организации строительного производства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77368"/>
                  </a:ext>
                </a:extLst>
              </a:tr>
              <a:tr h="299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Методы производства строительно-монтажных работ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34247"/>
                  </a:ext>
                </a:extLst>
              </a:tr>
              <a:tr h="19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Финансовое моделирование проекта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15643"/>
                  </a:ext>
                </a:extLst>
              </a:tr>
              <a:tr h="42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Деятельность технического заказчика при реализации инвестиционно-строительного проекта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27352"/>
                  </a:ext>
                </a:extLst>
              </a:tr>
              <a:tr h="321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chemeClr val="accent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строительного производства</a:t>
                      </a:r>
                      <a:endParaRPr lang="ru-RU" sz="1400" b="0" i="1" u="none" strike="noStrike" dirty="0">
                        <a:solidFill>
                          <a:schemeClr val="accent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25744"/>
                  </a:ext>
                </a:extLst>
              </a:tr>
              <a:tr h="19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chemeClr val="accent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Снос и демонтаж зданий и сооружений</a:t>
                      </a:r>
                      <a:endParaRPr lang="ru-RU" sz="1400" b="0" i="1" u="none" strike="noStrike" dirty="0">
                        <a:solidFill>
                          <a:schemeClr val="accent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3303"/>
                  </a:ext>
                </a:extLst>
              </a:tr>
              <a:tr h="489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Методы производства строительно-монтажных работ в стесненных условиях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18668"/>
                  </a:ext>
                </a:extLst>
              </a:tr>
              <a:tr h="299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Методы реконструкции и капитального ремонта зданий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1051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D6D5DC-D226-FEA5-DB46-F56DA2238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15378"/>
              </p:ext>
            </p:extLst>
          </p:nvPr>
        </p:nvGraphicFramePr>
        <p:xfrm>
          <a:off x="6617970" y="1066992"/>
          <a:ext cx="5094496" cy="5142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4496">
                  <a:extLst>
                    <a:ext uri="{9D8B030D-6E8A-4147-A177-3AD203B41FA5}">
                      <a16:colId xmlns:a16="http://schemas.microsoft.com/office/drawing/2014/main" val="1792057392"/>
                    </a:ext>
                  </a:extLst>
                </a:gridCol>
              </a:tblGrid>
              <a:tr h="265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курс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51487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Лидерство и управление командой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29428"/>
                  </a:ext>
                </a:extLst>
              </a:tr>
              <a:tr h="672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Деятельность технического заказчика при реализации инвестиционно-строительного проекта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72532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Деятельность подрядной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349"/>
                  </a:ext>
                </a:extLst>
              </a:tr>
              <a:tr h="450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Строительный контроль и технический надзор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40480"/>
                  </a:ext>
                </a:extLst>
              </a:tr>
              <a:tr h="450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рисками инвестиционно-строительных проектов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0459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строительной организацией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59342"/>
                  </a:ext>
                </a:extLst>
              </a:tr>
              <a:tr h="450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accent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Информационные модели управления строительными проектами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3373"/>
                  </a:ext>
                </a:extLst>
              </a:tr>
              <a:tr h="417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accent5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Математические методы обработки данных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23045"/>
                  </a:ext>
                </a:extLst>
              </a:tr>
              <a:tr h="771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адаптация лиц с ограниченными возможностями в условиях профессиональной деятельности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03621"/>
                  </a:ext>
                </a:extLst>
              </a:tr>
              <a:tr h="417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Технологии самоуправления и саморазвития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81258"/>
                  </a:ext>
                </a:extLst>
              </a:tr>
              <a:tr h="450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Операции с недвижимостью и государственная регистрация прав</a:t>
                      </a:r>
                      <a:endParaRPr lang="ru-RU" sz="1400" b="0" i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019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BF9B2E-5853-CF2C-F93C-E556D808BD47}"/>
              </a:ext>
            </a:extLst>
          </p:cNvPr>
          <p:cNvSpPr txBox="1"/>
          <p:nvPr/>
        </p:nvSpPr>
        <p:spPr>
          <a:xfrm>
            <a:off x="3531344" y="6442973"/>
            <a:ext cx="588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Практики и НИР: примерно ¼ трудоемкости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149656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EF80A-725F-3B32-1524-E0FF106B653A}"/>
              </a:ext>
            </a:extLst>
          </p:cNvPr>
          <p:cNvSpPr txBox="1"/>
          <p:nvPr/>
        </p:nvSpPr>
        <p:spPr>
          <a:xfrm>
            <a:off x="506729" y="340708"/>
            <a:ext cx="698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Независимая оценка и обеспечение качества</a:t>
            </a:r>
            <a:endParaRPr lang="en-US" sz="2000" b="1" dirty="0">
              <a:solidFill>
                <a:srgbClr val="16529D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A27F1-6270-A3AC-DAF7-E3F07C36C6CC}"/>
              </a:ext>
            </a:extLst>
          </p:cNvPr>
          <p:cNvSpPr txBox="1"/>
          <p:nvPr/>
        </p:nvSpPr>
        <p:spPr>
          <a:xfrm>
            <a:off x="506729" y="1322742"/>
            <a:ext cx="11540491" cy="351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представителей отрасли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процедурах промежуточной и итоговой аттестации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разработке (экспертизе)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оценочных материалов и методик оценки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результатов обучения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профессионально-общественной аккредитации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образовательных программ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независимого квалификационного экзамена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методикам общественных объединений работодателей и советов по профессиональным квалификациям (СПК)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</a:t>
            </a:r>
            <a:r>
              <a:rPr lang="ru-RU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профессиональны стажировок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молодых преподавателей и студентов выпускных курсов на предприятиях отрасли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</a:t>
            </a:r>
            <a:r>
              <a:rPr lang="ru-RU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практической подготовки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предприятиях отрасли и разработка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тематики курсового и дипломного проектирования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основе практически значимых задач</a:t>
            </a: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11F6027E-3515-9F05-96A3-49F85520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9282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274051" y="243097"/>
            <a:ext cx="5998758" cy="435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СТРОИТЕЛЬНАЯ ОТРАСЛЬ 4.0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A521B0-329B-B44A-CC65-2DEF680E9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13937" r="13801" b="13874"/>
          <a:stretch/>
        </p:blipFill>
        <p:spPr>
          <a:xfrm>
            <a:off x="358515" y="1007404"/>
            <a:ext cx="540000" cy="53905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C106152-B05F-A1C1-71C9-E63E92D35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5" y="1708477"/>
            <a:ext cx="540000" cy="540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0F8FF77-9277-ED6D-FFB0-B6529F1E6D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" y="3115023"/>
            <a:ext cx="540000" cy="5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20894-2E22-CE2D-88D9-1E67409AC08C}"/>
              </a:ext>
            </a:extLst>
          </p:cNvPr>
          <p:cNvSpPr txBox="1"/>
          <p:nvPr/>
        </p:nvSpPr>
        <p:spPr>
          <a:xfrm>
            <a:off x="1206682" y="1047803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МАСШТАБНОСТЬ ЗАДАЧ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F0C9E4-CE2A-6141-DFDB-811C70074D19}"/>
              </a:ext>
            </a:extLst>
          </p:cNvPr>
          <p:cNvSpPr txBox="1"/>
          <p:nvPr/>
        </p:nvSpPr>
        <p:spPr>
          <a:xfrm>
            <a:off x="1206682" y="1811871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ИННОВАЦИОННЫЕ ТЕХНОЛОГИИ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280277-02BA-93AD-8BBC-1CA090A50045}"/>
              </a:ext>
            </a:extLst>
          </p:cNvPr>
          <p:cNvSpPr txBox="1"/>
          <p:nvPr/>
        </p:nvSpPr>
        <p:spPr>
          <a:xfrm>
            <a:off x="1206682" y="3193727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ЦИФРОВИЗАЦИЯ ОБЪЕКТОВ И ПРОЦЕССОВ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1BCC2C-1492-E7DA-53C4-C7B6868F048C}"/>
              </a:ext>
            </a:extLst>
          </p:cNvPr>
          <p:cNvSpPr txBox="1"/>
          <p:nvPr/>
        </p:nvSpPr>
        <p:spPr>
          <a:xfrm>
            <a:off x="1206682" y="2502799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ВЫСОКАЯ НАУКОЕМКОСТЬ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04EA89E-B422-1170-B96D-357CB67AD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" y="2424439"/>
            <a:ext cx="540000" cy="540000"/>
          </a:xfrm>
          <a:prstGeom prst="rect">
            <a:avLst/>
          </a:prstGeom>
        </p:spPr>
      </p:pic>
      <p:pic>
        <p:nvPicPr>
          <p:cNvPr id="1028" name="Picture 4" descr="Российские организации, которые работают в ряде отраслей (научная, транспор...">
            <a:extLst>
              <a:ext uri="{FF2B5EF4-FFF2-40B4-BE49-F238E27FC236}">
                <a16:creationId xmlns:a16="http://schemas.microsoft.com/office/drawing/2014/main" id="{21E36F94-6C76-105C-C343-B46DBD0F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20" y="3568009"/>
            <a:ext cx="4612426" cy="25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273331-7FD5-A2FB-CFB3-F7C061F5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2" y="4102787"/>
            <a:ext cx="6545776" cy="26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ие объекты планируется построить в России на 7 трлн рублей согласно майс...">
            <a:extLst>
              <a:ext uri="{FF2B5EF4-FFF2-40B4-BE49-F238E27FC236}">
                <a16:creationId xmlns:a16="http://schemas.microsoft.com/office/drawing/2014/main" id="{21BFD5B4-0243-6590-135A-BA748315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24" y="919452"/>
            <a:ext cx="4662791" cy="24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7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F487C-A1A7-29C1-8551-071F6712E164}"/>
              </a:ext>
            </a:extLst>
          </p:cNvPr>
          <p:cNvSpPr txBox="1"/>
          <p:nvPr/>
        </p:nvSpPr>
        <p:spPr>
          <a:xfrm>
            <a:off x="500063" y="189845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НЕЗАВИСИМАЯ ОЦЕНКА КВАЛИФИКАЦИЙ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7AC282E-63B1-345B-D9FD-658A5ACEE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79340"/>
              </p:ext>
            </p:extLst>
          </p:nvPr>
        </p:nvGraphicFramePr>
        <p:xfrm>
          <a:off x="3726180" y="1236071"/>
          <a:ext cx="8130229" cy="51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53634091"/>
                    </a:ext>
                  </a:extLst>
                </a:gridCol>
                <a:gridCol w="5958529">
                  <a:extLst>
                    <a:ext uri="{9D8B030D-6E8A-4147-A177-3AD203B41FA5}">
                      <a16:colId xmlns:a16="http://schemas.microsoft.com/office/drawing/2014/main" val="96392155"/>
                    </a:ext>
                  </a:extLst>
                </a:gridCol>
              </a:tblGrid>
              <a:tr h="42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Члены экспертной комиссии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/>
                </a:tc>
                <a:extLst>
                  <a:ext uri="{0D108BD9-81ED-4DB2-BD59-A6C34878D82A}">
                    <a16:rowId xmlns:a16="http://schemas.microsoft.com/office/drawing/2014/main" val="3094756420"/>
                  </a:ext>
                </a:extLst>
              </a:tr>
              <a:tr h="48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Абросимова Наталья Викторовна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Председатель комиссии, исполнительный директор Ассоциации «РООР «Союз предприятий ЖКХ МО»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extLst>
                  <a:ext uri="{0D108BD9-81ED-4DB2-BD59-A6C34878D82A}">
                    <a16:rowId xmlns:a16="http://schemas.microsoft.com/office/drawing/2014/main" val="213667161"/>
                  </a:ext>
                </a:extLst>
              </a:tr>
              <a:tr h="1904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Архипов Кирилл Вячеславович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Главный эксперт центра оценки квалификаций Ассоциации «РООР «Союз предприятий ЖКХ МО», строительно-технический эксперт при Главном следственном управлении ГУ МВД России, Прокуратуры Троицкого и Новомосковского административных округов г. Москвы, ОЭБ и ПК МУ МВД России «Люберецкое», </a:t>
                      </a:r>
                      <a:r>
                        <a:rPr lang="ru-RU" sz="1400" dirty="0" err="1">
                          <a:effectLst/>
                        </a:rPr>
                        <a:t>Переславлской</a:t>
                      </a:r>
                      <a:r>
                        <a:rPr lang="ru-RU" sz="1400" dirty="0">
                          <a:effectLst/>
                        </a:rPr>
                        <a:t> межрайоной Прокуратуры, а также ГКУ МО «</a:t>
                      </a:r>
                      <a:r>
                        <a:rPr lang="ru-RU" sz="1400" dirty="0" err="1">
                          <a:effectLst/>
                        </a:rPr>
                        <a:t>МосОблПожСПАС</a:t>
                      </a:r>
                      <a:r>
                        <a:rPr lang="ru-RU" sz="1400" dirty="0">
                          <a:effectLst/>
                        </a:rPr>
                        <a:t>», ГКУ МО «</a:t>
                      </a:r>
                      <a:r>
                        <a:rPr lang="ru-RU" sz="1400" dirty="0" err="1">
                          <a:effectLst/>
                        </a:rPr>
                        <a:t>МосОблРезерв</a:t>
                      </a:r>
                      <a:r>
                        <a:rPr lang="ru-RU" sz="1400" dirty="0">
                          <a:effectLst/>
                        </a:rPr>
                        <a:t>», Правительство Московской области Контрольно-счетная палата.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extLst>
                  <a:ext uri="{0D108BD9-81ED-4DB2-BD59-A6C34878D82A}">
                    <a16:rowId xmlns:a16="http://schemas.microsoft.com/office/drawing/2014/main" val="2008934015"/>
                  </a:ext>
                </a:extLst>
              </a:tr>
              <a:tr h="48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Горшков Сергей Григорьевич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Эксперт центра оценки квалификаций Ассоциации «РООР «Союз предприятий ЖКХ МО»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extLst>
                  <a:ext uri="{0D108BD9-81ED-4DB2-BD59-A6C34878D82A}">
                    <a16:rowId xmlns:a16="http://schemas.microsoft.com/office/drawing/2014/main" val="1236197849"/>
                  </a:ext>
                </a:extLst>
              </a:tr>
              <a:tr h="104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Калгушкин</a:t>
                      </a:r>
                      <a:r>
                        <a:rPr lang="ru-RU" sz="1400" dirty="0">
                          <a:effectLst/>
                        </a:rPr>
                        <a:t> Алексей Григорьевич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Эксперт центра оценки квалификаций Ассоциации «РООР «Союз предприятий ЖКХ МО», первый заместитель директора МУ «Объединенный комбинат благоустройства и жилищно-коммунального хозяйства» </a:t>
                      </a:r>
                      <a:r>
                        <a:rPr lang="ru-RU" sz="1400" dirty="0" err="1">
                          <a:effectLst/>
                        </a:rPr>
                        <a:t>г.о</a:t>
                      </a:r>
                      <a:r>
                        <a:rPr lang="ru-RU" sz="1400" dirty="0">
                          <a:effectLst/>
                        </a:rPr>
                        <a:t>. Люберцы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48" marR="34448" marT="0" marB="0" anchor="ctr"/>
                </a:tc>
                <a:extLst>
                  <a:ext uri="{0D108BD9-81ED-4DB2-BD59-A6C34878D82A}">
                    <a16:rowId xmlns:a16="http://schemas.microsoft.com/office/drawing/2014/main" val="327497665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4B8BEF1-4D1A-B1CF-D9F4-C1E9FCA1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" y="1260562"/>
            <a:ext cx="2080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241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ГИА НОК 16.06.2022г.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5D09D-5393-91C2-1663-3E685A74ACC7}"/>
              </a:ext>
            </a:extLst>
          </p:cNvPr>
          <p:cNvSpPr txBox="1"/>
          <p:nvPr/>
        </p:nvSpPr>
        <p:spPr>
          <a:xfrm>
            <a:off x="500063" y="686280"/>
            <a:ext cx="696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Создано 2 экзаменационных центра и 1 экзаменационная площадка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6390F4-DB8A-AC59-6F50-BFBE0ED52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5" r="9596" b="8435"/>
          <a:stretch/>
        </p:blipFill>
        <p:spPr bwMode="auto">
          <a:xfrm>
            <a:off x="175950" y="1748798"/>
            <a:ext cx="3400682" cy="18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2BBDDE-9115-3084-A842-A41AB5BCB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1" y="3793797"/>
            <a:ext cx="3415231" cy="256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67822305-EE25-A693-8FCB-FDA4243C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3314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60B740-DB11-F289-5BE4-98EE4D083547}"/>
              </a:ext>
            </a:extLst>
          </p:cNvPr>
          <p:cNvSpPr txBox="1"/>
          <p:nvPr/>
        </p:nvSpPr>
        <p:spPr>
          <a:xfrm>
            <a:off x="621029" y="415811"/>
            <a:ext cx="6689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ДОПОЛНИТЕЛЬНОЕ ПРОФЕССИОНАЛЬНОЕ ОБРАЗОВАНИЕ</a:t>
            </a:r>
          </a:p>
          <a:p>
            <a:endParaRPr lang="ru-RU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E0A05E-C6CB-35AD-47D4-FED9387615C1}"/>
              </a:ext>
            </a:extLst>
          </p:cNvPr>
          <p:cNvSpPr/>
          <p:nvPr/>
        </p:nvSpPr>
        <p:spPr>
          <a:xfrm>
            <a:off x="7444138" y="2552679"/>
            <a:ext cx="4506245" cy="3557170"/>
          </a:xfrm>
          <a:prstGeom prst="rect">
            <a:avLst/>
          </a:prstGeom>
          <a:solidFill>
            <a:srgbClr val="154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A98A5-AB78-4C91-1A46-9108391B2A3A}"/>
              </a:ext>
            </a:extLst>
          </p:cNvPr>
          <p:cNvSpPr txBox="1"/>
          <p:nvPr/>
        </p:nvSpPr>
        <p:spPr>
          <a:xfrm>
            <a:off x="7486993" y="2655070"/>
            <a:ext cx="4675195" cy="33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в строительстве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Технологии информационного моделирования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Проектирование строительных объектов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 зданий и сооружений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Эксплуатация объектов капитального строительства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Инженерные системы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Социальное взаимодействие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отрасли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Иностранные языки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E394-B48F-BF5D-EC82-F4CD40E78C81}"/>
              </a:ext>
            </a:extLst>
          </p:cNvPr>
          <p:cNvSpPr txBox="1"/>
          <p:nvPr/>
        </p:nvSpPr>
        <p:spPr>
          <a:xfrm>
            <a:off x="8645161" y="1779138"/>
            <a:ext cx="1114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БЛОКИ:</a:t>
            </a:r>
          </a:p>
        </p:txBody>
      </p:sp>
      <p:pic>
        <p:nvPicPr>
          <p:cNvPr id="7" name="Picture 2" descr="Обучение на платной основе ">
            <a:extLst>
              <a:ext uri="{FF2B5EF4-FFF2-40B4-BE49-F238E27FC236}">
                <a16:creationId xmlns:a16="http://schemas.microsoft.com/office/drawing/2014/main" id="{925ED69A-3A08-2A4D-5B03-743C559C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08" y="1261631"/>
            <a:ext cx="1114948" cy="10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17815F-032D-7670-328B-02631FEFB378}"/>
              </a:ext>
            </a:extLst>
          </p:cNvPr>
          <p:cNvSpPr txBox="1"/>
          <p:nvPr/>
        </p:nvSpPr>
        <p:spPr>
          <a:xfrm>
            <a:off x="621029" y="89229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196 ДПП по 8 основным профессиональным блокам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9C57-BCBE-D260-409D-8AB739469806}"/>
              </a:ext>
            </a:extLst>
          </p:cNvPr>
          <p:cNvSpPr txBox="1"/>
          <p:nvPr/>
        </p:nvSpPr>
        <p:spPr>
          <a:xfrm>
            <a:off x="367347" y="1366204"/>
            <a:ext cx="6097904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21.5% дополнительных профессиональных программ (ДПП) НИУ МГСУ разработаны по заказу организаций строительной отрасли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платформе открытого образования НИУ МГСУ «Строительство+» реализовано 47 ДПП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20CD1-B038-B3BD-1299-24D6A7839A9E}"/>
              </a:ext>
            </a:extLst>
          </p:cNvPr>
          <p:cNvSpPr txBox="1"/>
          <p:nvPr/>
        </p:nvSpPr>
        <p:spPr>
          <a:xfrm>
            <a:off x="171914" y="2352712"/>
            <a:ext cx="713876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базе НИУ МГСУ сформирован </a:t>
            </a: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Отраслевой координационно-методический центр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базе Отраслевого консорциума "Строительство и архитектура". Разработаны </a:t>
            </a: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составу и содержанию ДПП для обучения государственных и муниципальных служащих, государственные заказчиков, работников проектных, экспертных, строительных организаций </a:t>
            </a: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использованию ТИМ в строительстве</a:t>
            </a:r>
            <a:r>
              <a:rPr lang="ru-RU" sz="1400" dirty="0">
                <a:solidFill>
                  <a:srgbClr val="1540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проекта реализованы три ДПП в сетевой форме с отраслевыми партнерами: НОСТРОЙ, ФАУ «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РосКапСтрой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АО «ДОМ.РФ». 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указанные программы в части осваиваемых компетенций соответствуют профессиональному стандарту «Специалист в сфере информационного моделирования в строительстве», а также соответствуют </a:t>
            </a: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направлению цифровой экономики: «Управление, основанное на данных». 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 реализуются, в том числе, в дистанционном формате на платформе  открытого образования НИУ МГСУ Строительство+ (https://learn.mgsu.ru/). 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50% объема ДПП отведено на практические занятия,  основанные на кейсах, проектах и задачах реальных профессиональных ситуаций</a:t>
            </a: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id="{BFAFE8A3-6CB7-A678-B705-C9357DF8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7874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663B54-0686-A476-FD69-69E18C876BF9}"/>
              </a:ext>
            </a:extLst>
          </p:cNvPr>
          <p:cNvSpPr txBox="1"/>
          <p:nvPr/>
        </p:nvSpPr>
        <p:spPr>
          <a:xfrm>
            <a:off x="586740" y="1336119"/>
            <a:ext cx="523113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Группа компаний «Самолет»</a:t>
            </a:r>
            <a:r>
              <a:rPr lang="ru-RU" sz="1400" dirty="0">
                <a:solidFill>
                  <a:srgbClr val="154076"/>
                </a:solidFill>
                <a:cs typeface="Arial" panose="020B0604020202020204" pitchFamily="34" charset="0"/>
              </a:rPr>
              <a:t>:                                </a:t>
            </a:r>
            <a:br>
              <a:rPr lang="ru-RU" sz="1400" dirty="0">
                <a:cs typeface="Arial" panose="020B0604020202020204" pitchFamily="34" charset="0"/>
              </a:rPr>
            </a:br>
            <a:r>
              <a:rPr lang="ru-RU" sz="1400" dirty="0">
                <a:cs typeface="Arial" panose="020B0604020202020204" pitchFamily="34" charset="0"/>
              </a:rPr>
              <a:t>«Законодательство в сфере ЖКХ» - 14 чел., </a:t>
            </a:r>
          </a:p>
          <a:p>
            <a:r>
              <a:rPr lang="ru-RU" sz="1400" dirty="0">
                <a:cs typeface="Arial" panose="020B0604020202020204" pitchFamily="34" charset="0"/>
              </a:rPr>
              <a:t>«Эксплуатация инженерных систем» - 16 чел. </a:t>
            </a:r>
          </a:p>
          <a:p>
            <a:r>
              <a:rPr lang="ru-RU" sz="1400" dirty="0">
                <a:cs typeface="Arial" panose="020B0604020202020204" pitchFamily="34" charset="0"/>
              </a:rPr>
              <a:t>«Ведущий инженер ПТО» - 123 чел. </a:t>
            </a:r>
          </a:p>
          <a:p>
            <a:r>
              <a:rPr lang="ru-RU" sz="1400" dirty="0">
                <a:cs typeface="Arial" panose="020B0604020202020204" pitchFamily="34" charset="0"/>
              </a:rPr>
              <a:t>«Развитие ключевых профессиональных компетенций главного инженера проекта» - 159 чел. </a:t>
            </a:r>
          </a:p>
          <a:p>
            <a:r>
              <a:rPr lang="ru-RU" sz="1400" dirty="0">
                <a:cs typeface="Arial" panose="020B0604020202020204" pitchFamily="34" charset="0"/>
              </a:rPr>
              <a:t>«Подготовка специалистов строительного контроля (технадзор заказчика-застройщика)» - 121 чел. </a:t>
            </a:r>
          </a:p>
          <a:p>
            <a:r>
              <a:rPr lang="ru-RU" sz="1400" dirty="0">
                <a:cs typeface="Arial" panose="020B0604020202020204" pitchFamily="34" charset="0"/>
              </a:rPr>
              <a:t>«Управление в строительстве» - 187 чел. </a:t>
            </a:r>
          </a:p>
          <a:p>
            <a:r>
              <a:rPr lang="ru-RU" sz="1400" dirty="0">
                <a:cs typeface="Arial" panose="020B0604020202020204" pitchFamily="34" charset="0"/>
              </a:rPr>
              <a:t>«Менеджер проектов в строительстве» - 30 чел. </a:t>
            </a:r>
          </a:p>
          <a:p>
            <a:r>
              <a:rPr lang="ru-RU" sz="1400" dirty="0">
                <a:cs typeface="Arial" panose="020B0604020202020204" pitchFamily="34" charset="0"/>
              </a:rPr>
              <a:t>«Геодезические работы в строительстве» - 30 чел</a:t>
            </a:r>
          </a:p>
          <a:p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Государственная корпорация </a:t>
            </a:r>
            <a:b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по атомной энергии «Росатом»   </a:t>
            </a:r>
            <a:r>
              <a:rPr lang="ru-RU" sz="1400" dirty="0">
                <a:solidFill>
                  <a:srgbClr val="154076"/>
                </a:solidFill>
                <a:cs typeface="Arial" panose="020B0604020202020204" pitchFamily="34" charset="0"/>
              </a:rPr>
              <a:t>                              </a:t>
            </a:r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40</a:t>
            </a:r>
            <a:r>
              <a:rPr lang="ru-RU" sz="1400" dirty="0">
                <a:solidFill>
                  <a:srgbClr val="154076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чел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b="1" dirty="0">
              <a:solidFill>
                <a:srgbClr val="154076"/>
              </a:solidFill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Федеральная служба по экологическому, </a:t>
            </a:r>
          </a:p>
          <a:p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технологическому и атомному надзору </a:t>
            </a:r>
            <a:r>
              <a:rPr lang="ru-RU" sz="1400" dirty="0">
                <a:solidFill>
                  <a:srgbClr val="154076"/>
                </a:solidFill>
                <a:cs typeface="Arial" panose="020B0604020202020204" pitchFamily="34" charset="0"/>
              </a:rPr>
              <a:t>                </a:t>
            </a:r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20</a:t>
            </a:r>
            <a:r>
              <a:rPr lang="ru-RU" sz="1400" dirty="0">
                <a:cs typeface="Arial" panose="020B0604020202020204" pitchFamily="34" charset="0"/>
              </a:rPr>
              <a:t> чел.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ФАУ «</a:t>
            </a:r>
            <a:r>
              <a:rPr lang="ru-RU" sz="1400" b="1" dirty="0" err="1">
                <a:solidFill>
                  <a:srgbClr val="154076"/>
                </a:solidFill>
                <a:cs typeface="Arial" panose="020B0604020202020204" pitchFamily="34" charset="0"/>
              </a:rPr>
              <a:t>Главгосэкспертиза</a:t>
            </a:r>
            <a:r>
              <a:rPr lang="ru-RU" sz="1400" b="1" dirty="0">
                <a:solidFill>
                  <a:srgbClr val="154076"/>
                </a:solidFill>
                <a:cs typeface="Arial" panose="020B0604020202020204" pitchFamily="34" charset="0"/>
              </a:rPr>
              <a:t> России», АО «Интеко», ПАО «РусГидро», АО «Группа Эталон» , Группа компаний «ФСК» </a:t>
            </a:r>
            <a:endParaRPr lang="ru-RU" sz="1400" dirty="0"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59CC5B-2501-F799-CCFA-9EA7E50F1066}"/>
              </a:ext>
            </a:extLst>
          </p:cNvPr>
          <p:cNvSpPr/>
          <p:nvPr/>
        </p:nvSpPr>
        <p:spPr>
          <a:xfrm>
            <a:off x="5901691" y="1476184"/>
            <a:ext cx="6134368" cy="4692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CA365-B2EE-5C67-5A4F-3938DD0C6818}"/>
              </a:ext>
            </a:extLst>
          </p:cNvPr>
          <p:cNvSpPr txBox="1"/>
          <p:nvPr/>
        </p:nvSpPr>
        <p:spPr>
          <a:xfrm>
            <a:off x="7182233" y="1927252"/>
            <a:ext cx="331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СЕТЕВЫЕ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72C3C-BD50-32C5-0EE2-D5331C6E43C6}"/>
              </a:ext>
            </a:extLst>
          </p:cNvPr>
          <p:cNvSpPr txBox="1"/>
          <p:nvPr/>
        </p:nvSpPr>
        <p:spPr>
          <a:xfrm>
            <a:off x="7182233" y="2578575"/>
            <a:ext cx="4629845" cy="341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Ассоциацией НОСТРОЙ - «Школа заказчика объектов капитального строительства»: </a:t>
            </a:r>
            <a:b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прошли обучение                           </a:t>
            </a:r>
            <a:r>
              <a:rPr lang="ru-RU" sz="16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</a:t>
            </a:r>
            <a:r>
              <a:rPr lang="ru-RU" sz="1600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rgbClr val="154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ФАУ «</a:t>
            </a:r>
            <a:r>
              <a:rPr lang="ru-RU" sz="1400" b="1" dirty="0" err="1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РосКапСтрой</a:t>
            </a: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b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«Технический заказчик в  строительстве»: </a:t>
            </a:r>
            <a:b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прошли обучение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4 потоках                                     </a:t>
            </a:r>
            <a:r>
              <a:rPr lang="ru-RU" sz="16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ru-RU" sz="1600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1400" dirty="0">
              <a:solidFill>
                <a:srgbClr val="154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400" dirty="0">
              <a:solidFill>
                <a:srgbClr val="154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программа  с АО «ДОМ.РФ» –«Технологии информационного моделирования. Базовый курс»:  </a:t>
            </a:r>
          </a:p>
          <a:p>
            <a:pPr>
              <a:lnSpc>
                <a:spcPct val="80000"/>
              </a:lnSpc>
            </a:pPr>
            <a:b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прошли обучение                        </a:t>
            </a:r>
            <a:r>
              <a:rPr lang="ru-RU" sz="1600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  <a:r>
              <a:rPr lang="ru-RU" sz="1600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85 регионов РФ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38787-701E-47C0-3307-1DCCA101F489}"/>
              </a:ext>
            </a:extLst>
          </p:cNvPr>
          <p:cNvSpPr txBox="1"/>
          <p:nvPr/>
        </p:nvSpPr>
        <p:spPr>
          <a:xfrm>
            <a:off x="666750" y="336339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профессиональные программы по заказам работодателей</a:t>
            </a:r>
          </a:p>
        </p:txBody>
      </p:sp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DA502042-2204-5507-4B2E-EE0C49EE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5246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1;p17">
            <a:extLst>
              <a:ext uri="{FF2B5EF4-FFF2-40B4-BE49-F238E27FC236}">
                <a16:creationId xmlns:a16="http://schemas.microsoft.com/office/drawing/2014/main" id="{F906A275-92CC-4D17-BADB-BF21A99501A0}"/>
              </a:ext>
            </a:extLst>
          </p:cNvPr>
          <p:cNvSpPr txBox="1"/>
          <p:nvPr/>
        </p:nvSpPr>
        <p:spPr>
          <a:xfrm>
            <a:off x="322505" y="859887"/>
            <a:ext cx="12188825" cy="46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>
              <a:buSzPts val="2400"/>
            </a:pPr>
            <a:r>
              <a:rPr lang="ru-RU" sz="2399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Независимая оценка квалификации </a:t>
            </a:r>
            <a:r>
              <a:rPr lang="ru-RU" sz="2399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по завершению обучения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351463" y="2667372"/>
            <a:ext cx="3236739" cy="3236740"/>
            <a:chOff x="4553923" y="3239300"/>
            <a:chExt cx="3236739" cy="3236740"/>
          </a:xfrm>
        </p:grpSpPr>
        <p:pic>
          <p:nvPicPr>
            <p:cNvPr id="1028" name="Picture 4" descr="ноутбук значок, компьютер клипарт черно белый, значки для ноутбуков,  портативный компьютер PNG и вектор пнг для бесплатной загрузки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923" y="3239300"/>
              <a:ext cx="3236739" cy="323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37928" y="4354313"/>
              <a:ext cx="16687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ЕДИНЫЙ 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РЕЕСТР НАРК</a:t>
              </a:r>
            </a:p>
            <a:p>
              <a:pPr algn="ctr"/>
              <a:endParaRPr lang="ru-RU" sz="400" dirty="0">
                <a:solidFill>
                  <a:srgbClr val="C0000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https://nok-nark.ru/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30982" y="2053244"/>
            <a:ext cx="2610196" cy="10474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2099" y="2090478"/>
            <a:ext cx="2610196" cy="10474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0982" y="290958"/>
            <a:ext cx="1123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C4B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завершению обучения по программе «Школа заказчика объектов капитального строительства»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выпускников </a:t>
            </a:r>
            <a:r>
              <a:rPr lang="ru-RU" sz="1200" b="1" dirty="0">
                <a:solidFill>
                  <a:srgbClr val="0C4B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проводится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профессиональный экзамен </a:t>
            </a:r>
            <a:r>
              <a:rPr lang="ru-RU" sz="1200" b="1" dirty="0">
                <a:solidFill>
                  <a:srgbClr val="0C4B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238-ФЗ «О независимой оценке квалификации»</a:t>
            </a:r>
            <a:endParaRPr lang="ru-RU" sz="1200" dirty="0">
              <a:solidFill>
                <a:srgbClr val="0C4B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реугольник">
            <a:extLst>
              <a:ext uri="{FF2B5EF4-FFF2-40B4-BE49-F238E27FC236}">
                <a16:creationId xmlns:a16="http://schemas.microsoft.com/office/drawing/2014/main" id="{463905E7-C3CF-442A-BB31-724CB0B676F0}"/>
              </a:ext>
            </a:extLst>
          </p:cNvPr>
          <p:cNvSpPr/>
          <p:nvPr/>
        </p:nvSpPr>
        <p:spPr>
          <a:xfrm rot="5400000">
            <a:off x="2823951" y="2498692"/>
            <a:ext cx="904305" cy="230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200" b="1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187" y="2407669"/>
            <a:ext cx="263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ОБУЧЕНИЕ ПО ПРОГРАММЕ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1029" y="2293532"/>
            <a:ext cx="27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ПРОФЕССИОНАЛЬНЫЙ ЭКЗАМЕН В РАМКАХ НОК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7729" y="3282467"/>
            <a:ext cx="1667799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Профессиональный стандарт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547005" y="3270597"/>
            <a:ext cx="2" cy="35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http://fund-rkk.ru/data/textimages/5021ae20bbfff616b46518d5fd0eec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507">
            <a:off x="10207683" y="2121310"/>
            <a:ext cx="17176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fund-rkk.ru/data/textimages/5021ae20bbfff616b46518d5fd0eec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46" y="2032596"/>
            <a:ext cx="17176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725776" y="2096067"/>
            <a:ext cx="2304121" cy="382588"/>
          </a:xfrm>
          <a:prstGeom prst="rect">
            <a:avLst/>
          </a:prstGeom>
          <a:noFill/>
          <a:ln w="38100">
            <a:solidFill>
              <a:srgbClr val="005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ТЕОРЕТИЧЕСКАЯ ЧАСТЬ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725776" y="2742180"/>
            <a:ext cx="2304121" cy="381000"/>
          </a:xfrm>
          <a:prstGeom prst="rect">
            <a:avLst/>
          </a:prstGeom>
          <a:noFill/>
          <a:ln w="38100">
            <a:solidFill>
              <a:srgbClr val="005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ПРАКТИЧЕСКАЯ ЧАСТЬ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6178088" y="2238942"/>
            <a:ext cx="547688" cy="37782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178088" y="2619942"/>
            <a:ext cx="547688" cy="3127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351463" y="4286409"/>
            <a:ext cx="5846673" cy="2469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результатах независимой оценки квалификации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ru-RU" sz="1600" b="1" dirty="0">
                <a:solidFill>
                  <a:srgbClr val="CC3300"/>
                </a:solidFill>
                <a:cs typeface="Arial" panose="020B0604020202020204" pitchFamily="34" charset="0"/>
              </a:rPr>
              <a:t>включаются в единый федеральный реестр</a:t>
            </a:r>
            <a:r>
              <a:rPr lang="ru-RU" sz="1400" dirty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ведет Национальное агентство развития квалификаций</a:t>
            </a:r>
          </a:p>
        </p:txBody>
      </p:sp>
      <p:sp>
        <p:nvSpPr>
          <p:cNvPr id="50" name="Стрелка"/>
          <p:cNvSpPr/>
          <p:nvPr/>
        </p:nvSpPr>
        <p:spPr>
          <a:xfrm rot="5400000">
            <a:off x="7829760" y="3014805"/>
            <a:ext cx="187325" cy="638175"/>
          </a:xfrm>
          <a:prstGeom prst="rightArrow">
            <a:avLst>
              <a:gd name="adj1" fmla="val 32000"/>
              <a:gd name="adj2" fmla="val 1033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28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2505" y="4913090"/>
            <a:ext cx="555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Федеральным законом от 03.07.2016 №238-ФЗ «О независимой оценке квалификации» установлены нормы, определяющие независимую оценку квалификации как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единственный механизм подтверждения квалификации работников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52" name="Прямоугольник 25"/>
          <p:cNvSpPr>
            <a:spLocks noChangeArrowheads="1"/>
          </p:cNvSpPr>
          <p:nvPr/>
        </p:nvSpPr>
        <p:spPr bwMode="auto">
          <a:xfrm>
            <a:off x="378645" y="4036595"/>
            <a:ext cx="5444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dirty="0">
                <a:solidFill>
                  <a:srgbClr val="0C4B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Независимая оценка квалификации - это процедура подтверждения соответствия квалификации работника положениям профессионального стандарта и квалификационным требованиям.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8350" y="3264815"/>
            <a:ext cx="1667799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Квалификационные требования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5057626" y="3252945"/>
            <a:ext cx="2" cy="35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11">
            <a:extLst>
              <a:ext uri="{FF2B5EF4-FFF2-40B4-BE49-F238E27FC236}">
                <a16:creationId xmlns:a16="http://schemas.microsoft.com/office/drawing/2014/main" id="{0B4D2E27-3D78-C10C-824E-80D8E121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419212"/>
            <a:ext cx="457200" cy="307736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1292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530D2-279D-38D9-4351-748B77115654}"/>
              </a:ext>
            </a:extLst>
          </p:cNvPr>
          <p:cNvSpPr txBox="1"/>
          <p:nvPr/>
        </p:nvSpPr>
        <p:spPr>
          <a:xfrm>
            <a:off x="308610" y="981254"/>
            <a:ext cx="7932420" cy="581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Задача из Указа Президента Российской Федерации от 7 мая 2018 г. N 204 «</a:t>
            </a:r>
            <a:r>
              <a:rPr lang="ru-RU" sz="1600" b="1" dirty="0">
                <a:solidFill>
                  <a:srgbClr val="0003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национальных целях и задачах стратегического развития Российской Федерации до 2024 года</a:t>
            </a: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чем в два раза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количества иностранных граждан, обучающихся в образовательных организациях высшего образования и научных организациях, а также реализация комплекса мер по трудоустройству лучших из них в Российской Федерации</a:t>
            </a:r>
          </a:p>
          <a:p>
            <a:pPr defTabSz="914400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</a:rPr>
              <a:t>«Стратегия развития экспорта услуг до 2025 года» утверждена распоряжением</a:t>
            </a:r>
          </a:p>
          <a:p>
            <a:pPr defTabSz="914400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</a:rPr>
              <a:t>Правительства 14.08.2019 г.</a:t>
            </a:r>
          </a:p>
          <a:p>
            <a:pPr defTabSz="914400">
              <a:defRPr/>
            </a:pPr>
            <a:r>
              <a:rPr lang="ru-RU" altLang="ru-RU" sz="1600" i="1" dirty="0">
                <a:solidFill>
                  <a:srgbClr val="002060"/>
                </a:solidFill>
              </a:rPr>
              <a:t>(главные тезисы: </a:t>
            </a:r>
            <a:r>
              <a:rPr lang="ru-RU" altLang="ru-RU" sz="1600" b="1" i="1" dirty="0">
                <a:solidFill>
                  <a:srgbClr val="C00000"/>
                </a:solidFill>
              </a:rPr>
              <a:t>транснациональное образование, электронное обучение</a:t>
            </a:r>
            <a:r>
              <a:rPr lang="ru-RU" altLang="ru-RU" sz="1600" i="1" dirty="0">
                <a:solidFill>
                  <a:srgbClr val="002060"/>
                </a:solidFill>
              </a:rPr>
              <a:t>)</a:t>
            </a:r>
          </a:p>
          <a:p>
            <a:pPr defTabSz="914400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defTabSz="91440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Приоритетный проект «Развитие экспортного потенциала российской системы образования» (май, 2017 г. -ноябрь, 2025 г.)</a:t>
            </a:r>
          </a:p>
          <a:p>
            <a:pPr defTabSz="914400">
              <a:defRPr/>
            </a:pPr>
            <a:r>
              <a:rPr lang="ru-RU" sz="1600" i="1" dirty="0">
                <a:solidFill>
                  <a:srgbClr val="C00000"/>
                </a:solidFill>
              </a:rPr>
              <a:t>(Продвижение «бренда» российского образования на  международном образовательном рынке, увеличение количества иностранных студентов, увеличение объемов внебюджетных средств, полученных от экспорта российского образования)</a:t>
            </a:r>
          </a:p>
          <a:p>
            <a:pPr defTabSz="914400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defTabSz="91440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Федеральный проект «Экспорт образования» (январь 2019 г. - декабрь 2024 г.</a:t>
            </a:r>
          </a:p>
          <a:p>
            <a:pPr defTabSz="914400">
              <a:defRPr/>
            </a:pPr>
            <a:r>
              <a:rPr lang="ru-RU" sz="1600" i="1" dirty="0">
                <a:solidFill>
                  <a:srgbClr val="C00000"/>
                </a:solidFill>
              </a:rPr>
              <a:t>(Внутренняя интернационализация университетов, увеличение количества иностранных граждан, обучающихся по очной форме обучения в организациях, осуществляющих образовательную деятельность по программам высшего образования)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826F6-5FEF-2784-C744-1DF2D7A9C971}"/>
              </a:ext>
            </a:extLst>
          </p:cNvPr>
          <p:cNvSpPr txBox="1"/>
          <p:nvPr/>
        </p:nvSpPr>
        <p:spPr>
          <a:xfrm>
            <a:off x="442913" y="398264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ЭКСПОРТ ОБРАЗОВАНИЯ</a:t>
            </a: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79CEB118-8C33-49AD-623F-6B903C2F7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43" y="4022452"/>
            <a:ext cx="3970713" cy="22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BF9AEA02-43C9-563A-90B7-D23959C41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3000" r="255" b="3258"/>
          <a:stretch/>
        </p:blipFill>
        <p:spPr bwMode="auto">
          <a:xfrm>
            <a:off x="8932501" y="981254"/>
            <a:ext cx="2343583" cy="29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id="{E543BD26-94E8-7DD5-7D4E-C7C94A97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3332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CD0F588B-55D7-FCA6-0747-480962159EA8}"/>
              </a:ext>
            </a:extLst>
          </p:cNvPr>
          <p:cNvCxnSpPr/>
          <p:nvPr/>
        </p:nvCxnSpPr>
        <p:spPr>
          <a:xfrm>
            <a:off x="838200" y="875640"/>
            <a:ext cx="776810" cy="0"/>
          </a:xfrm>
          <a:prstGeom prst="line">
            <a:avLst/>
          </a:prstGeom>
          <a:ln w="57150">
            <a:solidFill>
              <a:srgbClr val="154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4CFDDB3-6CB9-B4FE-82E0-E88EAAB40F6A}"/>
              </a:ext>
            </a:extLst>
          </p:cNvPr>
          <p:cNvSpPr txBox="1"/>
          <p:nvPr/>
        </p:nvSpPr>
        <p:spPr>
          <a:xfrm>
            <a:off x="838200" y="402082"/>
            <a:ext cx="6103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ИНТЕРНАЦИОНАЛИЗАЦИЯ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A66C3-D913-D328-EF59-5C429DF6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"/>
          <a:stretch/>
        </p:blipFill>
        <p:spPr>
          <a:xfrm>
            <a:off x="7549118" y="3424120"/>
            <a:ext cx="3804681" cy="2625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98ABF-13A0-8253-A565-5BC4B8657970}"/>
              </a:ext>
            </a:extLst>
          </p:cNvPr>
          <p:cNvSpPr txBox="1"/>
          <p:nvPr/>
        </p:nvSpPr>
        <p:spPr>
          <a:xfrm>
            <a:off x="529591" y="1150719"/>
            <a:ext cx="61036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Доля иностранных студентов и аспирантов впервые возросла</a:t>
            </a:r>
            <a:br>
              <a:rPr lang="en-US" sz="1600" dirty="0"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 уровня </a:t>
            </a:r>
            <a:r>
              <a:rPr lang="ru-RU" sz="1600" b="1" dirty="0">
                <a:solidFill>
                  <a:srgbClr val="007E3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7.065%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(Доля иностранных аспирантов – </a:t>
            </a:r>
            <a:r>
              <a:rPr lang="ru-RU" sz="1600" b="1" dirty="0">
                <a:solidFill>
                  <a:srgbClr val="007E3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28%</a:t>
            </a:r>
            <a:r>
              <a:rPr lang="ru-RU" sz="1600" dirty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461963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представлено 84 страны</a:t>
            </a:r>
          </a:p>
          <a:p>
            <a:pPr marL="461963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13E68"/>
                </a:solidFill>
                <a:cs typeface="Arial" panose="020B0604020202020204" pitchFamily="34" charset="0"/>
              </a:rPr>
              <a:t>новые страны - Лаос, Сальвадор, Гренада, Маврикий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Разработаны учебные планы 1 программы бакалавриата и 3 программ магистратуры на английском языке по направлению подготовки «Строительство»:</a:t>
            </a:r>
          </a:p>
          <a:p>
            <a:pPr marL="450850" indent="-274638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154076"/>
                </a:solidFill>
                <a:cs typeface="Arial" panose="020B0604020202020204" pitchFamily="34" charset="0"/>
              </a:rPr>
              <a:t>CIVIL ENGINEERING </a:t>
            </a:r>
            <a:r>
              <a:rPr lang="ru-RU" sz="1600" b="1" dirty="0">
                <a:solidFill>
                  <a:srgbClr val="154076"/>
                </a:solidFill>
                <a:cs typeface="Arial" panose="020B0604020202020204" pitchFamily="34" charset="0"/>
              </a:rPr>
              <a:t>(бакалавриат</a:t>
            </a:r>
            <a:r>
              <a:rPr lang="en-US" sz="1600" b="1" dirty="0">
                <a:solidFill>
                  <a:srgbClr val="154076"/>
                </a:solidFill>
                <a:cs typeface="Arial" panose="020B0604020202020204" pitchFamily="34" charset="0"/>
              </a:rPr>
              <a:t>)</a:t>
            </a:r>
          </a:p>
          <a:p>
            <a:pPr marL="450850" indent="-274638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154076"/>
                </a:solidFill>
                <a:cs typeface="Arial" panose="020B0604020202020204" pitchFamily="34" charset="0"/>
              </a:rPr>
              <a:t>MATHEMATICAL AND COMPUTER MODELING</a:t>
            </a:r>
          </a:p>
          <a:p>
            <a:pPr marL="450850" indent="-274638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154076"/>
                </a:solidFill>
                <a:cs typeface="Arial" panose="020B0604020202020204" pitchFamily="34" charset="0"/>
              </a:rPr>
              <a:t>DEVELOPMENT IN INVESMENT AND CONSTRUCTION ACTIVITIES</a:t>
            </a:r>
          </a:p>
          <a:p>
            <a:pPr marL="450850" indent="-274638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154076"/>
                </a:solidFill>
                <a:cs typeface="Arial" panose="020B0604020202020204" pitchFamily="34" charset="0"/>
              </a:rPr>
              <a:t>ENVIROMENTAL ENGINEERING IN CONSTRUCTION</a:t>
            </a:r>
            <a:endParaRPr lang="ru-RU" sz="1600" b="1" dirty="0">
              <a:solidFill>
                <a:srgbClr val="154076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Начата разработка комплектов учебно-методической документации с мультимедийными элементами для новых программ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154076"/>
                </a:solidFill>
                <a:cs typeface="Arial" panose="020B0604020202020204" pitchFamily="34" charset="0"/>
              </a:rPr>
              <a:t>Для иностранных студентов русскоязычных программ:</a:t>
            </a:r>
          </a:p>
          <a:p>
            <a:pPr marL="46196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Начата разработка интерактивных курсов по специальным дисциплинам;</a:t>
            </a:r>
          </a:p>
          <a:p>
            <a:pPr marL="461963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Заключен договор с компанией IPR-Media о предоставлении онлайн-платформы для запуска «цифрового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подфака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»;</a:t>
            </a:r>
          </a:p>
          <a:p>
            <a:pPr marL="461963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Создается электронный интерактивный контент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CB1C3B-5D4E-0C9E-7D8E-8739A68A7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"/>
          <a:stretch/>
        </p:blipFill>
        <p:spPr bwMode="auto">
          <a:xfrm>
            <a:off x="7232284" y="1048770"/>
            <a:ext cx="4121516" cy="22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315C90DD-FD48-EE0A-D96E-3325E4EC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554" y="6390518"/>
            <a:ext cx="457200" cy="365125"/>
          </a:xfrm>
        </p:spPr>
        <p:txBody>
          <a:bodyPr/>
          <a:lstStyle/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8447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AC2D31-AAB8-834D-855D-5D4B6867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5854">
            <a:off x="8746734" y="978299"/>
            <a:ext cx="3037922" cy="21467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563C55-A1E2-2340-B511-B963A0DADFDA}"/>
              </a:ext>
            </a:extLst>
          </p:cNvPr>
          <p:cNvSpPr/>
          <p:nvPr/>
        </p:nvSpPr>
        <p:spPr>
          <a:xfrm>
            <a:off x="0" y="3089493"/>
            <a:ext cx="12192000" cy="1656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276256" y="212966"/>
            <a:ext cx="7666545" cy="7920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ОТРАСЛЕВОЙ КОНСОРЦИУМ </a:t>
            </a:r>
            <a:br>
              <a:rPr lang="ru-RU" sz="24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«СТРОИТЕЛЬСТВО И АРХИТЕКТУРА»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699" y="4859427"/>
            <a:ext cx="112904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solidFill>
                  <a:srgbClr val="EF0A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Учредители Консорциума</a:t>
            </a:r>
            <a:r>
              <a:rPr lang="ru-RU" sz="1150" dirty="0">
                <a:solidFill>
                  <a:srgbClr val="EF0A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9 российских архитектурно-строительных вузов </a:t>
            </a:r>
            <a:r>
              <a:rPr lang="ru-RU" sz="115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(Казань, Москва, Нижний Новгород, Новосибирск, Пенза, Санкт-Петербург, Томск), 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Российская академия архитектуры и строительных наук (РААСН), 4 российских профильных академических института, 3 крупнейших отраслевых и межотраслевых объединения работодателей (НОСТРОЙ, НОПРИЗ, Российский союз строителей) (</a:t>
            </a:r>
            <a:r>
              <a:rPr lang="ru-RU" sz="1150" i="1" dirty="0">
                <a:latin typeface="Verdana" panose="020B0604030504040204" pitchFamily="34" charset="0"/>
                <a:ea typeface="Verdana" panose="020B0604030504040204" pitchFamily="34" charset="0"/>
              </a:rPr>
              <a:t>Соглашение о создании от 28 мая 2021 г.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endParaRPr lang="ru-RU" sz="11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50" b="1" dirty="0">
                <a:solidFill>
                  <a:srgbClr val="EF0A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Стратегические партнеры Консорциума</a:t>
            </a:r>
            <a:r>
              <a:rPr lang="ru-RU" sz="1150" dirty="0">
                <a:solidFill>
                  <a:srgbClr val="EF0A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3 российских вуза </a:t>
            </a:r>
            <a:r>
              <a:rPr lang="ru-RU" sz="115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(Воронеж, Москва, Норильск)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, в том числе МГТУ им. Н.Э. Баумана (прежде всего, в части проектов, связанных с разработкой программно-алгоритмического обеспечения).</a:t>
            </a:r>
          </a:p>
          <a:p>
            <a:endParaRPr lang="ru-RU" sz="11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Консорциум взаимодействует с Минстроем России и Общественным советом при Минстрое России </a:t>
            </a:r>
            <a:b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150" i="1" dirty="0">
                <a:latin typeface="Verdana" panose="020B0604030504040204" pitchFamily="34" charset="0"/>
                <a:ea typeface="Verdana" panose="020B0604030504040204" pitchFamily="34" charset="0"/>
              </a:rPr>
              <a:t>Соглашение о сотрудничестве от 28 мая 2021 г.</a:t>
            </a: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094210" y="3782393"/>
            <a:ext cx="10069886" cy="9050"/>
          </a:xfrm>
          <a:prstGeom prst="line">
            <a:avLst/>
          </a:prstGeom>
          <a:ln w="12700">
            <a:solidFill>
              <a:srgbClr val="004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936378" y="3572663"/>
            <a:ext cx="437558" cy="437558"/>
          </a:xfrm>
          <a:prstGeom prst="ellipse">
            <a:avLst/>
          </a:prstGeom>
          <a:solidFill>
            <a:srgbClr val="16529D"/>
          </a:solidFill>
          <a:ln>
            <a:solidFill>
              <a:srgbClr val="00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1008968" y="3647828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</a:t>
            </a:r>
          </a:p>
        </p:txBody>
      </p:sp>
      <p:sp>
        <p:nvSpPr>
          <p:cNvPr id="35" name="Овал 34"/>
          <p:cNvSpPr/>
          <p:nvPr/>
        </p:nvSpPr>
        <p:spPr>
          <a:xfrm>
            <a:off x="2776405" y="3572663"/>
            <a:ext cx="437558" cy="437558"/>
          </a:xfrm>
          <a:prstGeom prst="ellipse">
            <a:avLst/>
          </a:prstGeom>
          <a:solidFill>
            <a:srgbClr val="16529D"/>
          </a:solidFill>
          <a:ln>
            <a:solidFill>
              <a:srgbClr val="00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2848995" y="3647828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074677" y="3572663"/>
            <a:ext cx="437558" cy="437558"/>
          </a:xfrm>
          <a:prstGeom prst="ellipse">
            <a:avLst/>
          </a:prstGeom>
          <a:solidFill>
            <a:srgbClr val="16529D"/>
          </a:solidFill>
          <a:ln>
            <a:solidFill>
              <a:srgbClr val="00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5147267" y="3647828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3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81103" y="3572663"/>
            <a:ext cx="437558" cy="437558"/>
          </a:xfrm>
          <a:prstGeom prst="ellipse">
            <a:avLst/>
          </a:prstGeom>
          <a:solidFill>
            <a:srgbClr val="16529D"/>
          </a:solidFill>
          <a:ln>
            <a:solidFill>
              <a:srgbClr val="00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7153693" y="3647828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888441" y="3572663"/>
            <a:ext cx="437558" cy="437558"/>
          </a:xfrm>
          <a:prstGeom prst="ellipse">
            <a:avLst/>
          </a:prstGeom>
          <a:solidFill>
            <a:srgbClr val="16529D"/>
          </a:solidFill>
          <a:ln>
            <a:solidFill>
              <a:srgbClr val="00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8961031" y="3647828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948548" y="3551432"/>
            <a:ext cx="437558" cy="437558"/>
          </a:xfrm>
          <a:prstGeom prst="ellipse">
            <a:avLst/>
          </a:prstGeom>
          <a:solidFill>
            <a:srgbClr val="16529D"/>
          </a:solidFill>
          <a:ln>
            <a:solidFill>
              <a:srgbClr val="00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45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358046" y="4085386"/>
            <a:ext cx="1644751" cy="49815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Блок </a:t>
            </a:r>
            <a:b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«Аналитика»</a:t>
            </a:r>
          </a:p>
        </p:txBody>
      </p:sp>
      <p:sp>
        <p:nvSpPr>
          <p:cNvPr id="46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2041004" y="4085385"/>
            <a:ext cx="1991868" cy="49815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Блок </a:t>
            </a:r>
            <a:b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«Образование»</a:t>
            </a:r>
          </a:p>
        </p:txBody>
      </p:sp>
      <p:sp>
        <p:nvSpPr>
          <p:cNvPr id="47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4037674" y="4085385"/>
            <a:ext cx="2540658" cy="49815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Блок </a:t>
            </a:r>
            <a:b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«Наука и</a:t>
            </a:r>
            <a:r>
              <a:rPr lang="en-US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инновации»</a:t>
            </a:r>
          </a:p>
        </p:txBody>
      </p:sp>
      <p:sp>
        <p:nvSpPr>
          <p:cNvPr id="48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6588936" y="4085149"/>
            <a:ext cx="1472184" cy="49815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Блок </a:t>
            </a:r>
            <a:b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«Кадры»</a:t>
            </a:r>
          </a:p>
        </p:txBody>
      </p:sp>
      <p:sp>
        <p:nvSpPr>
          <p:cNvPr id="49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8154327" y="4085148"/>
            <a:ext cx="2022562" cy="49815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Блок </a:t>
            </a:r>
            <a:b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«Цифровизация»</a:t>
            </a:r>
          </a:p>
        </p:txBody>
      </p:sp>
      <p:sp>
        <p:nvSpPr>
          <p:cNvPr id="50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10349035" y="4085147"/>
            <a:ext cx="1644751" cy="49815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Блок</a:t>
            </a: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b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3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«Сообщество»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6861BE-2196-8243-930A-1A8F843F08D1}"/>
              </a:ext>
            </a:extLst>
          </p:cNvPr>
          <p:cNvSpPr/>
          <p:nvPr/>
        </p:nvSpPr>
        <p:spPr>
          <a:xfrm>
            <a:off x="290374" y="1199850"/>
            <a:ext cx="7792158" cy="169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Цели Консорциума</a:t>
            </a:r>
            <a:r>
              <a:rPr lang="ru-RU" sz="140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15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latin typeface="Verdana" panose="020B0604030504040204" pitchFamily="34" charset="0"/>
                <a:ea typeface="Verdana" panose="020B0604030504040204" pitchFamily="34" charset="0"/>
              </a:rPr>
              <a:t>определяются в соответствии с национальными целями Российской Федерации: </a:t>
            </a:r>
          </a:p>
          <a:p>
            <a:pPr marL="401850" indent="-171450">
              <a:lnSpc>
                <a:spcPts val="1600"/>
              </a:lnSpc>
              <a:buClr>
                <a:srgbClr val="16529D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кадрового потенциала строительной отрасли; </a:t>
            </a:r>
          </a:p>
          <a:p>
            <a:pPr marL="401850" indent="-171450">
              <a:lnSpc>
                <a:spcPts val="1600"/>
              </a:lnSpc>
              <a:buClr>
                <a:srgbClr val="16529D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возможностей для самореализации и развития талантов в строительной отрасли; </a:t>
            </a:r>
          </a:p>
          <a:p>
            <a:pPr marL="401850" indent="-171450">
              <a:lnSpc>
                <a:spcPts val="1600"/>
              </a:lnSpc>
              <a:buClr>
                <a:srgbClr val="16529D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содействие формированию комфортной и безопасной среды жизнедеятельности; </a:t>
            </a:r>
          </a:p>
          <a:p>
            <a:pPr marL="401850" indent="-171450">
              <a:lnSpc>
                <a:spcPts val="1600"/>
              </a:lnSpc>
              <a:buClr>
                <a:srgbClr val="16529D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содействие обеспечению условий для достойного, эффективного труда и успешного </a:t>
            </a:r>
            <a:b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предпринимательства в строительной отрасли;</a:t>
            </a:r>
          </a:p>
          <a:p>
            <a:pPr marL="401850" indent="-171450">
              <a:lnSpc>
                <a:spcPts val="1600"/>
              </a:lnSpc>
              <a:buClr>
                <a:srgbClr val="16529D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трансформация в строительной отрасли.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06BFE7-DB2D-A242-9148-50C3BD1F51E9}"/>
              </a:ext>
            </a:extLst>
          </p:cNvPr>
          <p:cNvSpPr/>
          <p:nvPr/>
        </p:nvSpPr>
        <p:spPr>
          <a:xfrm>
            <a:off x="4220057" y="3111526"/>
            <a:ext cx="3475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задачи Консорциума</a:t>
            </a:r>
          </a:p>
        </p:txBody>
      </p:sp>
      <p:sp>
        <p:nvSpPr>
          <p:cNvPr id="27" name="Номер слайда 11">
            <a:extLst>
              <a:ext uri="{FF2B5EF4-FFF2-40B4-BE49-F238E27FC236}">
                <a16:creationId xmlns:a16="http://schemas.microsoft.com/office/drawing/2014/main" id="{62EF41F5-790F-4CC4-B6A5-BD1AFCC1CC37}"/>
              </a:ext>
            </a:extLst>
          </p:cNvPr>
          <p:cNvSpPr txBox="1">
            <a:spLocks/>
          </p:cNvSpPr>
          <p:nvPr/>
        </p:nvSpPr>
        <p:spPr>
          <a:xfrm>
            <a:off x="11557554" y="639051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65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8201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79F232-C21D-7B16-F893-AAD570CE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0F84B-F9E2-EF25-CF93-FBFA34150338}"/>
              </a:ext>
            </a:extLst>
          </p:cNvPr>
          <p:cNvSpPr txBox="1"/>
          <p:nvPr/>
        </p:nvSpPr>
        <p:spPr>
          <a:xfrm>
            <a:off x="482600" y="1541111"/>
            <a:ext cx="11167533" cy="4396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Строительная отрасль испытывает нехватку кадров всех уровней и направлений профессионального образования, в особенности кадров, обладающих компетенциями цифровой экономики, экологического природопользования и социокультурных запросов общества. 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сложившихся обстоятельствах наиболее перспективным подходом может стать глубокая интеграция научно-образовательных задач в стратегическом управленческом контуре развития строительной отрасли в рамках государственной программы «Строительство» 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(распоряжение Правительства Российской Федерации от 11 апреля 2022 г. №829-р)</a:t>
            </a:r>
          </a:p>
        </p:txBody>
      </p:sp>
    </p:spTree>
    <p:extLst>
      <p:ext uri="{BB962C8B-B14F-4D97-AF65-F5344CB8AC3E}">
        <p14:creationId xmlns:p14="http://schemas.microsoft.com/office/powerpoint/2010/main" val="8748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79F232-C21D-7B16-F893-AAD570CE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72C26-55F9-FEE4-1CBE-0A856F31AFA0}"/>
              </a:ext>
            </a:extLst>
          </p:cNvPr>
          <p:cNvSpPr txBox="1"/>
          <p:nvPr/>
        </p:nvSpPr>
        <p:spPr>
          <a:xfrm>
            <a:off x="677325" y="1764930"/>
            <a:ext cx="10871200" cy="424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600" b="1" spc="-10" dirty="0">
                <a:solidFill>
                  <a:srgbClr val="16529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подготовка рабочих кадров по широкому спектру профессий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600" b="1" spc="-10" dirty="0">
                <a:solidFill>
                  <a:srgbClr val="16529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ускоренная подготовка организаторов строительства по образовательным программам среднего профессионального образования (СПО) и высшего образования (ВО)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600" b="1" spc="-10" dirty="0">
                <a:solidFill>
                  <a:srgbClr val="16529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повышение квалификации работающих специалистов и руководителей отрасли в области компетенций цифровой экономики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600" b="1" spc="-10" dirty="0">
                <a:solidFill>
                  <a:srgbClr val="16529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подготовка высококвалифицированных инженеров-проектировщиков, архитекторов, градостроителей и архитекторов-реставраторов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600" b="1" spc="-10" dirty="0">
                <a:solidFill>
                  <a:srgbClr val="16529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воспроизводство научных и научно-педагогических кадров,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600" b="1" spc="-10" dirty="0">
                <a:solidFill>
                  <a:srgbClr val="16529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подготовка специалистов, обладающих уникальными квалификациями профессий будущего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9500A6-D881-A723-2EF3-540645CA355D}"/>
              </a:ext>
            </a:extLst>
          </p:cNvPr>
          <p:cNvSpPr txBox="1">
            <a:spLocks/>
          </p:cNvSpPr>
          <p:nvPr/>
        </p:nvSpPr>
        <p:spPr>
          <a:xfrm>
            <a:off x="646111" y="1218580"/>
            <a:ext cx="11545889" cy="407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</a:rPr>
              <a:t>ЗАДАЧИ СТРОИТЕЛЬНОГО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0045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79F232-C21D-7B16-F893-AAD570CE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0CAD4-908C-A414-4A16-FFACD4D27976}"/>
              </a:ext>
            </a:extLst>
          </p:cNvPr>
          <p:cNvSpPr txBox="1"/>
          <p:nvPr/>
        </p:nvSpPr>
        <p:spPr>
          <a:xfrm>
            <a:off x="933007" y="373268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КОНЦЕПЦИЯ</a:t>
            </a:r>
          </a:p>
          <a:p>
            <a:r>
              <a:rPr lang="ru-RU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ПОДГОТОВКИ СТРОИТЕЛЬНЫХ КАДРОВ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5D556-F1AF-7FCA-34DA-68E7CC568FB2}"/>
              </a:ext>
            </a:extLst>
          </p:cNvPr>
          <p:cNvSpPr txBox="1"/>
          <p:nvPr/>
        </p:nvSpPr>
        <p:spPr>
          <a:xfrm>
            <a:off x="624663" y="1245138"/>
            <a:ext cx="11198742" cy="526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800"/>
              </a:spcAft>
              <a:buAutoNum type="arabicPeriod"/>
            </a:pPr>
            <a:r>
              <a:rPr lang="ru-RU" sz="1800" b="1" dirty="0">
                <a:solidFill>
                  <a:srgbClr val="041A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1.1. Общие положения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1.2. Текущее состояние и потенциал развития строительного образования в Российской Федерации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1.3. Современные тенденции и перспективы развития строительного образования в мире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2. Ключевые цели и задачи развития строительного образования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3. Инструменты развития строительного образования</a:t>
            </a:r>
            <a:endParaRPr lang="ru-RU" b="1" dirty="0">
              <a:solidFill>
                <a:srgbClr val="041A72"/>
              </a:solidFill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3.1. Актуализация структуры системы строительного образования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3.2. Создание конкурентоспособного образовательного продукта</a:t>
            </a:r>
            <a:endParaRPr lang="ru-RU" i="1" dirty="0">
              <a:solidFill>
                <a:srgbClr val="041A72"/>
              </a:solidFill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3.3. Стимулирование спроса на образовательный продукт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3.4. Развитие исследовательской и инновационной деятельности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b="1" spc="-10" dirty="0">
                <a:solidFill>
                  <a:srgbClr val="041A72"/>
                </a:solidFill>
                <a:effectLst/>
                <a:ea typeface="Calibri" panose="020F0502020204030204" pitchFamily="34" charset="0"/>
              </a:rPr>
              <a:t>4. Продуктивное взаимодействие с работодателями и государством</a:t>
            </a:r>
            <a:endParaRPr lang="ru-RU" b="1" i="1" spc="-10" dirty="0">
              <a:solidFill>
                <a:srgbClr val="041A72"/>
              </a:solidFill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41A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Нормативно-правовое регулирование развития строительного образования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41A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Принципы и механизмы реализации Концепции</a:t>
            </a:r>
            <a:endParaRPr lang="ru-RU" sz="1800" b="1" dirty="0">
              <a:solidFill>
                <a:srgbClr val="041A72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4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2EC3B6-9A48-ED7A-B0A9-A19CB7B9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3537C1F-B6F0-2DF8-FD79-127BE76D8AEB}"/>
              </a:ext>
            </a:extLst>
          </p:cNvPr>
          <p:cNvSpPr/>
          <p:nvPr/>
        </p:nvSpPr>
        <p:spPr>
          <a:xfrm>
            <a:off x="432801" y="5558289"/>
            <a:ext cx="4234892" cy="964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1A72"/>
                </a:solidFill>
              </a:rPr>
              <a:t>Рабочие профессии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933713-3E6E-30B8-02F9-F21E759184A7}"/>
              </a:ext>
            </a:extLst>
          </p:cNvPr>
          <p:cNvSpPr/>
          <p:nvPr/>
        </p:nvSpPr>
        <p:spPr>
          <a:xfrm>
            <a:off x="432801" y="4410438"/>
            <a:ext cx="4234892" cy="9566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1A72"/>
                </a:solidFill>
              </a:rPr>
              <a:t>Подготовка квалифицированных рабочих (служащих)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D4BA681-7164-1E63-F57D-292DB867C08D}"/>
              </a:ext>
            </a:extLst>
          </p:cNvPr>
          <p:cNvSpPr/>
          <p:nvPr/>
        </p:nvSpPr>
        <p:spPr>
          <a:xfrm>
            <a:off x="432801" y="3115332"/>
            <a:ext cx="4234892" cy="1062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1A72"/>
                </a:solidFill>
              </a:rPr>
              <a:t>Техник (2 г 10 </a:t>
            </a:r>
            <a:r>
              <a:rPr lang="ru-RU" b="1" dirty="0" err="1">
                <a:solidFill>
                  <a:srgbClr val="041A72"/>
                </a:solidFill>
              </a:rPr>
              <a:t>мес</a:t>
            </a:r>
            <a:r>
              <a:rPr lang="ru-RU" b="1" dirty="0">
                <a:solidFill>
                  <a:srgbClr val="041A72"/>
                </a:solidFill>
              </a:rPr>
              <a:t>)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19D94E2-C31A-C5E2-1338-4100B7A44350}"/>
              </a:ext>
            </a:extLst>
          </p:cNvPr>
          <p:cNvSpPr/>
          <p:nvPr/>
        </p:nvSpPr>
        <p:spPr>
          <a:xfrm>
            <a:off x="432801" y="2065073"/>
            <a:ext cx="4234892" cy="9228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1A72"/>
                </a:solidFill>
              </a:rPr>
              <a:t>Старший техник (3 г 10 </a:t>
            </a:r>
            <a:r>
              <a:rPr lang="ru-RU" b="1" dirty="0" err="1">
                <a:solidFill>
                  <a:srgbClr val="041A72"/>
                </a:solidFill>
              </a:rPr>
              <a:t>мес</a:t>
            </a:r>
            <a:r>
              <a:rPr lang="ru-RU" b="1" dirty="0">
                <a:solidFill>
                  <a:srgbClr val="041A72"/>
                </a:solidFill>
              </a:rPr>
              <a:t>)</a:t>
            </a:r>
            <a:endParaRPr lang="ru-RU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4252E47-45F8-CF68-5B77-462397FE558F}"/>
              </a:ext>
            </a:extLst>
          </p:cNvPr>
          <p:cNvGraphicFramePr/>
          <p:nvPr/>
        </p:nvGraphicFramePr>
        <p:xfrm>
          <a:off x="5122173" y="1967517"/>
          <a:ext cx="3846590" cy="305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2F47B38-2E07-A73B-6964-4D5311211C32}"/>
              </a:ext>
            </a:extLst>
          </p:cNvPr>
          <p:cNvSpPr/>
          <p:nvPr/>
        </p:nvSpPr>
        <p:spPr>
          <a:xfrm>
            <a:off x="9423243" y="3902908"/>
            <a:ext cx="2295371" cy="158411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ВО: Инженер</a:t>
            </a:r>
          </a:p>
          <a:p>
            <a:pPr algn="ctr"/>
            <a:r>
              <a:rPr lang="ru-RU" sz="1400" dirty="0"/>
              <a:t>Направление (специальность)</a:t>
            </a:r>
          </a:p>
          <a:p>
            <a:pPr algn="ctr"/>
            <a:r>
              <a:rPr lang="ru-RU" sz="1400" dirty="0"/>
              <a:t>08.05.03</a:t>
            </a:r>
          </a:p>
          <a:p>
            <a:pPr algn="ctr"/>
            <a:r>
              <a:rPr lang="ru-RU" sz="1400" dirty="0"/>
              <a:t>Строительство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7C8B82-089D-2AE7-B06B-0AA01F1F1572}"/>
              </a:ext>
            </a:extLst>
          </p:cNvPr>
          <p:cNvSpPr/>
          <p:nvPr/>
        </p:nvSpPr>
        <p:spPr>
          <a:xfrm>
            <a:off x="9367915" y="2071847"/>
            <a:ext cx="2490969" cy="1584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ВО: Инженер (6 лет)</a:t>
            </a:r>
          </a:p>
          <a:p>
            <a:pPr algn="ctr"/>
            <a:r>
              <a:rPr lang="ru-RU" sz="1400" dirty="0"/>
              <a:t>Направление (специальность)</a:t>
            </a:r>
          </a:p>
          <a:p>
            <a:pPr algn="ctr"/>
            <a:r>
              <a:rPr lang="ru-RU" sz="1400" dirty="0"/>
              <a:t>08.05.03</a:t>
            </a:r>
          </a:p>
          <a:p>
            <a:pPr algn="ctr"/>
            <a:r>
              <a:rPr lang="ru-RU" sz="1400" dirty="0"/>
              <a:t>Строительство уникальных зданий и сооружений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610FDC3-3600-93DC-A5A3-1B736DCDACFA}"/>
              </a:ext>
            </a:extLst>
          </p:cNvPr>
          <p:cNvSpPr/>
          <p:nvPr/>
        </p:nvSpPr>
        <p:spPr>
          <a:xfrm>
            <a:off x="5017489" y="1482053"/>
            <a:ext cx="4055958" cy="5686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prstClr val="white"/>
                </a:solidFill>
                <a:latin typeface="Calibri" panose="020F0502020204030204"/>
              </a:rPr>
              <a:t>Аспирантура</a:t>
            </a:r>
            <a:endParaRPr lang="ru-RU" dirty="0"/>
          </a:p>
        </p:txBody>
      </p:sp>
      <p:sp>
        <p:nvSpPr>
          <p:cNvPr id="17" name="Стрелка: вверх 16">
            <a:extLst>
              <a:ext uri="{FF2B5EF4-FFF2-40B4-BE49-F238E27FC236}">
                <a16:creationId xmlns:a16="http://schemas.microsoft.com/office/drawing/2014/main" id="{64BC2986-916C-DA92-205F-CC12882B5EAB}"/>
              </a:ext>
            </a:extLst>
          </p:cNvPr>
          <p:cNvSpPr/>
          <p:nvPr/>
        </p:nvSpPr>
        <p:spPr>
          <a:xfrm>
            <a:off x="8065009" y="2910791"/>
            <a:ext cx="262467" cy="71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53EDC8C2-62EB-6437-C3B9-04D57B122DAC}"/>
              </a:ext>
            </a:extLst>
          </p:cNvPr>
          <p:cNvSpPr/>
          <p:nvPr/>
        </p:nvSpPr>
        <p:spPr>
          <a:xfrm rot="18394632">
            <a:off x="9029345" y="1722672"/>
            <a:ext cx="192890" cy="599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5ECB385B-98CB-E74B-33A6-62F8E4CD69C2}"/>
              </a:ext>
            </a:extLst>
          </p:cNvPr>
          <p:cNvSpPr/>
          <p:nvPr/>
        </p:nvSpPr>
        <p:spPr>
          <a:xfrm rot="19713069">
            <a:off x="8857412" y="2044102"/>
            <a:ext cx="188548" cy="2059237"/>
          </a:xfrm>
          <a:prstGeom prst="upArrow">
            <a:avLst>
              <a:gd name="adj1" fmla="val 4466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EAE67F78-FAC3-2CA4-2757-47379C64CCBF}"/>
              </a:ext>
            </a:extLst>
          </p:cNvPr>
          <p:cNvSpPr/>
          <p:nvPr/>
        </p:nvSpPr>
        <p:spPr>
          <a:xfrm>
            <a:off x="8048095" y="2378262"/>
            <a:ext cx="262467" cy="3049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4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E00D91-D64B-960E-3F9D-7567AD1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E10F2-83C5-99A8-CAB8-BF0931111E46}"/>
              </a:ext>
            </a:extLst>
          </p:cNvPr>
          <p:cNvSpPr txBox="1"/>
          <p:nvPr/>
        </p:nvSpPr>
        <p:spPr>
          <a:xfrm>
            <a:off x="253409" y="1348525"/>
            <a:ext cx="11685182" cy="4820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Ключевыми трендами, определяющими развитие строительного образования в Российской Федерации и в мире, являются: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ориентация на ликвидацию разрыва между требованиями к результатам обучения по образовательным программам и потребностями отрасли, актуальными запросами общества и государства;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внедрение гибких образовательных программ, основанных на </a:t>
            </a:r>
            <a:r>
              <a:rPr lang="ru-RU" dirty="0" err="1">
                <a:solidFill>
                  <a:srgbClr val="16529D"/>
                </a:solidFill>
                <a:cs typeface="Times New Roman" panose="02020603050405020304" pitchFamily="18" charset="0"/>
              </a:rPr>
              <a:t>форсайтах</a:t>
            </a: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 развития строительной отрасли, проектирование образовательных программ под «профессии будущего»;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развитие «осознанных» индивидуальных образовательных траекторий через вариативность образовательных программ и использование технологий «цифрового следа» (полная свобода в построении образовательных траекторий нецелесообразна для строительной отрасли, профессиональные ошибки здесь сопряжены с риском для десятков и сотен тысяч человеческих жизней, обучающимся необходимо в большей мере следовать рекомендациям образовательных организаций в части набора и последовательности изучаемых дисциплин);</a:t>
            </a:r>
          </a:p>
          <a:p>
            <a:pPr indent="540385" algn="just">
              <a:lnSpc>
                <a:spcPct val="110000"/>
              </a:lnSpc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cs typeface="Times New Roman" panose="02020603050405020304" pitchFamily="18" charset="0"/>
              </a:rPr>
              <a:t>– реализация возможности присвоения квалификаций студентам вузов и колледжей по результатам освоения отдельных модулей образовательной программы в целях усиления позиций выпускников на рынке труда;</a:t>
            </a:r>
          </a:p>
        </p:txBody>
      </p:sp>
    </p:spTree>
    <p:extLst>
      <p:ext uri="{BB962C8B-B14F-4D97-AF65-F5344CB8AC3E}">
        <p14:creationId xmlns:p14="http://schemas.microsoft.com/office/powerpoint/2010/main" val="16201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C31361-195C-836A-293E-6E796EDD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7AA7F-2C59-40FE-5DA7-3B6225A9E0C2}"/>
              </a:ext>
            </a:extLst>
          </p:cNvPr>
          <p:cNvSpPr txBox="1"/>
          <p:nvPr/>
        </p:nvSpPr>
        <p:spPr>
          <a:xfrm>
            <a:off x="434162" y="958949"/>
            <a:ext cx="11323675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массовое внедрение дистанционных образовательных технологий, электронного обучения и модели «смешанного обучения» (как вспомогательного инструментария для обучения, повышения качества подготовки обучающихся по образовательным программам);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расширяющееся использование виртуальных тренажеров, инструментов виртуальной и дополненной реальности;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акцент на интерактивные методы обучения и проектную работу в междисциплинарных командах;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активное формирование универсальных компетенций (системное мышление, коммуникации, принятие решений, командная работа, навыки самообучения, компетенции цифровой экономики);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pc="-15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сетевых форматов обучения с использованием материально-технического и кадрового потенциала нескольких образовательных организаций и компаний реального сектора экономики по профилю образовательных программ</a:t>
            </a: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содержательное участие работодателей в оценке результатов подготовки студентов в колледжах и вузах;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управление жизненным циклом образовательной программы в глубокой интеграции с заказчиками – бизнес-партнерами из реального сектора экономики;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внедрение модели «цифрового университета», обеспечивающей, в том числе, управление образовательной организацией на основе больших данных с помощью платформенных решений;</a:t>
            </a:r>
          </a:p>
          <a:p>
            <a:pPr indent="540385" algn="just">
              <a:spcAft>
                <a:spcPts val="800"/>
              </a:spcAft>
            </a:pPr>
            <a:r>
              <a:rPr lang="ru-RU" dirty="0">
                <a:solidFill>
                  <a:srgbClr val="16529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международное трансграничное образование с учетом региональной специфики и интересов Российской Федерации в продвижении своего экономического влияния.</a:t>
            </a:r>
          </a:p>
        </p:txBody>
      </p:sp>
    </p:spTree>
    <p:extLst>
      <p:ext uri="{BB962C8B-B14F-4D97-AF65-F5344CB8AC3E}">
        <p14:creationId xmlns:p14="http://schemas.microsoft.com/office/powerpoint/2010/main" val="39521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3AC26A-2E02-29B5-13A6-557662AB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BB2D2-1F3C-3757-C3EC-FD82C9B40F4E}"/>
              </a:ext>
            </a:extLst>
          </p:cNvPr>
          <p:cNvSpPr txBox="1"/>
          <p:nvPr/>
        </p:nvSpPr>
        <p:spPr>
          <a:xfrm>
            <a:off x="375684" y="1447423"/>
            <a:ext cx="11440632" cy="4459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b="1" spc="-1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Стратегические задачи строительного образования на период до 2035 года: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spc="-1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создание единой системы строительного образования, интегрирующей на методологическом и организационном уровне структуру и взаимодействие уровней образования и субъектов системы строительного образования;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spc="-1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разработка, актуализация и реализация образовательных программ с целью обеспечения строительной отрасли квалифицированным персоналом для ее бесперебойного функционирования и развития;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spc="-10" dirty="0">
                <a:solidFill>
                  <a:srgbClr val="16529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разработка, актуализация и реализация инновационных образовательных программ, реализуемых в открытой образовательной среде Консорциума, направленных на развитие кадрового потенциала отрасли – лидеров изменений и трансформации, интеграторов науки и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970564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5781</TotalTime>
  <Words>3365</Words>
  <Application>Microsoft Office PowerPoint</Application>
  <PresentationFormat>Широкоэкранный</PresentationFormat>
  <Paragraphs>417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Calibri Light</vt:lpstr>
      <vt:lpstr>Wingdings</vt:lpstr>
      <vt:lpstr>Calibri</vt:lpstr>
      <vt:lpstr>Arial</vt:lpstr>
      <vt:lpstr>Tahoma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Vera Galishnikova</cp:lastModifiedBy>
  <cp:revision>335</cp:revision>
  <cp:lastPrinted>2021-08-27T07:47:28Z</cp:lastPrinted>
  <dcterms:created xsi:type="dcterms:W3CDTF">2021-07-15T12:03:34Z</dcterms:created>
  <dcterms:modified xsi:type="dcterms:W3CDTF">2022-09-21T05:56:48Z</dcterms:modified>
</cp:coreProperties>
</file>