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3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90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3" r:id="rId23"/>
    <p:sldId id="282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59" r:id="rId32"/>
  </p:sldIdLst>
  <p:sldSz cx="12192000" cy="6858000"/>
  <p:notesSz cx="6858000" cy="9144000"/>
  <p:embeddedFontLst>
    <p:embeddedFont>
      <p:font typeface="Cera Pro Medium" charset="0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Arial Black" pitchFamily="34" charset="0"/>
      <p:bold r:id="rId39"/>
    </p:embeddedFont>
    <p:embeddedFont>
      <p:font typeface="Tahoma" pitchFamily="34" charset="0"/>
      <p:regular r:id="rId40"/>
      <p:bold r:id="rId41"/>
    </p:embeddedFont>
    <p:embeddedFont>
      <p:font typeface="Cera Pro" charset="0"/>
      <p:regular r:id="rId42"/>
      <p:bold r:id="rId43"/>
      <p:italic r:id="rId44"/>
      <p:boldItalic r:id="rId45"/>
    </p:embeddedFont>
    <p:embeddedFont>
      <p:font typeface="Roboto" charset="0"/>
      <p:regular r:id="rId46"/>
      <p:bold r:id="rId47"/>
      <p:italic r:id="rId48"/>
      <p:boldItalic r:id="rId4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CF8E47"/>
    <a:srgbClr val="404040"/>
    <a:srgbClr val="595959"/>
    <a:srgbClr val="D0D8F0"/>
    <a:srgbClr val="8A5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1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6A02A-45E4-4C34-8B98-6ADAA5553E63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973E-06F4-4667-9B01-7A2383A07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4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83000">
              <a:schemeClr val="tx1">
                <a:lumMod val="75000"/>
                <a:lumOff val="2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42E6905B-ACAD-47C6-A671-F14B4CBE2245}"/>
              </a:ext>
            </a:extLst>
          </p:cNvPr>
          <p:cNvSpPr/>
          <p:nvPr userDrawn="1"/>
        </p:nvSpPr>
        <p:spPr>
          <a:xfrm rot="8100000">
            <a:off x="6822035" y="5083540"/>
            <a:ext cx="6199826" cy="2790796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19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F209390-61A7-4B43-9C26-67F91265D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96983" y="180910"/>
            <a:ext cx="7292090" cy="78050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9F5E198-2225-4A87-81B4-825CC09860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1840" y="1986067"/>
            <a:ext cx="5619234" cy="60145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726100-F5E5-4027-9812-6B02B09CB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9013" y="3943763"/>
            <a:ext cx="8469878" cy="618631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23000"/>
              </a:prstClr>
            </a:outerShdw>
          </a:effectLst>
        </p:spPr>
        <p:txBody>
          <a:bodyPr wrap="square" anchor="b" anchorCtr="0">
            <a:spAutoFit/>
          </a:bodyPr>
          <a:lstStyle>
            <a:lvl1pPr algn="l">
              <a:defRPr sz="3800" b="1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5E27562F-21D0-4B6E-B081-847E7EC7BE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9013" y="4817461"/>
            <a:ext cx="8469879" cy="4311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spc="40" baseline="0"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9359DC6E-AB56-480A-82EB-C1A5277F7E65}"/>
              </a:ext>
            </a:extLst>
          </p:cNvPr>
          <p:cNvSpPr/>
          <p:nvPr userDrawn="1"/>
        </p:nvSpPr>
        <p:spPr>
          <a:xfrm rot="18903862">
            <a:off x="1675949" y="-373495"/>
            <a:ext cx="5586492" cy="2514709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21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Текст 43">
            <a:extLst>
              <a:ext uri="{FF2B5EF4-FFF2-40B4-BE49-F238E27FC236}">
                <a16:creationId xmlns="" xmlns:a16="http://schemas.microsoft.com/office/drawing/2014/main" id="{53D40062-836C-457C-B9DD-FAA57A6D4E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25" y="5217733"/>
            <a:ext cx="8469313" cy="82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5FA05360-5C50-47BE-B219-8A12D27771A1}"/>
              </a:ext>
            </a:extLst>
          </p:cNvPr>
          <p:cNvSpPr/>
          <p:nvPr userDrawn="1"/>
        </p:nvSpPr>
        <p:spPr>
          <a:xfrm rot="2703488">
            <a:off x="1386081" y="-2346881"/>
            <a:ext cx="7593156" cy="11430038"/>
          </a:xfrm>
          <a:prstGeom prst="roundRect">
            <a:avLst>
              <a:gd name="adj" fmla="val 3623"/>
            </a:avLst>
          </a:prstGeom>
          <a:noFill/>
          <a:ln w="63500">
            <a:gradFill>
              <a:gsLst>
                <a:gs pos="0">
                  <a:srgbClr val="8A5F2F"/>
                </a:gs>
                <a:gs pos="31000">
                  <a:srgbClr val="CF8E47">
                    <a:alpha val="0"/>
                  </a:srgbClr>
                </a:gs>
                <a:gs pos="100000">
                  <a:schemeClr val="accent4">
                    <a:lumMod val="60000"/>
                    <a:lumOff val="40000"/>
                    <a:alpha val="0"/>
                  </a:schemeClr>
                </a:gs>
                <a:gs pos="73000">
                  <a:srgbClr val="8A5F2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Google Shape;103;p1">
            <a:extLst>
              <a:ext uri="{FF2B5EF4-FFF2-40B4-BE49-F238E27FC236}">
                <a16:creationId xmlns="" xmlns:a16="http://schemas.microsoft.com/office/drawing/2014/main" id="{67F24DAA-C198-4126-A2FC-1E3CC71D7CA5}"/>
              </a:ext>
            </a:extLst>
          </p:cNvPr>
          <p:cNvPicPr preferRelativeResize="0"/>
          <p:nvPr userDrawn="1"/>
        </p:nvPicPr>
        <p:blipFill rotWithShape="1">
          <a:blip r:embed="rId6" cstate="screen">
            <a:alphaModFix/>
          </a:blip>
          <a:srcRect/>
          <a:stretch/>
        </p:blipFill>
        <p:spPr>
          <a:xfrm>
            <a:off x="6624842" y="1357552"/>
            <a:ext cx="2304455" cy="367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91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6A498D9A-D11B-4552-ACD3-818890FEA8F7}"/>
              </a:ext>
            </a:extLst>
          </p:cNvPr>
          <p:cNvSpPr/>
          <p:nvPr userDrawn="1"/>
        </p:nvSpPr>
        <p:spPr>
          <a:xfrm>
            <a:off x="-18973" y="1161466"/>
            <a:ext cx="12230745" cy="5707117"/>
          </a:xfrm>
          <a:custGeom>
            <a:avLst/>
            <a:gdLst>
              <a:gd name="connsiteX0" fmla="*/ 783684 w 12230745"/>
              <a:gd name="connsiteY0" fmla="*/ 0 h 5707117"/>
              <a:gd name="connsiteX1" fmla="*/ 12230745 w 12230745"/>
              <a:gd name="connsiteY1" fmla="*/ 0 h 5707117"/>
              <a:gd name="connsiteX2" fmla="*/ 12230745 w 12230745"/>
              <a:gd name="connsiteY2" fmla="*/ 5707117 h 5707117"/>
              <a:gd name="connsiteX3" fmla="*/ 0 w 12230745"/>
              <a:gd name="connsiteY3" fmla="*/ 5707117 h 5707117"/>
              <a:gd name="connsiteX4" fmla="*/ 0 w 12230745"/>
              <a:gd name="connsiteY4" fmla="*/ 781925 h 570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745" h="5707117">
                <a:moveTo>
                  <a:pt x="783684" y="0"/>
                </a:moveTo>
                <a:lnTo>
                  <a:pt x="12230745" y="0"/>
                </a:lnTo>
                <a:lnTo>
                  <a:pt x="12230745" y="5707117"/>
                </a:lnTo>
                <a:lnTo>
                  <a:pt x="0" y="5707117"/>
                </a:lnTo>
                <a:lnTo>
                  <a:pt x="0" y="7819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4E13A8F-C516-4D75-AC04-C1B3C3A54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94786" y="-2631790"/>
            <a:ext cx="5619234" cy="601451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614A9DE2-587C-4AFF-A63D-21333CBB56D5}"/>
              </a:ext>
            </a:extLst>
          </p:cNvPr>
          <p:cNvSpPr/>
          <p:nvPr userDrawn="1"/>
        </p:nvSpPr>
        <p:spPr>
          <a:xfrm rot="18903862">
            <a:off x="-1352126" y="-228676"/>
            <a:ext cx="1993774" cy="1805250"/>
          </a:xfrm>
          <a:prstGeom prst="roundRect">
            <a:avLst>
              <a:gd name="adj" fmla="val 168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80E9CE-C738-45EB-91E4-7DDC82499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525" y="382514"/>
            <a:ext cx="7723016" cy="4524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7A01E9-5471-43B5-BF16-76F2F80E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178" y="334065"/>
            <a:ext cx="741508" cy="534035"/>
          </a:xfrm>
          <a:prstGeom prst="rect">
            <a:avLst/>
          </a:prstGeo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fld id="{06F93DE1-FB15-41EB-81A8-DF8B618D68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DB97913-A3D2-43C2-BC16-2C5F5228EF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3762" y="3439879"/>
            <a:ext cx="5619234" cy="6014510"/>
          </a:xfrm>
          <a:prstGeom prst="rect">
            <a:avLst/>
          </a:prstGeom>
        </p:spPr>
      </p:pic>
      <p:pic>
        <p:nvPicPr>
          <p:cNvPr id="12" name="Google Shape;103;p1">
            <a:extLst>
              <a:ext uri="{FF2B5EF4-FFF2-40B4-BE49-F238E27FC236}">
                <a16:creationId xmlns="" xmlns:a16="http://schemas.microsoft.com/office/drawing/2014/main" id="{4B0A73CD-44A4-4DE5-B8A4-0A6FD0341CE1}"/>
              </a:ext>
            </a:extLst>
          </p:cNvPr>
          <p:cNvPicPr preferRelativeResize="0"/>
          <p:nvPr userDrawn="1"/>
        </p:nvPicPr>
        <p:blipFill rotWithShape="1">
          <a:blip r:embed="rId6" cstate="screen">
            <a:alphaModFix/>
          </a:blip>
          <a:srcRect/>
          <a:stretch/>
        </p:blipFill>
        <p:spPr>
          <a:xfrm>
            <a:off x="9399575" y="417093"/>
            <a:ext cx="2304455" cy="367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69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83000">
              <a:schemeClr val="tx1">
                <a:lumMod val="75000"/>
                <a:lumOff val="2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42E6905B-ACAD-47C6-A671-F14B4CBE2245}"/>
              </a:ext>
            </a:extLst>
          </p:cNvPr>
          <p:cNvSpPr/>
          <p:nvPr userDrawn="1"/>
        </p:nvSpPr>
        <p:spPr>
          <a:xfrm rot="8100000">
            <a:off x="6822035" y="5083540"/>
            <a:ext cx="6199826" cy="2790796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19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F209390-61A7-4B43-9C26-67F91265D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97273" y="180910"/>
            <a:ext cx="7292090" cy="78050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9F5E198-2225-4A87-81B4-825CC09860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1840" y="1986067"/>
            <a:ext cx="5619234" cy="6014510"/>
          </a:xfrm>
          <a:prstGeom prst="rect">
            <a:avLst/>
          </a:prstGeom>
        </p:spPr>
      </p:pic>
      <p:sp>
        <p:nvSpPr>
          <p:cNvPr id="2" name="Заголовок 1" descr="благодарю за внимание">
            <a:extLst>
              <a:ext uri="{FF2B5EF4-FFF2-40B4-BE49-F238E27FC236}">
                <a16:creationId xmlns="" xmlns:a16="http://schemas.microsoft.com/office/drawing/2014/main" id="{AA726100-F5E5-4027-9812-6B02B09CBD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1061" y="2906863"/>
            <a:ext cx="8469878" cy="680494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23000"/>
              </a:prstClr>
            </a:outerShdw>
          </a:effectLst>
        </p:spPr>
        <p:txBody>
          <a:bodyPr wrap="square" anchor="b" anchorCtr="0">
            <a:spAutoFit/>
          </a:bodyPr>
          <a:lstStyle>
            <a:lvl1pPr algn="ctr">
              <a:defRPr sz="3800" b="1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r>
              <a:rPr lang="ru-RU" dirty="0"/>
              <a:t>БЛАГОДАРЮ ЗА ВНИМАНИЕ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9359DC6E-AB56-480A-82EB-C1A5277F7E65}"/>
              </a:ext>
            </a:extLst>
          </p:cNvPr>
          <p:cNvSpPr/>
          <p:nvPr userDrawn="1"/>
        </p:nvSpPr>
        <p:spPr>
          <a:xfrm rot="18903862">
            <a:off x="1675949" y="-373495"/>
            <a:ext cx="5586492" cy="2514709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21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5FA05360-5C50-47BE-B219-8A12D27771A1}"/>
              </a:ext>
            </a:extLst>
          </p:cNvPr>
          <p:cNvSpPr/>
          <p:nvPr userDrawn="1"/>
        </p:nvSpPr>
        <p:spPr>
          <a:xfrm rot="2703488">
            <a:off x="1386081" y="-2346881"/>
            <a:ext cx="7593156" cy="11430038"/>
          </a:xfrm>
          <a:prstGeom prst="roundRect">
            <a:avLst>
              <a:gd name="adj" fmla="val 3623"/>
            </a:avLst>
          </a:prstGeom>
          <a:noFill/>
          <a:ln w="63500">
            <a:gradFill>
              <a:gsLst>
                <a:gs pos="0">
                  <a:srgbClr val="8A5F2F"/>
                </a:gs>
                <a:gs pos="31000">
                  <a:srgbClr val="CF8E47">
                    <a:alpha val="0"/>
                  </a:srgbClr>
                </a:gs>
                <a:gs pos="100000">
                  <a:schemeClr val="accent4">
                    <a:lumMod val="60000"/>
                    <a:lumOff val="40000"/>
                    <a:alpha val="0"/>
                  </a:schemeClr>
                </a:gs>
                <a:gs pos="73000">
                  <a:srgbClr val="8A5F2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9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EB0DF53B-E345-4A13-92E8-CE7E1CD34D13}" type="datetime1">
              <a:rPr lang="ru-RU" smtClean="0"/>
              <a:t>17.09.2022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6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5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278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bridgesar@mail.ru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uiu.ru/institutes/stroin/kafedry/bazovaya-kafedra-ao-mostostroj-11/o-kafedre/" TargetMode="External"/><Relationship Id="rId2" Type="http://schemas.openxmlformats.org/officeDocument/2006/relationships/hyperlink" Target="http://www.kafedra.mstroy.te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11.ru/" TargetMode="Externa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48" y="3317256"/>
            <a:ext cx="92487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 Игорь Георгиевич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д-р. техн. наук, профессор,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деятель науки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 Академик Российской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транспорта,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наук РФ,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Международной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по мостам и строительным конструкциям (IABSE),  Международного союза лабораторий и экспертов (RILEM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bridgesar@mail.ru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+7 903 328 03 80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634" y="914400"/>
            <a:ext cx="11459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СОСТОЯНИЯ ПРОБЛЕМЫ ПОДГОТОВКИ КАДРОВ ДЛЯ ОТРАСЛИ ТРАНСПОРТНОГО СТРОИТЕЛЬСТВА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Саратовский мост: старый дедушка в новом пиджаке | «Бизнес-Вектор»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майорка 2013 6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517" y="3068959"/>
            <a:ext cx="2116687" cy="2792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22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5772" y="508000"/>
            <a:ext cx="1174205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МОЖНО ПРЕДЛОЖИТЬ? 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участием образовательного сообщества рабочую группу по подготовке федеральной целевой программы или федерального проекта, направленного на развитие кадрового потенциала дорожно-мостовой отрасли в целях реализации национального проекта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«Безопасные и качественные дороги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(может быть это же и для строительной отрасли? 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стимулировать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написание художественных произведений и создание художественных фильмов, освещающих творческую и научную работу ученых и инженеров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наших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отраслей, а не так как сейчас, когда экранное время забито только фильмами про преступников и их поимку;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ходатайствовать перед Российской академией архитектуры и строительных наук об открытии в ней подразделения, занимающегося проблемами транспортного строительства.</a:t>
            </a:r>
          </a:p>
          <a:p>
            <a:pPr marL="457200" indent="-457200" algn="just">
              <a:buFontTx/>
              <a:buChar char="-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5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3200" y="740229"/>
            <a:ext cx="1155337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повысить заработную плату преподавателей вузов до уровня, обеспечивающего привлечение молодых ученых и преподавателей в вузы и сохранение опытных преподавателей в вузах; 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заработную плату учебно-вспомогательного персонала на кафедрах с тем, чтобы на кафедрах согласились бы работать квалифицированные специалисты, умеющие обслуживать сложные учебные приборы и оборудование;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разработать меры по значительному повышению стипендий аспирантам и меры по финансированию участия аспирантов и их научных руководителей в работе международных и российских конференций высокого уровня, по стимулированию их публикационной активности в высокорейтинговых журналах.</a:t>
            </a:r>
          </a:p>
          <a:p>
            <a:pPr marL="457200" indent="-45720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6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600" y="275771"/>
            <a:ext cx="1193074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разработать меры по оснащению вузов, готовящих специалистов для отрасли транспортного строительства, современными приборами и оборудованием,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современными отечественными программными комплексами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проектированию транспортных сооружений;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выделить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средства и разработать систему грантов и премий для ученых и преподавателей в вузах, готовящих специалистов  для отрасли транспортного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строительства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подобрать предприятия, нуждающиеся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квалифицированных кадрах дорожников и мостовиков и предложить им создать базовые кафедры на базе основных вузов, готовящих для них кадры, обеспечив дополнительное финансирование преподавателей, осуществляющих такую целевую подготовку студентов и магистрантов.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рассмотреть вопрос о создании в РФ независимых научных и испытательных центров, оснащенных современным оборудованием и кадрами, которые смогут проводить испытания и давать заключения о сроках службы конструкций, изделий и материалов для мостовых сооружений. Причем, по опыту европейских стран, желательно создавать и размещать эти центры в составе инженерных вузов, готовящих специалистов для отрасли транспортного строительства.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организовать конкурс научно-исследовательских и инженерных работ молодых инженеров производственников, преподавателей, ученых, студентов отрасли транспортного строительства с последующим поощрением победителей для выявления и использования их потенциала, создания базы данных элитного корпуса профессиональных инженеров отрасли транспортного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012421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9C57B7E2-C215-4B7D-98D5-3BF5256C5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-357083"/>
            <a:ext cx="10145757" cy="516131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Целевая </a:t>
            </a:r>
            <a:r>
              <a:rPr lang="ru-RU" dirty="0"/>
              <a:t>подготовка и опыт взаимодействия с ведущими </a:t>
            </a:r>
            <a:r>
              <a:rPr lang="ru-RU" dirty="0" err="1"/>
              <a:t>ВуЗами</a:t>
            </a:r>
            <a:r>
              <a:rPr lang="ru-RU" dirty="0"/>
              <a:t> </a:t>
            </a:r>
            <a:r>
              <a:rPr lang="ru-RU" dirty="0" smtClean="0"/>
              <a:t>отрасли АО </a:t>
            </a:r>
            <a:r>
              <a:rPr lang="ru-RU" dirty="0"/>
              <a:t>«МОСТОСТРОЙ-11».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i="0" dirty="0" smtClean="0">
                <a:effectLst/>
                <a:latin typeface="+mj-lt"/>
              </a:rPr>
              <a:t>Партнерство </a:t>
            </a:r>
            <a:r>
              <a:rPr lang="ru-RU" sz="2800" i="0" dirty="0">
                <a:effectLst/>
                <a:latin typeface="+mj-lt"/>
              </a:rPr>
              <a:t>с учебными заведениями </a:t>
            </a:r>
            <a:br>
              <a:rPr lang="ru-RU" sz="2800" i="0" dirty="0">
                <a:effectLst/>
                <a:latin typeface="+mj-lt"/>
              </a:rPr>
            </a:br>
            <a:r>
              <a:rPr lang="ru-RU" sz="2800" i="0" dirty="0">
                <a:effectLst/>
                <a:latin typeface="+mj-lt"/>
              </a:rPr>
              <a:t>(Тюменский индустриальный университет, </a:t>
            </a:r>
            <a:r>
              <a:rPr lang="ru-RU" sz="2800" i="0" dirty="0" err="1">
                <a:effectLst/>
                <a:latin typeface="+mj-lt"/>
              </a:rPr>
              <a:t>СибАДИ</a:t>
            </a:r>
            <a:r>
              <a:rPr lang="ru-RU" sz="2800" i="0" dirty="0">
                <a:effectLst/>
                <a:latin typeface="+mj-lt"/>
              </a:rPr>
              <a:t>, </a:t>
            </a:r>
            <a:r>
              <a:rPr lang="ru-RU" sz="2800" i="0" dirty="0" err="1" smtClean="0">
                <a:effectLst/>
                <a:latin typeface="+mj-lt"/>
              </a:rPr>
              <a:t>СибГУПС</a:t>
            </a:r>
            <a:r>
              <a:rPr lang="ru-RU" sz="2800" i="0" dirty="0">
                <a:effectLst/>
                <a:latin typeface="+mj-lt"/>
              </a:rPr>
              <a:t>)</a:t>
            </a:r>
            <a:endParaRPr lang="ru-RU" sz="2800" dirty="0">
              <a:latin typeface="+mj-lt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40FF95AD-8713-4F83-A437-704C1736B2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7829" y="4817461"/>
            <a:ext cx="8691063" cy="1902653"/>
          </a:xfrm>
          <a:prstGeom prst="rect">
            <a:avLst/>
          </a:prstGeom>
        </p:spPr>
        <p:txBody>
          <a:bodyPr/>
          <a:lstStyle/>
          <a:p>
            <a:r>
              <a:rPr lang="ru-RU" i="0" dirty="0" smtClean="0">
                <a:solidFill>
                  <a:srgbClr val="FFFF00"/>
                </a:solidFill>
                <a:effectLst/>
              </a:rPr>
              <a:t>Овчинников Игорь Георгиевич, д.т.н., профессор, заслуженный деятель науки РФ, действительный член РАТ, МАН ВШ, РИА, РАИН, </a:t>
            </a:r>
            <a:r>
              <a:rPr lang="en-US" i="0" dirty="0" smtClean="0">
                <a:solidFill>
                  <a:srgbClr val="FFFF00"/>
                </a:solidFill>
                <a:effectLst/>
              </a:rPr>
              <a:t>ASCE, IABSE, RILEM</a:t>
            </a:r>
            <a:r>
              <a:rPr lang="ru-RU" i="0" dirty="0" smtClean="0">
                <a:solidFill>
                  <a:srgbClr val="FFFF00"/>
                </a:solidFill>
                <a:effectLst/>
              </a:rPr>
              <a:t>, профессор Тюменского индустриального университета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2059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A73E65-9C58-4D1E-94BA-D2707392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202465"/>
            <a:ext cx="7948651" cy="812530"/>
          </a:xfrm>
        </p:spPr>
        <p:txBody>
          <a:bodyPr/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a typeface="Arial"/>
                <a:cs typeface="Arial"/>
                <a:sym typeface="Arial Black"/>
              </a:rPr>
              <a:t>ГДЕ ВЗЯТЬ КАДРЫ </a:t>
            </a:r>
            <a:r>
              <a:rPr lang="ru-RU" dirty="0">
                <a:ea typeface="Arial"/>
                <a:cs typeface="Arial"/>
                <a:sym typeface="Arial"/>
              </a:rPr>
              <a:t>И КАК ВОВЛЕЧЬ ПЕРСОНАЛ?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A7E8EDA-2FC0-45D3-85BE-E840BBB9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14</a:t>
            </a:fld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3CEC2DEC-E64F-4DC7-B786-0C282EE7F4A2}"/>
              </a:ext>
            </a:extLst>
          </p:cNvPr>
          <p:cNvGrpSpPr/>
          <p:nvPr/>
        </p:nvGrpSpPr>
        <p:grpSpPr>
          <a:xfrm>
            <a:off x="-124665" y="1381161"/>
            <a:ext cx="4448498" cy="5195721"/>
            <a:chOff x="280282" y="2444097"/>
            <a:chExt cx="3049961" cy="3562269"/>
          </a:xfrm>
        </p:grpSpPr>
        <p:pic>
          <p:nvPicPr>
            <p:cNvPr id="7" name="Google Shape;110;p2">
              <a:extLst>
                <a:ext uri="{FF2B5EF4-FFF2-40B4-BE49-F238E27FC236}">
                  <a16:creationId xmlns="" xmlns:a16="http://schemas.microsoft.com/office/drawing/2014/main" id="{433B28FC-B77C-4AC0-9BB6-D1B46088AB74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</a:blip>
            <a:srcRect l="26875" r="24981"/>
            <a:stretch/>
          </p:blipFill>
          <p:spPr>
            <a:xfrm>
              <a:off x="281968" y="2444097"/>
              <a:ext cx="3048275" cy="3562269"/>
            </a:xfrm>
            <a:prstGeom prst="roundRect">
              <a:avLst>
                <a:gd name="adj" fmla="val 2817"/>
              </a:avLst>
            </a:prstGeom>
            <a:noFill/>
            <a:ln>
              <a:noFill/>
            </a:ln>
            <a:effectLst/>
          </p:spPr>
        </p:pic>
        <p:sp>
          <p:nvSpPr>
            <p:cNvPr id="8" name="Google Shape;111;p2">
              <a:extLst>
                <a:ext uri="{FF2B5EF4-FFF2-40B4-BE49-F238E27FC236}">
                  <a16:creationId xmlns="" xmlns:a16="http://schemas.microsoft.com/office/drawing/2014/main" id="{C6295BA1-6FF3-4D10-B90E-15A6226A6736}"/>
                </a:ext>
              </a:extLst>
            </p:cNvPr>
            <p:cNvSpPr/>
            <p:nvPr/>
          </p:nvSpPr>
          <p:spPr>
            <a:xfrm>
              <a:off x="280282" y="2444097"/>
              <a:ext cx="3048275" cy="3562269"/>
            </a:xfrm>
            <a:prstGeom prst="roundRect">
              <a:avLst>
                <a:gd name="adj" fmla="val 3207"/>
              </a:avLst>
            </a:prstGeom>
            <a:solidFill>
              <a:schemeClr val="accent2">
                <a:alpha val="1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7B011C77-675B-457C-BAE0-D9E4CC3AD45E}"/>
              </a:ext>
            </a:extLst>
          </p:cNvPr>
          <p:cNvSpPr/>
          <p:nvPr/>
        </p:nvSpPr>
        <p:spPr>
          <a:xfrm>
            <a:off x="5571460" y="2941070"/>
            <a:ext cx="6347638" cy="3635812"/>
          </a:xfrm>
          <a:prstGeom prst="roundRect">
            <a:avLst>
              <a:gd name="adj" fmla="val 2805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ОБРАЗОВАТЕЛЬНЫЕ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Корпоративный учебный центр — с 2011 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Базовая кафедра АО «Мостострой-11» в ТИУ — с 2018 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Программы целевой подготовки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СибАДИ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— с 2013 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 класса «Мостострой-11» в школах Тюмени и Омска — с 2019 года</a:t>
            </a:r>
          </a:p>
          <a:p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АРХИТЕКТУРА ПРОГРАММ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Программа ориентирована на практику МС11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Уникальный формат «вертушка»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Экскурсии на строительные объекты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Коллаборация преподавателей вуза и практиков МС11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Мастер-классы, тренинги, бизнес-игры, конференции и пр.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Онлайн-курс на базе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iSpring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ВЗАИМНЫЕ ВЫГОДЫ WIN-WIN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Менеджеры компании, вовлеченные в процесс подготовки программ, становятся наставниками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Обучающиеся на курсе максимально погружаются в культуру компании и имеют подготовку по всем ключевым направлениям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81E9731-DD93-4660-8F80-EC567BD1077F}"/>
              </a:ext>
            </a:extLst>
          </p:cNvPr>
          <p:cNvSpPr txBox="1"/>
          <p:nvPr/>
        </p:nvSpPr>
        <p:spPr>
          <a:xfrm>
            <a:off x="4481416" y="2453115"/>
            <a:ext cx="642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СПОСОБЫ, ИСПОЛЬЗУЕМЫЕ В АО «МОСТОСТРОЙ-11»: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8D1E1B0-FF39-40BE-9300-A1E97B3C99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2381" y="3043377"/>
            <a:ext cx="769443" cy="6151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F783BBA-849A-4B95-9901-2BC47B229A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2382" y="4173967"/>
            <a:ext cx="769443" cy="77145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4536C86-ABC6-4FE8-87B1-B4573F150E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92382" y="5644890"/>
            <a:ext cx="769443" cy="721353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E6B7419D-4F8F-4CF3-A7F2-1073505F0D48}"/>
              </a:ext>
            </a:extLst>
          </p:cNvPr>
          <p:cNvGrpSpPr/>
          <p:nvPr/>
        </p:nvGrpSpPr>
        <p:grpSpPr>
          <a:xfrm>
            <a:off x="4566478" y="1381161"/>
            <a:ext cx="7352620" cy="950206"/>
            <a:chOff x="4566478" y="1381161"/>
            <a:chExt cx="7352620" cy="950206"/>
          </a:xfrm>
        </p:grpSpPr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6186AD56-DE31-4495-874E-B16B7577AE09}"/>
                </a:ext>
              </a:extLst>
            </p:cNvPr>
            <p:cNvGrpSpPr/>
            <p:nvPr/>
          </p:nvGrpSpPr>
          <p:grpSpPr>
            <a:xfrm>
              <a:off x="4566478" y="1381161"/>
              <a:ext cx="7352620" cy="950206"/>
              <a:chOff x="2613050" y="1528317"/>
              <a:chExt cx="7352620" cy="950206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="" xmlns:a16="http://schemas.microsoft.com/office/drawing/2014/main" id="{BCC106CA-668D-42ED-B327-B6118518D121}"/>
                  </a:ext>
                </a:extLst>
              </p:cNvPr>
              <p:cNvSpPr/>
              <p:nvPr/>
            </p:nvSpPr>
            <p:spPr>
              <a:xfrm rot="2700000">
                <a:off x="6019047" y="2183058"/>
                <a:ext cx="295465" cy="295465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="" xmlns:a16="http://schemas.microsoft.com/office/drawing/2014/main" id="{6A53F246-EAB8-49F5-8732-C02B3EE97ABC}"/>
                  </a:ext>
                </a:extLst>
              </p:cNvPr>
              <p:cNvSpPr/>
              <p:nvPr/>
            </p:nvSpPr>
            <p:spPr>
              <a:xfrm>
                <a:off x="2613050" y="1528317"/>
                <a:ext cx="7352620" cy="865785"/>
              </a:xfrm>
              <a:prstGeom prst="roundRect">
                <a:avLst>
                  <a:gd name="adj" fmla="val 904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8000" rtlCol="0" anchor="ctr"/>
              <a:lstStyle/>
              <a:p>
                <a:r>
                  <a:rPr lang="ru-RU" sz="2000" b="1" cap="all" dirty="0">
                    <a:solidFill>
                      <a:schemeClr val="bg1"/>
                    </a:solidFill>
                    <a:latin typeface="Cera Pro" panose="00000400000000000000" pitchFamily="2" charset="0"/>
                  </a:rPr>
                  <a:t>  Сделайте из персонала сторонников!</a:t>
                </a:r>
              </a:p>
            </p:txBody>
          </p:sp>
        </p:grpSp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8CC58314-01D3-44A1-BA59-C2BAAD2E4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53527" y="1480391"/>
              <a:ext cx="608297" cy="691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24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2EC445-8D7E-48FF-8AD3-A93A0DAA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202465"/>
            <a:ext cx="7723016" cy="8125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cs typeface="Arial"/>
              </a:rPr>
              <a:t>ПЕРЕДОВЫЕ ИНЖЕНЕРНЫЕ ШКОЛЫ.</a:t>
            </a:r>
            <a:br>
              <a:rPr lang="ru-RU" dirty="0">
                <a:cs typeface="Arial"/>
              </a:rPr>
            </a:br>
            <a:r>
              <a:rPr lang="ru-RU" dirty="0">
                <a:cs typeface="Arial"/>
              </a:rPr>
              <a:t>ФЕДЕРАЛЬНАЯ ПРОГРАММА ПОДДЕРЖКИ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655ABDA-C229-4263-A6AE-16E58D8C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15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161542B-617F-4219-9966-F3D3E0638B91}"/>
              </a:ext>
            </a:extLst>
          </p:cNvPr>
          <p:cNvGrpSpPr/>
          <p:nvPr/>
        </p:nvGrpSpPr>
        <p:grpSpPr>
          <a:xfrm>
            <a:off x="8286713" y="1422764"/>
            <a:ext cx="3592946" cy="5232771"/>
            <a:chOff x="8286713" y="1422764"/>
            <a:chExt cx="3571661" cy="5201771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298BE500-1282-45D1-8A6A-8A78AC59EA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/>
          </p:blipFill>
          <p:spPr>
            <a:xfrm>
              <a:off x="8286713" y="1422764"/>
              <a:ext cx="3571661" cy="5201771"/>
            </a:xfrm>
            <a:prstGeom prst="roundRect">
              <a:avLst>
                <a:gd name="adj" fmla="val 4877"/>
              </a:avLst>
            </a:prstGeom>
          </p:spPr>
        </p:pic>
        <p:sp>
          <p:nvSpPr>
            <p:cNvPr id="5" name="Google Shape;111;p2">
              <a:extLst>
                <a:ext uri="{FF2B5EF4-FFF2-40B4-BE49-F238E27FC236}">
                  <a16:creationId xmlns="" xmlns:a16="http://schemas.microsoft.com/office/drawing/2014/main" id="{321AD440-6975-40E2-BE43-0CF86DAC63C4}"/>
                </a:ext>
              </a:extLst>
            </p:cNvPr>
            <p:cNvSpPr/>
            <p:nvPr/>
          </p:nvSpPr>
          <p:spPr>
            <a:xfrm>
              <a:off x="8286713" y="1422764"/>
              <a:ext cx="3571661" cy="5201771"/>
            </a:xfrm>
            <a:prstGeom prst="roundRect">
              <a:avLst>
                <a:gd name="adj" fmla="val 4554"/>
              </a:avLst>
            </a:prstGeom>
            <a:solidFill>
              <a:schemeClr val="accent2">
                <a:alpha val="1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27A70215-9348-47F6-A6A2-7B3B1D5EA878}"/>
              </a:ext>
            </a:extLst>
          </p:cNvPr>
          <p:cNvSpPr/>
          <p:nvPr/>
        </p:nvSpPr>
        <p:spPr>
          <a:xfrm>
            <a:off x="573259" y="2742501"/>
            <a:ext cx="7295394" cy="3164860"/>
          </a:xfrm>
          <a:prstGeom prst="roundRect">
            <a:avLst>
              <a:gd name="adj" fmla="val 6882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ПЛАНИРУЕМАЯ ДЕЯТЕЛЬНОСТЬ ПЕРЕДОВЫХ ИНЖЕНЕРНЫХ ШКОЛ:</a:t>
            </a:r>
          </a:p>
          <a:p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научные исследования и разработки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«технологическая магистратура» — практики и (или) стажировки в формате работы с наставниками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привлечение инженеров к преподавательской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стажировка на базе компаний профессорско-преподавательского состава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специальные образовательные пространства (опытные производства, лаборатории, виртуальные фабрики, интерактивные комплексы и пр.)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трудоустройство выпускников и пр.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5D3BF9-6046-4E9B-9669-6CF54012DE0A}"/>
              </a:ext>
            </a:extLst>
          </p:cNvPr>
          <p:cNvSpPr txBox="1"/>
          <p:nvPr/>
        </p:nvSpPr>
        <p:spPr>
          <a:xfrm>
            <a:off x="495146" y="1609740"/>
            <a:ext cx="7268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ПОСТАНОВЛЕНИЕ ПРАВИТЕЛЬСТВА РФ № 619 ОТ 08.04.2022 «О мерах государственной поддержки программ развития передовых инженерных школ»</a:t>
            </a:r>
          </a:p>
        </p:txBody>
      </p:sp>
    </p:spTree>
    <p:extLst>
      <p:ext uri="{BB962C8B-B14F-4D97-AF65-F5344CB8AC3E}">
        <p14:creationId xmlns:p14="http://schemas.microsoft.com/office/powerpoint/2010/main" val="725881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389702-C6DC-4C0F-AD64-E51AD039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ТРАЕКТОРИИ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0EFFEAB-0FDA-4504-B82C-AA9857D3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B339B7EC-9D7E-482B-A7B2-2A43F1F395FE}"/>
              </a:ext>
            </a:extLst>
          </p:cNvPr>
          <p:cNvSpPr/>
          <p:nvPr/>
        </p:nvSpPr>
        <p:spPr>
          <a:xfrm>
            <a:off x="328164" y="1367968"/>
            <a:ext cx="1620000" cy="16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7A129924-9878-4FF6-AFD9-720E73611CBB}"/>
              </a:ext>
            </a:extLst>
          </p:cNvPr>
          <p:cNvSpPr/>
          <p:nvPr/>
        </p:nvSpPr>
        <p:spPr>
          <a:xfrm>
            <a:off x="3256147" y="1367967"/>
            <a:ext cx="1620000" cy="16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76BC2E00-C1E8-4FFD-8981-328690BF0369}"/>
              </a:ext>
            </a:extLst>
          </p:cNvPr>
          <p:cNvSpPr/>
          <p:nvPr/>
        </p:nvSpPr>
        <p:spPr>
          <a:xfrm>
            <a:off x="6448467" y="1361780"/>
            <a:ext cx="1620000" cy="16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30E4BEE1-931A-430E-9346-F56D567D5770}"/>
              </a:ext>
            </a:extLst>
          </p:cNvPr>
          <p:cNvSpPr/>
          <p:nvPr/>
        </p:nvSpPr>
        <p:spPr>
          <a:xfrm>
            <a:off x="9630224" y="1369108"/>
            <a:ext cx="1620000" cy="16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CA95D2EA-F59B-4803-A937-8D4E072E4A36}"/>
              </a:ext>
            </a:extLst>
          </p:cNvPr>
          <p:cNvSpPr/>
          <p:nvPr/>
        </p:nvSpPr>
        <p:spPr>
          <a:xfrm>
            <a:off x="1311442" y="3888358"/>
            <a:ext cx="2227984" cy="222798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5629533" y="3529215"/>
            <a:ext cx="3257868" cy="861794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Направление подготовки 08.03.01 «Строительство», направленность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«Объекты транспортной инфраструктуры»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 2022 года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58C6BFEF-9C24-436D-8B90-9570B78EFF15}"/>
              </a:ext>
            </a:extLst>
          </p:cNvPr>
          <p:cNvSpPr/>
          <p:nvPr/>
        </p:nvSpPr>
        <p:spPr>
          <a:xfrm>
            <a:off x="9110735" y="3529215"/>
            <a:ext cx="2658979" cy="2946271"/>
          </a:xfrm>
          <a:prstGeom prst="roundRect">
            <a:avLst>
              <a:gd name="adj" fmla="val 7986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Направление подготовки 08.04.01 «Строительство», программа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«Управление проектами строительства»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 2018 года</a:t>
            </a:r>
          </a:p>
          <a:p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Направление подготовки 08.04.01 «Строительство», программа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«Цифровое строительство»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 2020 года</a:t>
            </a:r>
          </a:p>
          <a:p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Направление подготовки 08.04.01 «Строительство», программа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«Управление проектами строительства мостов </a:t>
            </a:r>
            <a:b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и путепроводов на автомобильных дорогах»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 2021 года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7C5E6EC-1A1B-4115-93AC-E5ED86724D17}"/>
              </a:ext>
            </a:extLst>
          </p:cNvPr>
          <p:cNvSpPr txBox="1"/>
          <p:nvPr/>
        </p:nvSpPr>
        <p:spPr>
          <a:xfrm>
            <a:off x="609501" y="2989108"/>
            <a:ext cx="105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ШКОЛА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17AF9A2-FFC0-481D-99E9-F6A1B425B16D}"/>
              </a:ext>
            </a:extLst>
          </p:cNvPr>
          <p:cNvSpPr txBox="1"/>
          <p:nvPr/>
        </p:nvSpPr>
        <p:spPr>
          <a:xfrm>
            <a:off x="3032058" y="2984636"/>
            <a:ext cx="206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СРЕДНЕЕ ПРОФ. ОБРАЗОВАНИЕ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90C2541-22D4-4A92-8B2E-020C4C8932C1}"/>
              </a:ext>
            </a:extLst>
          </p:cNvPr>
          <p:cNvSpPr txBox="1"/>
          <p:nvPr/>
        </p:nvSpPr>
        <p:spPr>
          <a:xfrm>
            <a:off x="6224378" y="3025570"/>
            <a:ext cx="206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БАКАЛАВРИАТ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971EE0-6F52-4B11-86F6-1AC0C5A1D6BF}"/>
              </a:ext>
            </a:extLst>
          </p:cNvPr>
          <p:cNvSpPr txBox="1"/>
          <p:nvPr/>
        </p:nvSpPr>
        <p:spPr>
          <a:xfrm>
            <a:off x="9406136" y="3018780"/>
            <a:ext cx="206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МАГИСТРАТУРА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EF34BD3-866E-431E-AB5A-887430EF0915}"/>
              </a:ext>
            </a:extLst>
          </p:cNvPr>
          <p:cNvSpPr txBox="1"/>
          <p:nvPr/>
        </p:nvSpPr>
        <p:spPr>
          <a:xfrm>
            <a:off x="1095945" y="6152320"/>
            <a:ext cx="265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«МОСТОСТРОЙ-11»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стажировка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|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 работа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66E02C9C-3EF5-451E-B303-D057098DFC2A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 flipV="1">
            <a:off x="1948164" y="2177967"/>
            <a:ext cx="1307983" cy="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68ED0709-FEC1-468F-997A-EBFE3C516181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8566451" y="2179108"/>
            <a:ext cx="1063773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уступ 31">
            <a:extLst>
              <a:ext uri="{FF2B5EF4-FFF2-40B4-BE49-F238E27FC236}">
                <a16:creationId xmlns="" xmlns:a16="http://schemas.microsoft.com/office/drawing/2014/main" id="{670B7448-8F77-4048-99DE-F4E73987677B}"/>
              </a:ext>
            </a:extLst>
          </p:cNvPr>
          <p:cNvCxnSpPr>
            <a:cxnSpLocks/>
            <a:stCxn id="4" idx="0"/>
            <a:endCxn id="6" idx="2"/>
          </p:cNvCxnSpPr>
          <p:nvPr/>
        </p:nvCxnSpPr>
        <p:spPr>
          <a:xfrm rot="16200000" flipH="1">
            <a:off x="3391409" y="-885277"/>
            <a:ext cx="803812" cy="5310303"/>
          </a:xfrm>
          <a:prstGeom prst="bentConnector4">
            <a:avLst>
              <a:gd name="adj1" fmla="val -16464"/>
              <a:gd name="adj2" fmla="val 83989"/>
            </a:avLst>
          </a:prstGeom>
          <a:ln cap="rnd">
            <a:solidFill>
              <a:schemeClr val="accent6">
                <a:lumMod val="75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: уступ 38">
            <a:extLst>
              <a:ext uri="{FF2B5EF4-FFF2-40B4-BE49-F238E27FC236}">
                <a16:creationId xmlns="" xmlns:a16="http://schemas.microsoft.com/office/drawing/2014/main" id="{D1D7D054-A8F9-44C7-9D83-050CFA2073EE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rot="5400000">
            <a:off x="3117096" y="4053298"/>
            <a:ext cx="1371383" cy="526721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: уступ 40">
            <a:extLst>
              <a:ext uri="{FF2B5EF4-FFF2-40B4-BE49-F238E27FC236}">
                <a16:creationId xmlns="" xmlns:a16="http://schemas.microsoft.com/office/drawing/2014/main" id="{4AF77188-FDC7-4B26-98D3-C07758670852}"/>
              </a:ext>
            </a:extLst>
          </p:cNvPr>
          <p:cNvCxnSpPr>
            <a:stCxn id="10" idx="2"/>
            <a:endCxn id="8" idx="6"/>
          </p:cNvCxnSpPr>
          <p:nvPr/>
        </p:nvCxnSpPr>
        <p:spPr>
          <a:xfrm rot="5400000">
            <a:off x="5093277" y="2837159"/>
            <a:ext cx="611341" cy="3719041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19955B9E-48A8-4085-83D7-377F481BBDF7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182386" y="5002351"/>
            <a:ext cx="492834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E4CA19BA-B7B5-4A87-8F93-39C2F839EF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74" y="3484858"/>
            <a:ext cx="2275692" cy="263148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21BC28F6-38AB-46D6-93C5-C8CE71EE0D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5" y="1637896"/>
            <a:ext cx="1620000" cy="134388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11D1C672-9FF9-40BE-8BD8-45953B3353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06" y="1397357"/>
            <a:ext cx="1778134" cy="163533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0B7E8914-766D-41ED-9D05-6C144C913A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66" y="1357632"/>
            <a:ext cx="2364299" cy="1619999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8611D2A3-256F-4CBB-B5CD-E5417EFD3B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458" y="1091311"/>
            <a:ext cx="1549531" cy="195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5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69510B-21D9-475C-A963-D90F47CB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202465"/>
            <a:ext cx="7723016" cy="812530"/>
          </a:xfrm>
        </p:spPr>
        <p:txBody>
          <a:bodyPr/>
          <a:lstStyle/>
          <a:p>
            <a:r>
              <a:rPr lang="ru-RU" dirty="0"/>
              <a:t>СОТРУДНИЧЕСТВО СО ШКОЛАМИ — ПРОФИЛЬНЫЕ КЛАССЫ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5B19117-831A-4D1C-A3FC-5631EB2B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4" name="Google Shape;250;p5">
            <a:extLst>
              <a:ext uri="{FF2B5EF4-FFF2-40B4-BE49-F238E27FC236}">
                <a16:creationId xmlns="" xmlns:a16="http://schemas.microsoft.com/office/drawing/2014/main" id="{9327782D-9585-4AB8-9B99-20EA39C36024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</a:blip>
          <a:srcRect/>
          <a:stretch/>
        </p:blipFill>
        <p:spPr>
          <a:xfrm>
            <a:off x="4270721" y="4138799"/>
            <a:ext cx="4193802" cy="2363051"/>
          </a:xfrm>
          <a:prstGeom prst="roundRect">
            <a:avLst>
              <a:gd name="adj" fmla="val 6768"/>
            </a:avLst>
          </a:prstGeom>
          <a:noFill/>
          <a:ln>
            <a:noFill/>
          </a:ln>
          <a:effectLst>
            <a:outerShdw blurRad="330200" dist="330200" dir="5400000" sx="98000" sy="98000" rotWithShape="0">
              <a:prstClr val="black">
                <a:alpha val="15000"/>
              </a:prstClr>
            </a:outerShdw>
          </a:effectLst>
        </p:spPr>
      </p:pic>
      <p:pic>
        <p:nvPicPr>
          <p:cNvPr id="5" name="Google Shape;252;p5">
            <a:extLst>
              <a:ext uri="{FF2B5EF4-FFF2-40B4-BE49-F238E27FC236}">
                <a16:creationId xmlns="" xmlns:a16="http://schemas.microsoft.com/office/drawing/2014/main" id="{5308B75D-CDAA-40B9-BB01-AF9E2E9BC157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8709525" y="4138799"/>
            <a:ext cx="2833814" cy="2363050"/>
          </a:xfrm>
          <a:prstGeom prst="roundRect">
            <a:avLst>
              <a:gd name="adj" fmla="val 5868"/>
            </a:avLst>
          </a:prstGeom>
          <a:noFill/>
          <a:ln>
            <a:noFill/>
          </a:ln>
          <a:effectLst>
            <a:outerShdw blurRad="330200" dist="330200" dir="5400000" sx="98000" sy="98000" rotWithShape="0">
              <a:prstClr val="black">
                <a:alpha val="15000"/>
              </a:prstClr>
            </a:outerShdw>
          </a:effectLst>
        </p:spPr>
      </p:pic>
      <p:pic>
        <p:nvPicPr>
          <p:cNvPr id="6" name="Google Shape;253;p5">
            <a:extLst>
              <a:ext uri="{FF2B5EF4-FFF2-40B4-BE49-F238E27FC236}">
                <a16:creationId xmlns="" xmlns:a16="http://schemas.microsoft.com/office/drawing/2014/main" id="{BE56BC19-84B6-42C7-826A-F5CCA6C29743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619392" y="4138800"/>
            <a:ext cx="3406327" cy="2363052"/>
          </a:xfrm>
          <a:prstGeom prst="roundRect">
            <a:avLst>
              <a:gd name="adj" fmla="val 7649"/>
            </a:avLst>
          </a:prstGeom>
          <a:noFill/>
          <a:ln>
            <a:noFill/>
          </a:ln>
          <a:effectLst>
            <a:outerShdw blurRad="330200" dist="330200" dir="5400000" sx="98000" sy="98000" rotWithShape="0">
              <a:prstClr val="black">
                <a:alpha val="15000"/>
              </a:prstClr>
            </a:outerShd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F69E7DA6-283B-4FEB-A969-2E81F51D5587}"/>
              </a:ext>
            </a:extLst>
          </p:cNvPr>
          <p:cNvSpPr/>
          <p:nvPr/>
        </p:nvSpPr>
        <p:spPr>
          <a:xfrm>
            <a:off x="619392" y="1531906"/>
            <a:ext cx="10923947" cy="2305339"/>
          </a:xfrm>
          <a:prstGeom prst="roundRect">
            <a:avLst>
              <a:gd name="adj" fmla="val 4699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r>
              <a:rPr lang="ru-RU" sz="1500" b="1" dirty="0">
                <a:solidFill>
                  <a:schemeClr val="accent6">
                    <a:lumMod val="75000"/>
                  </a:schemeClr>
                </a:solidFill>
              </a:rPr>
              <a:t>С 2019 ГОДА</a:t>
            </a:r>
          </a:p>
          <a:p>
            <a:r>
              <a:rPr lang="ru-RU" sz="1500" dirty="0">
                <a:solidFill>
                  <a:schemeClr val="accent6"/>
                </a:solidFill>
              </a:rPr>
              <a:t>МАОУ СОШ № 88, г. Тюмень</a:t>
            </a:r>
          </a:p>
          <a:p>
            <a:r>
              <a:rPr lang="ru-RU" sz="1500" dirty="0">
                <a:solidFill>
                  <a:schemeClr val="accent6"/>
                </a:solidFill>
              </a:rPr>
              <a:t>Исилькульский лицей, Омская обл.</a:t>
            </a:r>
          </a:p>
          <a:p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Ознакомление с бизнес-процессами АО «Мостострой-11» посредством мастер-классов, экскурсий на строительные участки и цеха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Организация процесса обучения и проектной работы с учетом индивидуальных качеств, способностей обучающихся в игровой форме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Совместное применение межпредметных связей с целью развития у школьников инженерного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138545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0A254-5691-43E5-8736-20CF50CA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202465"/>
            <a:ext cx="7723016" cy="812530"/>
          </a:xfrm>
        </p:spPr>
        <p:txBody>
          <a:bodyPr/>
          <a:lstStyle/>
          <a:p>
            <a:r>
              <a:rPr lang="ru-RU" dirty="0"/>
              <a:t>СОТРУДНИЧЕСТВО С УЧРЕЖДЕНИЯМИ ВЫСШЕГО И СРЕДНЕГО ПРОФ. ОБРАЗОВАНИЯ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38A139A-7C7B-4332-BB3D-A634F3EF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22F2FB1-65F3-4AD0-8995-F0714252F899}"/>
              </a:ext>
            </a:extLst>
          </p:cNvPr>
          <p:cNvSpPr/>
          <p:nvPr/>
        </p:nvSpPr>
        <p:spPr>
          <a:xfrm>
            <a:off x="6095999" y="1552352"/>
            <a:ext cx="5716773" cy="5003959"/>
          </a:xfrm>
          <a:prstGeom prst="roundRect">
            <a:avLst>
              <a:gd name="adj" fmla="val 5136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С 2022 года 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 соглашение о сотрудничестве с ГАПОУ Тюменской области «Тюменский техникум строительной индустрии и городского хозяйства» (ГАПОУ ТО </a:t>
            </a:r>
            <a:r>
              <a:rPr lang="ru-RU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ТТСИиГХ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профподготовка квалифицированных рабочих. </a:t>
            </a:r>
          </a:p>
          <a:p>
            <a:endParaRPr lang="ru-RU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С 2018 года 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 базовая кафедра АО «Мостострой-11» в ФГБОУ ВУ «Тюменский индустриальный университет», очная форма обучения, магистратура.</a:t>
            </a:r>
          </a:p>
          <a:p>
            <a:endParaRPr lang="ru-RU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С 2014 года 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 Сибирский автомобильно-дорожный университет (</a:t>
            </a:r>
            <a:r>
              <a:rPr lang="ru-RU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СибАДИ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г. Омск, очная форма обучения, 5 лет, 20–25 человек ежегодно.</a:t>
            </a:r>
          </a:p>
          <a:p>
            <a:endParaRPr lang="ru-RU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С 2012 года 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 Сибирский государственный университет путей сообщения (СГУПС), </a:t>
            </a:r>
            <a:b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г. Новосибирск, очная форма обучения, 5 лет, до 5 человек ежегодно.</a:t>
            </a:r>
          </a:p>
        </p:txBody>
      </p:sp>
      <p:pic>
        <p:nvPicPr>
          <p:cNvPr id="6" name="Google Shape;238;p4" descr="C:\Users\lenovo\Documents\КОНСАЛТИНГ 2017\МС11-2017\МС11 Служба персонала 2018\БК 2019\Оргвопросы, контакты\Задание Бреус май 2020\Лендинг\Фото для лендинга\16.JPG">
            <a:extLst>
              <a:ext uri="{FF2B5EF4-FFF2-40B4-BE49-F238E27FC236}">
                <a16:creationId xmlns="" xmlns:a16="http://schemas.microsoft.com/office/drawing/2014/main" id="{963ADB53-5E07-4696-A97C-41A9DC266E79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</a:blip>
          <a:srcRect l="15742" t="2804" r="2971"/>
          <a:stretch/>
        </p:blipFill>
        <p:spPr>
          <a:xfrm>
            <a:off x="815052" y="1552352"/>
            <a:ext cx="4947575" cy="3424381"/>
          </a:xfrm>
          <a:prstGeom prst="roundRect">
            <a:avLst>
              <a:gd name="adj" fmla="val 6172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C2FC89-67D2-4F61-8235-BC0304FD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КОРПОРАТИВНЫЕ МЕРОПРИЯТИЯ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C455DB0-54B2-4CA2-941F-2AB1657C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436D9E5-4B8A-498B-B18B-7FF17BF10445}"/>
              </a:ext>
            </a:extLst>
          </p:cNvPr>
          <p:cNvSpPr/>
          <p:nvPr/>
        </p:nvSpPr>
        <p:spPr>
          <a:xfrm>
            <a:off x="4625163" y="1552352"/>
            <a:ext cx="7187609" cy="3372922"/>
          </a:xfrm>
          <a:prstGeom prst="roundRect">
            <a:avLst>
              <a:gd name="adj" fmla="val 5136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Корпоративный учебный центр 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 тренинги и программы краткосрочной подготовки менеджеров, линейных руководителей и рабочих. Цель — масштабирование идей и ценностей, вовлечение персонала.</a:t>
            </a:r>
          </a:p>
          <a:p>
            <a:endParaRPr lang="ru-RU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>
                <a:solidFill>
                  <a:schemeClr val="accent6"/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Конференция молодых специалистов 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 ежегодно около 40 человек делают доклады с презентацией своих идей. Стартовая площадка для карьерного роста. Цель — создание команды </a:t>
            </a:r>
            <a:r>
              <a:rPr lang="ru-RU" sz="1700" dirty="0">
                <a:solidFill>
                  <a:srgbClr val="7F7F7F"/>
                </a:solidFill>
              </a:rPr>
              <a:t>единомышленников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ru-RU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>
                <a:solidFill>
                  <a:schemeClr val="accent6"/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День студента 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 проведение тренингов, презентаций с целью формирования лояльности среди студентов.</a:t>
            </a:r>
          </a:p>
        </p:txBody>
      </p:sp>
      <p:pic>
        <p:nvPicPr>
          <p:cNvPr id="5" name="Google Shape;221;p3">
            <a:extLst>
              <a:ext uri="{FF2B5EF4-FFF2-40B4-BE49-F238E27FC236}">
                <a16:creationId xmlns="" xmlns:a16="http://schemas.microsoft.com/office/drawing/2014/main" id="{E74C85F8-FE8F-4AE2-B897-9F00D792DC8E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</a:blip>
          <a:srcRect/>
          <a:stretch/>
        </p:blipFill>
        <p:spPr>
          <a:xfrm>
            <a:off x="648078" y="1552352"/>
            <a:ext cx="3701719" cy="5003959"/>
          </a:xfrm>
          <a:prstGeom prst="roundRect">
            <a:avLst>
              <a:gd name="adj" fmla="val 6327"/>
            </a:avLst>
          </a:prstGeom>
          <a:solidFill>
            <a:srgbClr val="ECECEC"/>
          </a:solidFill>
          <a:ln>
            <a:noFill/>
          </a:ln>
          <a:effectLst>
            <a:outerShdw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55709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70857" y="783771"/>
            <a:ext cx="1072605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Сейчас не хватает инженеров дорожников и мостовиков для выполнения национального проекта «Безопасные и качественные дороги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чтобы готовить хороших инженеров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(и бакалавров и магистров)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нужны хорошо оснащенные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современным оборудованием  и приборами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выпускающие кафедры в вузах,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нужны квалифицированные мастера и лаборанты для работы на этом оборудовании и обучения студентов работе на нем, а,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главное, нужны высококвалифицированные кадры преподавателей (профессоров, доцентов, ассистентов), которые бы обучали студентов.</a:t>
            </a:r>
          </a:p>
        </p:txBody>
      </p:sp>
    </p:spTree>
    <p:extLst>
      <p:ext uri="{BB962C8B-B14F-4D97-AF65-F5344CB8AC3E}">
        <p14:creationId xmlns:p14="http://schemas.microsoft.com/office/powerpoint/2010/main" val="3209229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C2FC89-67D2-4F61-8235-BC0304FD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202465"/>
            <a:ext cx="7723016" cy="812530"/>
          </a:xfrm>
        </p:spPr>
        <p:txBody>
          <a:bodyPr/>
          <a:lstStyle/>
          <a:p>
            <a:r>
              <a:rPr lang="ru-RU" dirty="0"/>
              <a:t>КОЛЛАБОРАЦИЯ ПРАКТИКОВ, ЭКСПЕРТОВ И </a:t>
            </a:r>
            <a:r>
              <a:rPr lang="ru-RU"/>
              <a:t>НАУЧНЫХ СОТРУДНИКОВ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C455DB0-54B2-4CA2-941F-2AB1657C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436D9E5-4B8A-498B-B18B-7FF17BF10445}"/>
              </a:ext>
            </a:extLst>
          </p:cNvPr>
          <p:cNvSpPr/>
          <p:nvPr/>
        </p:nvSpPr>
        <p:spPr>
          <a:xfrm>
            <a:off x="12971721" y="1850063"/>
            <a:ext cx="7187609" cy="364212"/>
          </a:xfrm>
          <a:prstGeom prst="roundRect">
            <a:avLst>
              <a:gd name="adj" fmla="val 5136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endParaRPr lang="ru-RU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8456429" y="1190050"/>
            <a:ext cx="3413051" cy="3934841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4" name="Google Shape;319;p11">
            <a:extLst>
              <a:ext uri="{FF2B5EF4-FFF2-40B4-BE49-F238E27FC236}">
                <a16:creationId xmlns="" xmlns:a16="http://schemas.microsoft.com/office/drawing/2014/main" id="{AAD29994-C332-532D-E721-897C4461C48A}"/>
              </a:ext>
            </a:extLst>
          </p:cNvPr>
          <p:cNvSpPr txBox="1"/>
          <p:nvPr/>
        </p:nvSpPr>
        <p:spPr>
          <a:xfrm>
            <a:off x="9142119" y="1381163"/>
            <a:ext cx="255957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ea typeface="Tahoma"/>
                <a:cs typeface="Arial" panose="020B0604020202020204" pitchFamily="34" charset="0"/>
                <a:sym typeface="Tahoma"/>
              </a:rPr>
              <a:t>Томас Бауэр,</a:t>
            </a:r>
            <a:endParaRPr lang="ru-RU" sz="1100" dirty="0"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ea typeface="Tahoma"/>
                <a:cs typeface="Arial" panose="020B0604020202020204" pitchFamily="34" charset="0"/>
                <a:sym typeface="Tahoma"/>
              </a:rPr>
              <a:t>председатель наблюдательного совета </a:t>
            </a:r>
            <a:r>
              <a:rPr lang="en-US" sz="1100" dirty="0">
                <a:ea typeface="Tahoma"/>
                <a:cs typeface="Arial" panose="020B0604020202020204" pitchFamily="34" charset="0"/>
                <a:sym typeface="Tahoma"/>
              </a:rPr>
              <a:t>BAUER AG</a:t>
            </a:r>
            <a:endParaRPr lang="ru-RU" sz="1100" dirty="0">
              <a:cs typeface="Arial" panose="020B0604020202020204" pitchFamily="34" charset="0"/>
            </a:endParaRPr>
          </a:p>
        </p:txBody>
      </p:sp>
      <p:sp>
        <p:nvSpPr>
          <p:cNvPr id="35" name="Google Shape;319;p11">
            <a:extLst>
              <a:ext uri="{FF2B5EF4-FFF2-40B4-BE49-F238E27FC236}">
                <a16:creationId xmlns="" xmlns:a16="http://schemas.microsoft.com/office/drawing/2014/main" id="{63BC2C95-902D-E903-5934-C1EECBD2A94E}"/>
              </a:ext>
            </a:extLst>
          </p:cNvPr>
          <p:cNvSpPr txBox="1"/>
          <p:nvPr/>
        </p:nvSpPr>
        <p:spPr>
          <a:xfrm>
            <a:off x="9142119" y="2089422"/>
            <a:ext cx="255957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ea typeface="Tahoma"/>
                <a:cs typeface="Arial" panose="020B0604020202020204" pitchFamily="34" charset="0"/>
                <a:sym typeface="Tahoma"/>
              </a:rPr>
              <a:t>Флориан </a:t>
            </a:r>
            <a:r>
              <a:rPr lang="ru-RU" sz="1100" b="1" dirty="0" err="1">
                <a:ea typeface="Tahoma"/>
                <a:cs typeface="Arial" panose="020B0604020202020204" pitchFamily="34" charset="0"/>
                <a:sym typeface="Tahoma"/>
              </a:rPr>
              <a:t>Даубенмеркль</a:t>
            </a:r>
            <a:r>
              <a:rPr lang="ru-RU" sz="1100" b="1" dirty="0">
                <a:ea typeface="Tahoma"/>
                <a:cs typeface="Arial" panose="020B0604020202020204" pitchFamily="34" charset="0"/>
                <a:sym typeface="Tahoma"/>
              </a:rPr>
              <a:t>,</a:t>
            </a:r>
            <a:endParaRPr lang="ru-RU" sz="1100" dirty="0"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ea typeface="Tahoma"/>
                <a:cs typeface="Arial" panose="020B0604020202020204" pitchFamily="34" charset="0"/>
                <a:sym typeface="Tahoma"/>
              </a:rPr>
              <a:t>руководитель направления охраны труда, здоровья, окружающей среды </a:t>
            </a:r>
            <a:r>
              <a:rPr lang="en-US" sz="1100" dirty="0">
                <a:ea typeface="Tahoma"/>
                <a:cs typeface="Arial" panose="020B0604020202020204" pitchFamily="34" charset="0"/>
                <a:sym typeface="Tahoma"/>
              </a:rPr>
              <a:t>(HSE</a:t>
            </a:r>
            <a:r>
              <a:rPr lang="ru-RU" sz="1100" dirty="0">
                <a:ea typeface="Tahoma"/>
                <a:cs typeface="Arial" panose="020B0604020202020204" pitchFamily="34" charset="0"/>
                <a:sym typeface="Tahoma"/>
              </a:rPr>
              <a:t>) компании </a:t>
            </a:r>
            <a:r>
              <a:rPr lang="en-US" sz="1100" dirty="0">
                <a:ea typeface="Tahoma"/>
                <a:cs typeface="Arial" panose="020B0604020202020204" pitchFamily="34" charset="0"/>
                <a:sym typeface="Tahoma"/>
              </a:rPr>
              <a:t>BAUER</a:t>
            </a:r>
            <a:r>
              <a:rPr lang="ru-RU" sz="1100" dirty="0">
                <a:ea typeface="Tahoma"/>
                <a:cs typeface="Arial" panose="020B0604020202020204" pitchFamily="34" charset="0"/>
                <a:sym typeface="Tahoma"/>
              </a:rPr>
              <a:t> (Германия)</a:t>
            </a:r>
            <a:endParaRPr lang="ru-RU" sz="1100" dirty="0">
              <a:cs typeface="Arial" panose="020B0604020202020204" pitchFamily="34" charset="0"/>
            </a:endParaRPr>
          </a:p>
        </p:txBody>
      </p:sp>
      <p:sp>
        <p:nvSpPr>
          <p:cNvPr id="36" name="Google Shape;352;p13">
            <a:extLst>
              <a:ext uri="{FF2B5EF4-FFF2-40B4-BE49-F238E27FC236}">
                <a16:creationId xmlns="" xmlns:a16="http://schemas.microsoft.com/office/drawing/2014/main" id="{E3211FAF-1498-7B2D-86F5-9D2E852724FD}"/>
              </a:ext>
            </a:extLst>
          </p:cNvPr>
          <p:cNvSpPr txBox="1"/>
          <p:nvPr/>
        </p:nvSpPr>
        <p:spPr>
          <a:xfrm>
            <a:off x="9142119" y="2966958"/>
            <a:ext cx="2545500" cy="677108"/>
          </a:xfrm>
          <a:prstGeom prst="rect">
            <a:avLst/>
          </a:prstGeom>
          <a:noFill/>
          <a:ln w="158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ea typeface="Tahoma"/>
                <a:cs typeface="Arial" panose="020B0604020202020204" pitchFamily="34" charset="0"/>
                <a:sym typeface="Tahoma"/>
              </a:rPr>
              <a:t>Вадим Филиппов,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ea typeface="Tahoma"/>
                <a:cs typeface="Arial" panose="020B0604020202020204" pitchFamily="34" charset="0"/>
                <a:sym typeface="Tahoma"/>
              </a:rPr>
              <a:t>генеральный директор </a:t>
            </a:r>
            <a:br>
              <a:rPr lang="ru-RU" sz="1100" dirty="0">
                <a:ea typeface="Tahoma"/>
                <a:cs typeface="Arial" panose="020B0604020202020204" pitchFamily="34" charset="0"/>
                <a:sym typeface="Tahoma"/>
              </a:rPr>
            </a:br>
            <a:r>
              <a:rPr lang="ru-RU" sz="1100" dirty="0">
                <a:ea typeface="Tahoma"/>
                <a:cs typeface="Arial" panose="020B0604020202020204" pitchFamily="34" charset="0"/>
                <a:sym typeface="Tahoma"/>
              </a:rPr>
              <a:t>ООО «Объединение когнитивных ассоциативных систем»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37" name="Google Shape;354;p13">
            <a:extLst>
              <a:ext uri="{FF2B5EF4-FFF2-40B4-BE49-F238E27FC236}">
                <a16:creationId xmlns="" xmlns:a16="http://schemas.microsoft.com/office/drawing/2014/main" id="{3A80F1CE-E867-7B0D-0A1C-5E2766A09544}"/>
              </a:ext>
            </a:extLst>
          </p:cNvPr>
          <p:cNvSpPr txBox="1"/>
          <p:nvPr/>
        </p:nvSpPr>
        <p:spPr>
          <a:xfrm>
            <a:off x="9142119" y="3844494"/>
            <a:ext cx="2545500" cy="1184940"/>
          </a:xfrm>
          <a:prstGeom prst="rect">
            <a:avLst/>
          </a:prstGeom>
          <a:noFill/>
          <a:ln w="158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ea typeface="Tahoma"/>
                <a:cs typeface="Arial" panose="020B0604020202020204" pitchFamily="34" charset="0"/>
                <a:sym typeface="Tahoma"/>
              </a:rPr>
              <a:t>Евгений </a:t>
            </a:r>
            <a:r>
              <a:rPr lang="ru-RU" sz="1100" b="1" dirty="0" err="1">
                <a:ea typeface="Tahoma"/>
                <a:cs typeface="Arial" panose="020B0604020202020204" pitchFamily="34" charset="0"/>
                <a:sym typeface="Tahoma"/>
              </a:rPr>
              <a:t>Худышкин</a:t>
            </a:r>
            <a:r>
              <a:rPr lang="ru-RU" sz="1100" b="1" dirty="0">
                <a:ea typeface="Tahoma"/>
                <a:cs typeface="Arial" panose="020B0604020202020204" pitchFamily="34" charset="0"/>
                <a:sym typeface="Tahoma"/>
              </a:rPr>
              <a:t>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ea typeface="Tahoma"/>
                <a:cs typeface="Arial" panose="020B0604020202020204" pitchFamily="34" charset="0"/>
                <a:sym typeface="Tahoma"/>
              </a:rPr>
              <a:t>руководитель проекта, тренер-консультант Регионального центра компетенций в сфере производительности труда </a:t>
            </a:r>
            <a:br>
              <a:rPr lang="ru-RU" sz="1100" dirty="0">
                <a:ea typeface="Tahoma"/>
                <a:cs typeface="Arial" panose="020B0604020202020204" pitchFamily="34" charset="0"/>
                <a:sym typeface="Tahoma"/>
              </a:rPr>
            </a:br>
            <a:r>
              <a:rPr lang="ru-RU" sz="1100" dirty="0">
                <a:ea typeface="Tahoma"/>
                <a:cs typeface="Arial" panose="020B0604020202020204" pitchFamily="34" charset="0"/>
                <a:sym typeface="Tahoma"/>
              </a:rPr>
              <a:t>ГАУ ТО «Западно-Сибирский инновационный центр» и др.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5A88A48-513E-ADC7-A55B-D5F0905C5E7C}"/>
              </a:ext>
            </a:extLst>
          </p:cNvPr>
          <p:cNvSpPr txBox="1"/>
          <p:nvPr/>
        </p:nvSpPr>
        <p:spPr>
          <a:xfrm rot="16200000">
            <a:off x="7596065" y="2498161"/>
            <a:ext cx="243015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ВНЕШНИЕ ЭКСПЕРТЫ</a:t>
            </a:r>
          </a:p>
        </p:txBody>
      </p:sp>
      <p:sp>
        <p:nvSpPr>
          <p:cNvPr id="43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460745" y="1190847"/>
            <a:ext cx="3632790" cy="2339161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4" name="Google Shape;316;p11"/>
          <p:cNvSpPr txBox="1"/>
          <p:nvPr/>
        </p:nvSpPr>
        <p:spPr>
          <a:xfrm>
            <a:off x="1005736" y="1929210"/>
            <a:ext cx="3141649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3F3F3F"/>
                </a:solidFill>
                <a:ea typeface="Arial"/>
                <a:cs typeface="Arial" panose="020B0604020202020204" pitchFamily="34" charset="0"/>
                <a:sym typeface="Arial"/>
              </a:rPr>
              <a:t>Бреус</a:t>
            </a:r>
            <a:r>
              <a:rPr lang="ru-RU" sz="1400" b="1" dirty="0">
                <a:solidFill>
                  <a:srgbClr val="3F3F3F"/>
                </a:solidFill>
                <a:ea typeface="Arial"/>
                <a:cs typeface="Arial" panose="020B0604020202020204" pitchFamily="34" charset="0"/>
                <a:sym typeface="Arial"/>
              </a:rPr>
              <a:t> Наталья Леонидовна,</a:t>
            </a:r>
            <a:endParaRPr sz="1400" dirty="0"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F3F3F"/>
                </a:solidFill>
                <a:ea typeface="Arial"/>
                <a:cs typeface="Arial" panose="020B0604020202020204" pitchFamily="34" charset="0"/>
                <a:sym typeface="Arial"/>
              </a:rPr>
              <a:t>к. э. н., и</a:t>
            </a:r>
            <a:r>
              <a:rPr lang="ru-RU" sz="1100" dirty="0">
                <a:solidFill>
                  <a:srgbClr val="3A3838"/>
                </a:solidFill>
                <a:ea typeface="Arial"/>
                <a:cs typeface="Arial" panose="020B0604020202020204" pitchFamily="34" charset="0"/>
                <a:sym typeface="Arial"/>
              </a:rPr>
              <a:t>. о. завкафедрой базовой кафедры </a:t>
            </a:r>
            <a:br>
              <a:rPr lang="ru-RU" sz="1100" dirty="0">
                <a:solidFill>
                  <a:srgbClr val="3A3838"/>
                </a:solidFill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100" dirty="0">
                <a:solidFill>
                  <a:srgbClr val="3A3838"/>
                </a:solidFill>
                <a:ea typeface="Arial"/>
                <a:cs typeface="Arial" panose="020B0604020202020204" pitchFamily="34" charset="0"/>
                <a:sym typeface="Arial"/>
              </a:rPr>
              <a:t>АО «Мостострой-11» в Тюменском индустриальном университете</a:t>
            </a:r>
          </a:p>
        </p:txBody>
      </p:sp>
      <p:sp>
        <p:nvSpPr>
          <p:cNvPr id="45" name="Google Shape;321;p11"/>
          <p:cNvSpPr txBox="1"/>
          <p:nvPr/>
        </p:nvSpPr>
        <p:spPr>
          <a:xfrm>
            <a:off x="1017042" y="1388487"/>
            <a:ext cx="314164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Руссу Николай Александрович,</a:t>
            </a:r>
            <a:endParaRPr sz="1400" dirty="0"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генеральный директор АО «Мостострой-11»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939CE40-7AAD-5EB0-6E38-D09997504E2D}"/>
              </a:ext>
            </a:extLst>
          </p:cNvPr>
          <p:cNvSpPr txBox="1"/>
          <p:nvPr/>
        </p:nvSpPr>
        <p:spPr>
          <a:xfrm rot="16200000">
            <a:off x="-113133" y="2104934"/>
            <a:ext cx="170989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РУКОВОДСТВО</a:t>
            </a:r>
          </a:p>
        </p:txBody>
      </p:sp>
      <p:sp>
        <p:nvSpPr>
          <p:cNvPr id="47" name="Google Shape;318;p11">
            <a:extLst>
              <a:ext uri="{FF2B5EF4-FFF2-40B4-BE49-F238E27FC236}">
                <a16:creationId xmlns="" xmlns:a16="http://schemas.microsoft.com/office/drawing/2014/main" id="{9138E1E8-554B-AB2C-2244-5F3DA9397195}"/>
              </a:ext>
            </a:extLst>
          </p:cNvPr>
          <p:cNvSpPr txBox="1"/>
          <p:nvPr/>
        </p:nvSpPr>
        <p:spPr>
          <a:xfrm>
            <a:off x="1022061" y="2770684"/>
            <a:ext cx="30317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Лазарев Андрей Николаевич,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директор ТФ «Мостоотряд-36» </a:t>
            </a:r>
            <a:r>
              <a:rPr lang="en-US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/>
            </a:r>
            <a:br>
              <a:rPr lang="en-US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</a:br>
            <a: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АО «Мостострой-11» и др.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458977" y="3859618"/>
            <a:ext cx="3632790" cy="2743201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9" name="Google Shape;320;p11"/>
          <p:cNvSpPr txBox="1"/>
          <p:nvPr/>
        </p:nvSpPr>
        <p:spPr>
          <a:xfrm>
            <a:off x="1155265" y="5897563"/>
            <a:ext cx="30317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Кузнецова Марина Николаевна, </a:t>
            </a:r>
            <a:endParaRPr sz="1400" dirty="0"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зам. начальника планово-экономического отдела АО «Мостострой-11» и др.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50" name="Google Shape;322;p11"/>
          <p:cNvSpPr txBox="1"/>
          <p:nvPr/>
        </p:nvSpPr>
        <p:spPr>
          <a:xfrm>
            <a:off x="1178118" y="4606232"/>
            <a:ext cx="31416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Сипель</a:t>
            </a:r>
            <a:r>
              <a:rPr lang="ru-RU" sz="1400" b="1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 Татьяна Александровна,</a:t>
            </a:r>
            <a:endParaRPr sz="1400" dirty="0"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начальник отдела ценообразования </a:t>
            </a:r>
            <a:b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</a:br>
            <a: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АО «Мостострой-11» 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51" name="Google Shape;323;p11"/>
          <p:cNvSpPr txBox="1"/>
          <p:nvPr/>
        </p:nvSpPr>
        <p:spPr>
          <a:xfrm>
            <a:off x="1160284" y="5232613"/>
            <a:ext cx="314164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Витманас</a:t>
            </a:r>
            <a:r>
              <a:rPr lang="ru-RU" sz="1400" b="1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 Елена Викторовна,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начальник проектно-сметного отдела </a:t>
            </a:r>
            <a:b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</a:br>
            <a: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АО «Мостострой-11»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41B85D5-FACB-0FA9-3836-9D5212FC9733}"/>
              </a:ext>
            </a:extLst>
          </p:cNvPr>
          <p:cNvSpPr txBox="1"/>
          <p:nvPr/>
        </p:nvSpPr>
        <p:spPr>
          <a:xfrm rot="16200000">
            <a:off x="-260808" y="4778958"/>
            <a:ext cx="211623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РУКОВОДИТЕЛИ </a:t>
            </a:r>
            <a:br>
              <a:rPr lang="ru-RU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ПОДРАЗДЕЛЕНИЙ</a:t>
            </a:r>
          </a:p>
        </p:txBody>
      </p:sp>
      <p:sp>
        <p:nvSpPr>
          <p:cNvPr id="53" name="Google Shape;322;p11">
            <a:extLst>
              <a:ext uri="{FF2B5EF4-FFF2-40B4-BE49-F238E27FC236}">
                <a16:creationId xmlns="" xmlns:a16="http://schemas.microsoft.com/office/drawing/2014/main" id="{4C2660E0-73EB-3584-9939-356C8BE7506E}"/>
              </a:ext>
            </a:extLst>
          </p:cNvPr>
          <p:cNvSpPr txBox="1"/>
          <p:nvPr/>
        </p:nvSpPr>
        <p:spPr>
          <a:xfrm>
            <a:off x="1160284" y="4000111"/>
            <a:ext cx="31416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Катаев Иван Сергеевич,</a:t>
            </a:r>
            <a:endParaRPr sz="1400" dirty="0"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начальник производства </a:t>
            </a:r>
            <a:b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</a:br>
            <a: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ТФ «Мостоотряд-36» АО «Мостострой-11» 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4338083" y="2636875"/>
            <a:ext cx="3859618" cy="3976576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5" name="Google Shape;313;p11"/>
          <p:cNvSpPr txBox="1"/>
          <p:nvPr/>
        </p:nvSpPr>
        <p:spPr>
          <a:xfrm>
            <a:off x="4844546" y="2846402"/>
            <a:ext cx="330817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  <a:t>Овчинников Игорь Георгиевич, </a:t>
            </a:r>
            <a:endParaRPr sz="1100" dirty="0"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  <a:t>д. т. н., профессор, академик </a:t>
            </a:r>
            <a:br>
              <a:rPr lang="ru-RU" sz="1100" dirty="0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</a:br>
            <a:r>
              <a:rPr lang="ru-RU" sz="1100" dirty="0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  <a:t>Российской </a:t>
            </a:r>
            <a:r>
              <a:rPr lang="ru-RU" sz="1100" dirty="0">
                <a:ea typeface="Tahoma"/>
                <a:cs typeface="Arial" panose="020B0604020202020204" pitchFamily="34" charset="0"/>
                <a:sym typeface="Tahoma"/>
              </a:rPr>
              <a:t>академии транспорта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56" name="Google Shape;314;p11"/>
          <p:cNvSpPr txBox="1"/>
          <p:nvPr/>
        </p:nvSpPr>
        <p:spPr>
          <a:xfrm>
            <a:off x="4835476" y="4916460"/>
            <a:ext cx="331723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  <a:t>Валиев </a:t>
            </a:r>
            <a:r>
              <a:rPr lang="ru-RU" sz="1100" b="1" dirty="0" err="1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  <a:t>Шерали</a:t>
            </a:r>
            <a:r>
              <a:rPr lang="ru-RU" sz="1100" b="1" dirty="0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ru-RU" sz="1100" b="1" dirty="0" err="1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  <a:t>Назаралиевич</a:t>
            </a:r>
            <a:r>
              <a:rPr lang="ru-RU" sz="1100" b="1" dirty="0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  <a:t>,</a:t>
            </a:r>
            <a:r>
              <a:rPr lang="ru-RU" sz="1100" dirty="0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  <a:t> </a:t>
            </a:r>
            <a:endParaRPr sz="1100" dirty="0"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  <a:t>к. т. н., доцент Московского автомобильно-дорожного технического университета 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57" name="Google Shape;315;p11"/>
          <p:cNvSpPr txBox="1"/>
          <p:nvPr/>
        </p:nvSpPr>
        <p:spPr>
          <a:xfrm>
            <a:off x="4844545" y="3465816"/>
            <a:ext cx="330816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  <a:t>Овчинников Илья Игоревич, </a:t>
            </a:r>
            <a:endParaRPr sz="1100" dirty="0"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  <a:t>к. т. н., доцент, член-корреспондент </a:t>
            </a:r>
            <a:br>
              <a:rPr lang="ru-RU" sz="1100" dirty="0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</a:br>
            <a:r>
              <a:rPr lang="ru-RU" sz="1100" dirty="0">
                <a:solidFill>
                  <a:srgbClr val="3F3F3F"/>
                </a:solidFill>
                <a:ea typeface="Tahoma"/>
                <a:cs typeface="Arial" panose="020B0604020202020204" pitchFamily="34" charset="0"/>
                <a:sym typeface="Tahoma"/>
              </a:rPr>
              <a:t>Российской инженерной академии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58" name="Google Shape;317;p11"/>
          <p:cNvSpPr txBox="1"/>
          <p:nvPr/>
        </p:nvSpPr>
        <p:spPr>
          <a:xfrm>
            <a:off x="4835179" y="4106498"/>
            <a:ext cx="3458216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err="1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Разов</a:t>
            </a:r>
            <a:r>
              <a:rPr lang="ru-RU" sz="1100" b="1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 Игорь Олегович,</a:t>
            </a:r>
            <a:endParaRPr sz="1100" dirty="0"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к. т. н., доцент, завкафедрой строительной механики Тюменского индустриального университета 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59" name="Google Shape;319;p11"/>
          <p:cNvSpPr txBox="1"/>
          <p:nvPr/>
        </p:nvSpPr>
        <p:spPr>
          <a:xfrm>
            <a:off x="4839278" y="5535875"/>
            <a:ext cx="36136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err="1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Зимакова</a:t>
            </a:r>
            <a:r>
              <a:rPr lang="ru-RU" sz="1100" b="1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 Галина Александровна,</a:t>
            </a:r>
            <a:endParaRPr sz="1100" dirty="0"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к. т. н., доцент, завкафедрой строительных материалов Тюменского индустриального университета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A3838"/>
                </a:solidFill>
                <a:ea typeface="Tahoma"/>
                <a:cs typeface="Arial" panose="020B0604020202020204" pitchFamily="34" charset="0"/>
                <a:sym typeface="Tahoma"/>
              </a:rPr>
              <a:t>и многие другие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5A88A48-513E-ADC7-A55B-D5F0905C5E7C}"/>
              </a:ext>
            </a:extLst>
          </p:cNvPr>
          <p:cNvSpPr txBox="1"/>
          <p:nvPr/>
        </p:nvSpPr>
        <p:spPr>
          <a:xfrm rot="16200000">
            <a:off x="3243415" y="4507722"/>
            <a:ext cx="2756973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НАУЧНЫЕ СОТРУДНИКИ</a:t>
            </a:r>
          </a:p>
        </p:txBody>
      </p:sp>
      <p:sp>
        <p:nvSpPr>
          <p:cNvPr id="61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8420986" y="5348176"/>
            <a:ext cx="3466213" cy="1254643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           </a:t>
            </a:r>
          </a:p>
        </p:txBody>
      </p:sp>
      <p:sp>
        <p:nvSpPr>
          <p:cNvPr id="62" name="Google Shape;350;p13">
            <a:extLst>
              <a:ext uri="{FF2B5EF4-FFF2-40B4-BE49-F238E27FC236}">
                <a16:creationId xmlns="" xmlns:a16="http://schemas.microsoft.com/office/drawing/2014/main" id="{33E0F7F2-B1BC-D4C9-B05C-2759CDF97148}"/>
              </a:ext>
            </a:extLst>
          </p:cNvPr>
          <p:cNvSpPr txBox="1"/>
          <p:nvPr/>
        </p:nvSpPr>
        <p:spPr>
          <a:xfrm>
            <a:off x="9142119" y="5824812"/>
            <a:ext cx="2569414" cy="507831"/>
          </a:xfrm>
          <a:prstGeom prst="rect">
            <a:avLst/>
          </a:prstGeom>
          <a:noFill/>
          <a:ln w="158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Андрей </a:t>
            </a:r>
            <a:r>
              <a:rPr lang="ru-RU" sz="1100" b="1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Белькевич</a:t>
            </a:r>
            <a:r>
              <a:rPr lang="ru-RU" sz="1100" b="1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директор единого центра компетенций BIM-Cluster и др.</a:t>
            </a:r>
            <a:endParaRPr sz="110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5A88A48-513E-ADC7-A55B-D5F0905C5E7C}"/>
              </a:ext>
            </a:extLst>
          </p:cNvPr>
          <p:cNvSpPr txBox="1"/>
          <p:nvPr/>
        </p:nvSpPr>
        <p:spPr>
          <a:xfrm>
            <a:off x="8740463" y="5443380"/>
            <a:ext cx="171040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+mj-lt"/>
              </a:rPr>
              <a:t>BIM-ЭКСПЕРТЫ</a:t>
            </a:r>
          </a:p>
        </p:txBody>
      </p:sp>
      <p:sp>
        <p:nvSpPr>
          <p:cNvPr id="38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4351167" y="1183750"/>
            <a:ext cx="3801543" cy="1292580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6433" y="1267820"/>
            <a:ext cx="350291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7F7F7F"/>
                </a:solidFill>
              </a:rPr>
              <a:t>Создание и реализация образовательных программ осуществляется командой, состоящей из работников и руководителей АО «Мостострой 11», внешних экспертов, научных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3557094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0A254-5691-43E5-8736-20CF50CA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382515"/>
            <a:ext cx="7723016" cy="452432"/>
          </a:xfrm>
        </p:spPr>
        <p:txBody>
          <a:bodyPr/>
          <a:lstStyle/>
          <a:p>
            <a:r>
              <a:rPr lang="ru-RU" dirty="0"/>
              <a:t>ОБРАЗОВАТЕЛЬНЫЕ ТЕХНОЛОГИИ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38A139A-7C7B-4332-BB3D-A634F3EF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2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472739" y="1562190"/>
            <a:ext cx="5343270" cy="1648841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en-US" sz="2000" b="1" dirty="0">
              <a:solidFill>
                <a:schemeClr val="accent6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483372" y="3444154"/>
            <a:ext cx="5215679" cy="3105502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D62B648-686B-8B46-0B73-A34582EF5824}"/>
              </a:ext>
            </a:extLst>
          </p:cNvPr>
          <p:cNvSpPr txBox="1"/>
          <p:nvPr/>
        </p:nvSpPr>
        <p:spPr>
          <a:xfrm>
            <a:off x="660438" y="1625380"/>
            <a:ext cx="4688784" cy="1508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Традиционные лекции, практические занятия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Выездные экскурсии на объекты МС11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«Вертушка» — погружение в рабочую среду МС11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Мастер-классы от экспертов компании и отрасли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Тренинги и игры с бизнес-тренерами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Онлайн-образование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Самопрезентация перед руководством компании</a:t>
            </a:r>
          </a:p>
        </p:txBody>
      </p:sp>
      <p:pic>
        <p:nvPicPr>
          <p:cNvPr id="15" name="Picture 2" descr="C:\Users\lenovo\Documents\КОНСАЛТИНГ 2017\МС11-2017\МС11 Служба персонала 2018\БК 2019\Оргвопросы, контакты\Задание Бреус май 2020\Лендинг БК\Фото для лендинга\10.JPG">
            <a:extLst>
              <a:ext uri="{FF2B5EF4-FFF2-40B4-BE49-F238E27FC236}">
                <a16:creationId xmlns="" xmlns:a16="http://schemas.microsoft.com/office/drawing/2014/main" id="{61C0242E-7E5B-C1EB-D328-CECB9A56B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0" y="4930605"/>
            <a:ext cx="2459032" cy="1640155"/>
          </a:xfrm>
          <a:prstGeom prst="roundRect">
            <a:avLst/>
          </a:prstGeom>
          <a:noFill/>
        </p:spPr>
      </p:pic>
      <p:pic>
        <p:nvPicPr>
          <p:cNvPr id="17" name="Picture 4" descr="C:\Users\lenovo\Documents\КОНСАЛТИНГ 2017\МС11-2017\МС11 Служба персонала 2018\БК 2019\Оргвопросы, контакты\Задание Бреус май 2020\Лендинг БК\Фото для лендинга\3.jpg">
            <a:extLst>
              <a:ext uri="{FF2B5EF4-FFF2-40B4-BE49-F238E27FC236}">
                <a16:creationId xmlns="" xmlns:a16="http://schemas.microsoft.com/office/drawing/2014/main" id="{BEBECA18-7558-3FC8-3153-62AF8F363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/>
          <a:srcRect l="8549" r="4302" b="6457"/>
          <a:stretch/>
        </p:blipFill>
        <p:spPr bwMode="auto">
          <a:xfrm>
            <a:off x="6096000" y="1243641"/>
            <a:ext cx="2459032" cy="3561018"/>
          </a:xfrm>
          <a:prstGeom prst="roundRect">
            <a:avLst/>
          </a:prstGeom>
          <a:noFill/>
        </p:spPr>
      </p:pic>
      <p:pic>
        <p:nvPicPr>
          <p:cNvPr id="18" name="Picture 2" descr="C:\Users\lenovo\Documents\КОНСАЛТИНГ 2017\МС11-2017\МС11 Служба персонала 2018\БК 2019\Оргвопросы, контакты\Задание Бреус май 2020\Лендинг БК\Фото для лендинга\13.jpg">
            <a:extLst>
              <a:ext uri="{FF2B5EF4-FFF2-40B4-BE49-F238E27FC236}">
                <a16:creationId xmlns="" xmlns:a16="http://schemas.microsoft.com/office/drawing/2014/main" id="{9AC0F32D-210B-27AB-F3EC-6333EB4DA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/>
          <a:srcRect l="3022" r="912" b="12745"/>
          <a:stretch/>
        </p:blipFill>
        <p:spPr bwMode="auto">
          <a:xfrm>
            <a:off x="8695720" y="3143070"/>
            <a:ext cx="2782682" cy="1682855"/>
          </a:xfrm>
          <a:prstGeom prst="roundRect">
            <a:avLst/>
          </a:prstGeom>
          <a:noFill/>
        </p:spPr>
      </p:pic>
      <p:pic>
        <p:nvPicPr>
          <p:cNvPr id="19" name="Picture 3" descr="C:\Users\lenovo\Documents\КОНСАЛТИНГ 2017\МС11-2017\МС11 Служба персонала 2018\БК 2019\Оргвопросы, контакты\Задание Бреус май 2020\Лендинг БК\Фото для лендинга\14.jpg">
            <a:extLst>
              <a:ext uri="{FF2B5EF4-FFF2-40B4-BE49-F238E27FC236}">
                <a16:creationId xmlns="" xmlns:a16="http://schemas.microsoft.com/office/drawing/2014/main" id="{B8FD644A-A825-325F-3230-35CE78892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/>
          <a:srcRect b="3168"/>
          <a:stretch/>
        </p:blipFill>
        <p:spPr bwMode="auto">
          <a:xfrm>
            <a:off x="8695720" y="1243642"/>
            <a:ext cx="2782682" cy="1794080"/>
          </a:xfrm>
          <a:prstGeom prst="roundRect">
            <a:avLst/>
          </a:prstGeom>
          <a:noFill/>
        </p:spPr>
      </p:pic>
      <p:pic>
        <p:nvPicPr>
          <p:cNvPr id="20" name="Picture 2" descr="C:\Users\lenovo\Documents\КОНСАЛТИНГ 2017\МС11-2017\МС11 Служба персонала 2018\БК 2019\Оргвопросы, контакты\Задание Бреус май 2020\Лендинг БК\Фото для лендинга\12.jpg">
            <a:extLst>
              <a:ext uri="{FF2B5EF4-FFF2-40B4-BE49-F238E27FC236}">
                <a16:creationId xmlns="" xmlns:a16="http://schemas.microsoft.com/office/drawing/2014/main" id="{A2EDB6BC-E4C0-8D8E-23CC-2C5494E9D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/>
          <a:srcRect l="-4061" t="32" r="4061" b="-32"/>
          <a:stretch/>
        </p:blipFill>
        <p:spPr bwMode="auto">
          <a:xfrm>
            <a:off x="8573388" y="4934727"/>
            <a:ext cx="2905014" cy="1636561"/>
          </a:xfrm>
          <a:prstGeom prst="roundRect">
            <a:avLst/>
          </a:prstGeom>
          <a:noFill/>
        </p:spPr>
      </p:pic>
      <p:sp>
        <p:nvSpPr>
          <p:cNvPr id="26" name="Google Shape;467;p25">
            <a:extLst>
              <a:ext uri="{FF2B5EF4-FFF2-40B4-BE49-F238E27FC236}">
                <a16:creationId xmlns="" xmlns:a16="http://schemas.microsoft.com/office/drawing/2014/main" id="{BDB748D4-4124-ED55-D208-068776FE697B}"/>
              </a:ext>
            </a:extLst>
          </p:cNvPr>
          <p:cNvSpPr txBox="1"/>
          <p:nvPr/>
        </p:nvSpPr>
        <p:spPr>
          <a:xfrm>
            <a:off x="659327" y="3472154"/>
            <a:ext cx="4743418" cy="303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ru-RU" b="1" dirty="0">
                <a:solidFill>
                  <a:schemeClr val="accent6"/>
                </a:solidFill>
                <a:ea typeface="Arial"/>
                <a:cs typeface="Arial" panose="020B0604020202020204" pitchFamily="34" charset="0"/>
                <a:sym typeface="Arial"/>
              </a:rPr>
              <a:t>Ключевые цифры и факты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ru-RU" sz="900" b="1" dirty="0">
              <a:ea typeface="Arial"/>
              <a:cs typeface="Arial" panose="020B0604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b="1" dirty="0">
                <a:solidFill>
                  <a:schemeClr val="accent6"/>
                </a:solidFill>
                <a:ea typeface="Arial"/>
                <a:cs typeface="Arial" panose="020B0604020202020204" pitchFamily="34" charset="0"/>
                <a:sym typeface="Arial"/>
              </a:rPr>
              <a:t>50</a:t>
            </a:r>
            <a:r>
              <a:rPr lang="ru-RU" sz="1400" dirty="0">
                <a:ea typeface="Arial"/>
                <a:cs typeface="Arial" panose="020B0604020202020204" pitchFamily="34" charset="0"/>
                <a:sym typeface="Arial"/>
              </a:rPr>
              <a:t> мастер-классов = </a:t>
            </a:r>
            <a:r>
              <a:rPr lang="ru-RU" b="1" dirty="0">
                <a:solidFill>
                  <a:schemeClr val="accent6"/>
                </a:solidFill>
                <a:ea typeface="Arial"/>
                <a:cs typeface="Arial" panose="020B0604020202020204" pitchFamily="34" charset="0"/>
                <a:sym typeface="Arial"/>
              </a:rPr>
              <a:t>170</a:t>
            </a:r>
            <a:r>
              <a:rPr lang="ru-RU" sz="1400" b="1" dirty="0"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>
                <a:ea typeface="Arial"/>
                <a:cs typeface="Arial" panose="020B0604020202020204" pitchFamily="34" charset="0"/>
                <a:sym typeface="Arial"/>
              </a:rPr>
              <a:t>академических часов проводится ежегодно  </a:t>
            </a:r>
            <a:endParaRPr sz="1400" dirty="0">
              <a:cs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b="1" dirty="0">
                <a:solidFill>
                  <a:schemeClr val="accent6"/>
                </a:solidFill>
                <a:ea typeface="Arial"/>
                <a:cs typeface="Arial" panose="020B0604020202020204" pitchFamily="34" charset="0"/>
                <a:sym typeface="Arial"/>
              </a:rPr>
              <a:t>40</a:t>
            </a:r>
            <a:r>
              <a:rPr lang="ru-RU" sz="1400" dirty="0">
                <a:ea typeface="Arial"/>
                <a:cs typeface="Arial" panose="020B0604020202020204" pitchFamily="34" charset="0"/>
                <a:sym typeface="Arial"/>
              </a:rPr>
              <a:t> сотрудников АО «Мостострой-11» задействованы в образовательном процессе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b="1" dirty="0">
                <a:solidFill>
                  <a:schemeClr val="accent6"/>
                </a:solidFill>
                <a:ea typeface="Arial"/>
                <a:cs typeface="Arial" panose="020B0604020202020204" pitchFamily="34" charset="0"/>
                <a:sym typeface="Arial"/>
              </a:rPr>
              <a:t>6</a:t>
            </a:r>
            <a:r>
              <a:rPr lang="ru-RU" sz="1400" dirty="0">
                <a:ea typeface="Arial"/>
                <a:cs typeface="Arial" panose="020B0604020202020204" pitchFamily="34" charset="0"/>
                <a:sym typeface="Arial"/>
              </a:rPr>
              <a:t> ведущих экспертов отрасли ежегодно делятся своим опытом 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b="1" dirty="0">
                <a:solidFill>
                  <a:schemeClr val="accent6"/>
                </a:solidFill>
                <a:ea typeface="Arial"/>
                <a:cs typeface="Arial" panose="020B0604020202020204" pitchFamily="34" charset="0"/>
                <a:sym typeface="Arial"/>
              </a:rPr>
              <a:t>14</a:t>
            </a:r>
            <a:r>
              <a:rPr lang="ru-RU" sz="1400" dirty="0">
                <a:ea typeface="Arial"/>
                <a:cs typeface="Arial" panose="020B0604020202020204" pitchFamily="34" charset="0"/>
                <a:sym typeface="Arial"/>
              </a:rPr>
              <a:t> преподавателей читают лекции студентам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b="1" dirty="0">
                <a:solidFill>
                  <a:schemeClr val="accent6"/>
                </a:solidFill>
                <a:ea typeface="Arial"/>
                <a:cs typeface="Arial" panose="020B0604020202020204" pitchFamily="34" charset="0"/>
                <a:sym typeface="Arial"/>
              </a:rPr>
              <a:t>11</a:t>
            </a:r>
            <a:r>
              <a:rPr lang="ru-RU" dirty="0">
                <a:solidFill>
                  <a:srgbClr val="0070C0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>
                <a:ea typeface="Arial"/>
                <a:cs typeface="Arial" panose="020B0604020202020204" pitchFamily="34" charset="0"/>
                <a:sym typeface="Arial"/>
              </a:rPr>
              <a:t>производственных площадок для стажировки студентов «вертушка»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b="1" dirty="0">
                <a:solidFill>
                  <a:schemeClr val="accent6"/>
                </a:solidFill>
                <a:ea typeface="Arial"/>
                <a:cs typeface="Arial" panose="020B0604020202020204" pitchFamily="34" charset="0"/>
                <a:sym typeface="Arial"/>
              </a:rPr>
              <a:t>4–5</a:t>
            </a:r>
            <a:r>
              <a:rPr lang="ru-RU" b="1" dirty="0">
                <a:solidFill>
                  <a:srgbClr val="0070C0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>
                <a:ea typeface="Arial"/>
                <a:cs typeface="Arial" panose="020B0604020202020204" pitchFamily="34" charset="0"/>
                <a:sym typeface="Arial"/>
              </a:rPr>
              <a:t>технических экскурсий в год</a:t>
            </a:r>
            <a:endParaRPr lang="ru-RU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0A254-5691-43E5-8736-20CF50CA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382514"/>
            <a:ext cx="7723016" cy="452432"/>
          </a:xfrm>
        </p:spPr>
        <p:txBody>
          <a:bodyPr/>
          <a:lstStyle/>
          <a:p>
            <a:r>
              <a:rPr lang="ru-RU" dirty="0"/>
              <a:t>ТЕХНИЧЕСКИЕ ЭКСКУРСИИ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38A139A-7C7B-4332-BB3D-A634F3EF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22F2FB1-65F3-4AD0-8995-F0714252F899}"/>
              </a:ext>
            </a:extLst>
          </p:cNvPr>
          <p:cNvSpPr/>
          <p:nvPr/>
        </p:nvSpPr>
        <p:spPr>
          <a:xfrm>
            <a:off x="531627" y="3136605"/>
            <a:ext cx="5337546" cy="2224861"/>
          </a:xfrm>
          <a:prstGeom prst="roundRect">
            <a:avLst>
              <a:gd name="adj" fmla="val 5136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+mj-lt"/>
              </a:rPr>
              <a:t>2018–2022 | 12 экскурсий на объекты: </a:t>
            </a:r>
          </a:p>
          <a:p>
            <a:endParaRPr lang="ru-RU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Путепровод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</a:rPr>
              <a:t>Войновка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оз. Андреевское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Окружная а/д  (Тюмень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Ханты-Мансийск)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Набережная р. Туры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Производственная база ТФ «Мостоотряд-36» и др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8" name="Google Shape;451;p23" descr="C:\Users\lenovo\Documents\КОНСАЛТИНГ 2017\МС11-2017\МС11 Служба персонала 2018\БК 2019\Оргвопросы, контакты\Задание Бреус май 2020\Лендинг\Фото для лендинга\1.JPG">
            <a:extLst>
              <a:ext uri="{FF2B5EF4-FFF2-40B4-BE49-F238E27FC236}">
                <a16:creationId xmlns="" xmlns:a16="http://schemas.microsoft.com/office/drawing/2014/main" id="{25B1BD55-2233-76F4-3052-D4B7EBFEF6D2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</a:blip>
          <a:srcRect t="21727" b="14289"/>
          <a:stretch/>
        </p:blipFill>
        <p:spPr>
          <a:xfrm>
            <a:off x="6272871" y="1179845"/>
            <a:ext cx="5279957" cy="225332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9" name="Google Shape;452;p23" descr="C:\Users\lenovo\Documents\КОНСАЛТИНГ 2017\МС11-2017\МС11 Служба персонала 2018\БК 2019\Оргвопросы, контакты\Задание Бреус май 2020\Лендинг\Фото для лендинга\9.JPG">
            <a:extLst>
              <a:ext uri="{FF2B5EF4-FFF2-40B4-BE49-F238E27FC236}">
                <a16:creationId xmlns="" xmlns:a16="http://schemas.microsoft.com/office/drawing/2014/main" id="{DC2BC76E-D703-C0E3-869B-40D8E7B8C0D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6260104" y="3531496"/>
            <a:ext cx="5292724" cy="2976000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0A254-5691-43E5-8736-20CF50CA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382514"/>
            <a:ext cx="7723016" cy="452432"/>
          </a:xfrm>
        </p:spPr>
        <p:txBody>
          <a:bodyPr/>
          <a:lstStyle/>
          <a:p>
            <a:r>
              <a:rPr lang="ru-RU" dirty="0"/>
              <a:t>«ВЕРТУШКА»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38A139A-7C7B-4332-BB3D-A634F3EF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7" name="Google Shape;420;p20">
            <a:extLst>
              <a:ext uri="{FF2B5EF4-FFF2-40B4-BE49-F238E27FC236}">
                <a16:creationId xmlns="" xmlns:a16="http://schemas.microsoft.com/office/drawing/2014/main" id="{091F1FA6-31C6-7B36-E55F-81371BCFD95A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23965"/>
          <a:stretch/>
        </p:blipFill>
        <p:spPr>
          <a:xfrm>
            <a:off x="6666611" y="1137405"/>
            <a:ext cx="5271820" cy="423819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0" name="Google Shape;421;p20">
            <a:extLst>
              <a:ext uri="{FF2B5EF4-FFF2-40B4-BE49-F238E27FC236}">
                <a16:creationId xmlns="" xmlns:a16="http://schemas.microsoft.com/office/drawing/2014/main" id="{D9F5544D-2CB2-D1C4-E72D-28F9FF4C6EE4}"/>
              </a:ext>
            </a:extLst>
          </p:cNvPr>
          <p:cNvSpPr txBox="1"/>
          <p:nvPr/>
        </p:nvSpPr>
        <p:spPr>
          <a:xfrm>
            <a:off x="1064476" y="1310280"/>
            <a:ext cx="478343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dirty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Стажировка студентов в подразделениях </a:t>
            </a:r>
            <a: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/>
            </a:r>
            <a:b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</a:br>
            <a:r>
              <a:rPr lang="ru-RU" sz="1600" b="0" i="0" dirty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АО «Мостострой-11» в перерывах между учебными модулями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Google Shape;443;p22">
            <a:extLst>
              <a:ext uri="{FF2B5EF4-FFF2-40B4-BE49-F238E27FC236}">
                <a16:creationId xmlns="" xmlns:a16="http://schemas.microsoft.com/office/drawing/2014/main" id="{D6850938-D8F6-72BA-68B6-04A829B813B2}"/>
              </a:ext>
            </a:extLst>
          </p:cNvPr>
          <p:cNvSpPr txBox="1"/>
          <p:nvPr/>
        </p:nvSpPr>
        <p:spPr>
          <a:xfrm>
            <a:off x="7083571" y="5552855"/>
            <a:ext cx="4660643" cy="101562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6"/>
                </a:solidFill>
                <a:ea typeface="Arial"/>
                <a:cs typeface="Arial" panose="020B0604020202020204" pitchFamily="34" charset="0"/>
                <a:sym typeface="Arial"/>
              </a:rPr>
              <a:t>2018–2022</a:t>
            </a:r>
            <a:r>
              <a:rPr lang="ru-RU" dirty="0">
                <a:solidFill>
                  <a:schemeClr val="accent6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accent6"/>
                </a:solidFill>
                <a:ea typeface="Arial"/>
                <a:cs typeface="Arial" panose="020B0604020202020204" pitchFamily="34" charset="0"/>
                <a:sym typeface="Arial"/>
              </a:rPr>
              <a:t>30</a:t>
            </a:r>
            <a:r>
              <a:rPr lang="ru-RU" sz="14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 магистрантов прошли в АО «Мостострой-11» стажировку в формате «вертушка», в результате которой трудоустроено</a:t>
            </a:r>
            <a:r>
              <a:rPr lang="ru-RU" sz="1400" dirty="0">
                <a:cs typeface="Arial" panose="020B0604020202020204" pitchFamily="34" charset="0"/>
                <a:sym typeface="Arial"/>
              </a:rPr>
              <a:t> </a:t>
            </a:r>
            <a:r>
              <a:rPr lang="ru-RU" sz="1400" b="1" dirty="0">
                <a:solidFill>
                  <a:schemeClr val="accent6"/>
                </a:solidFill>
                <a:cs typeface="Arial" panose="020B0604020202020204" pitchFamily="34" charset="0"/>
                <a:sym typeface="Arial"/>
              </a:rPr>
              <a:t>21</a:t>
            </a:r>
            <a:r>
              <a:rPr lang="ru-RU" sz="14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 чел. </a:t>
            </a:r>
            <a:endParaRPr sz="1400" dirty="0"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414661" y="2232837"/>
            <a:ext cx="6113730" cy="4284921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Google Shape;427;p21">
            <a:extLst>
              <a:ext uri="{FF2B5EF4-FFF2-40B4-BE49-F238E27FC236}">
                <a16:creationId xmlns="" xmlns:a16="http://schemas.microsoft.com/office/drawing/2014/main" id="{044127E0-8749-3BF3-D8F6-82290FE89F5A}"/>
              </a:ext>
            </a:extLst>
          </p:cNvPr>
          <p:cNvSpPr/>
          <p:nvPr/>
        </p:nvSpPr>
        <p:spPr>
          <a:xfrm>
            <a:off x="766763" y="2387024"/>
            <a:ext cx="536575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accent6"/>
                </a:solidFill>
                <a:ea typeface="Arial"/>
                <a:cs typeface="Arial" panose="020B0604020202020204" pitchFamily="34" charset="0"/>
                <a:sym typeface="Arial"/>
              </a:rPr>
              <a:t>Организована на объектах:</a:t>
            </a:r>
            <a:r>
              <a:rPr lang="ru-RU" sz="1100" b="1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sz="1100" dirty="0">
              <a:solidFill>
                <a:schemeClr val="dk1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-88900" algn="l" rtl="0"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Строительство Центральной кольцевой автомобильной дороги Московской области № 3 (ЦКАД № 3) </a:t>
            </a:r>
            <a:endParaRPr sz="1200" dirty="0">
              <a:cs typeface="Arial" panose="020B0604020202020204" pitchFamily="34" charset="0"/>
            </a:endParaRPr>
          </a:p>
          <a:p>
            <a:pPr marL="0" marR="0" lvl="0" indent="-88900" algn="l" rtl="0"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Строительство моста через р. Пур (ЯНАО) </a:t>
            </a:r>
            <a:endParaRPr sz="1200" dirty="0">
              <a:cs typeface="Arial" panose="020B0604020202020204" pitchFamily="34" charset="0"/>
            </a:endParaRPr>
          </a:p>
          <a:p>
            <a:pPr marL="0" marR="0" lvl="0" indent="-88900" algn="l" rtl="0"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Строительство НТЦ «НОВАТЭК»</a:t>
            </a:r>
            <a:endParaRPr sz="1200" dirty="0">
              <a:cs typeface="Arial" panose="020B0604020202020204" pitchFamily="34" charset="0"/>
            </a:endParaRPr>
          </a:p>
          <a:p>
            <a:pPr marL="0" marR="0" lvl="0" indent="-88900" algn="l" rtl="0"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Строительство развязки в г. Тюмени на пересечении улиц Дружбы –   </a:t>
            </a:r>
            <a:r>
              <a:rPr lang="ru-RU" sz="1200" dirty="0" err="1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Мельникайте</a:t>
            </a:r>
            <a:endParaRPr sz="1200" dirty="0">
              <a:solidFill>
                <a:schemeClr val="dk1"/>
              </a:solidFill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429;p21">
            <a:extLst>
              <a:ext uri="{FF2B5EF4-FFF2-40B4-BE49-F238E27FC236}">
                <a16:creationId xmlns="" xmlns:a16="http://schemas.microsoft.com/office/drawing/2014/main" id="{B4A2664D-F91E-F38A-AB46-6D960B05D436}"/>
              </a:ext>
            </a:extLst>
          </p:cNvPr>
          <p:cNvSpPr/>
          <p:nvPr/>
        </p:nvSpPr>
        <p:spPr>
          <a:xfrm>
            <a:off x="734864" y="3892223"/>
            <a:ext cx="5570242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accent6"/>
                </a:solidFill>
                <a:ea typeface="Arial"/>
                <a:cs typeface="Arial" panose="020B0604020202020204" pitchFamily="34" charset="0"/>
                <a:sym typeface="Arial"/>
              </a:rPr>
              <a:t>Организована в структурных подразделениях:</a:t>
            </a:r>
            <a:endParaRPr sz="1100" dirty="0">
              <a:solidFill>
                <a:schemeClr val="dk1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 marL="285750" marR="0" lvl="0" indent="-285750" algn="l" rtl="0"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Технический отдел</a:t>
            </a:r>
            <a:endParaRPr sz="1200" dirty="0">
              <a:cs typeface="Arial" panose="020B0604020202020204" pitchFamily="34" charset="0"/>
            </a:endParaRPr>
          </a:p>
          <a:p>
            <a:pPr marL="285750" marR="0" lvl="0" indent="-285750" algn="l" rtl="0"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Производственный отдел </a:t>
            </a:r>
            <a:endParaRPr sz="1200" dirty="0">
              <a:cs typeface="Arial" panose="020B0604020202020204" pitchFamily="34" charset="0"/>
            </a:endParaRPr>
          </a:p>
          <a:p>
            <a:pPr marL="285750" marR="0" lvl="0" indent="-285750" algn="l" rtl="0"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Отдел ценообразования</a:t>
            </a:r>
            <a:endParaRPr sz="1200" dirty="0">
              <a:cs typeface="Arial" panose="020B0604020202020204" pitchFamily="34" charset="0"/>
            </a:endParaRPr>
          </a:p>
          <a:p>
            <a:pPr marL="285750" marR="0" lvl="0" indent="-285750" algn="l" rtl="0"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Производственно-технический отдел ТФ «Мостоотряд-36»</a:t>
            </a:r>
            <a:endParaRPr sz="1200" dirty="0">
              <a:cs typeface="Arial" panose="020B0604020202020204" pitchFamily="34" charset="0"/>
            </a:endParaRPr>
          </a:p>
          <a:p>
            <a:pPr marL="285750" marR="0" lvl="0" indent="-285750" algn="l" rtl="0"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Отдел управления проектами ТФ «Мостоотряд-36»</a:t>
            </a:r>
            <a:endParaRPr sz="1200" dirty="0">
              <a:cs typeface="Arial" panose="020B0604020202020204" pitchFamily="34" charset="0"/>
            </a:endParaRPr>
          </a:p>
          <a:p>
            <a:pPr marL="285750" marR="0" lvl="0" indent="-285750" algn="l" rtl="0"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Планово-экономический отдел ТФ «Мостоотряд-36»</a:t>
            </a:r>
            <a:endParaRPr sz="1200" dirty="0">
              <a:cs typeface="Arial" panose="020B0604020202020204" pitchFamily="34" charset="0"/>
            </a:endParaRPr>
          </a:p>
          <a:p>
            <a:pPr marL="285750" marR="0" lvl="0" indent="-285750" algn="l" rtl="0"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Планово-экономический отдел филиала «Строительное управление»</a:t>
            </a:r>
            <a:endParaRPr sz="1200" dirty="0">
              <a:cs typeface="Arial" panose="020B0604020202020204" pitchFamily="34" charset="0"/>
            </a:endParaRPr>
          </a:p>
          <a:p>
            <a:pPr marL="285750" marR="0" lvl="0" indent="-285750" algn="l" rtl="0"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Отдел подготовки исполнительной документации ТФ «Мостоотряд-36»</a:t>
            </a:r>
            <a:endParaRPr sz="1200" dirty="0">
              <a:cs typeface="Arial" panose="020B0604020202020204" pitchFamily="34" charset="0"/>
            </a:endParaRPr>
          </a:p>
          <a:p>
            <a:pPr marL="285750" marR="0" lvl="0" indent="-285750" algn="l" rtl="0"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Отдел проектирования искусственных сооружений </a:t>
            </a:r>
            <a:b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ОАО «</a:t>
            </a:r>
            <a:r>
              <a:rPr lang="ru-RU" sz="1200" dirty="0" err="1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Тюменьдорпроект</a:t>
            </a: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»</a:t>
            </a:r>
            <a:endParaRPr sz="1200" dirty="0">
              <a:cs typeface="Arial" panose="020B0604020202020204" pitchFamily="34" charset="0"/>
            </a:endParaRPr>
          </a:p>
          <a:p>
            <a:pPr marL="285750" marR="0" lvl="0" indent="-285750" algn="l" rtl="0"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Строительно-монтажные участки</a:t>
            </a:r>
            <a:endParaRPr sz="1200" dirty="0">
              <a:cs typeface="Arial" panose="020B0604020202020204" pitchFamily="34" charset="0"/>
            </a:endParaRPr>
          </a:p>
          <a:p>
            <a:pPr marL="285750" marR="0" lvl="0" indent="-285750" algn="l" rtl="0"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Цеха по производству строительных материалов и конструкций</a:t>
            </a:r>
            <a:endParaRPr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0A254-5691-43E5-8736-20CF50CA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202465"/>
            <a:ext cx="8102475" cy="812530"/>
          </a:xfrm>
        </p:spPr>
        <p:txBody>
          <a:bodyPr/>
          <a:lstStyle/>
          <a:p>
            <a:r>
              <a:rPr lang="ru-RU" dirty="0"/>
              <a:t>АВТОРСКИЕ КУРСЫ ОТ ПРАКТИКОВ «МОСТОСТРОЙ-11»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38A139A-7C7B-4332-BB3D-A634F3EF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2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6188141" y="2508493"/>
            <a:ext cx="5422610" cy="3828516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427574F-6322-7A2D-369E-0EE23FB434B0}"/>
              </a:ext>
            </a:extLst>
          </p:cNvPr>
          <p:cNvSpPr txBox="1"/>
          <p:nvPr/>
        </p:nvSpPr>
        <p:spPr>
          <a:xfrm>
            <a:off x="766762" y="1373561"/>
            <a:ext cx="1062070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Содержание курсов разработано специалистами АО «Мостострой-11» на основе реальных кейсов компании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и имеющихся у нее технологий. Цель — формирование корпоративной культуры, вовлечение молодежи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и повышение уровня лояльности персонала и качества. Куратор курса —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Бреус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Наталья Леонидовна — заместитель генерального директора по экономике АО «Мостострой-11»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C04A290-E9A3-8EBC-1B14-7406A628EF45}"/>
              </a:ext>
            </a:extLst>
          </p:cNvPr>
          <p:cNvSpPr txBox="1"/>
          <p:nvPr/>
        </p:nvSpPr>
        <p:spPr>
          <a:xfrm>
            <a:off x="6275945" y="2655886"/>
            <a:ext cx="511152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E0B03D"/>
                </a:solidFill>
                <a:cs typeface="Arial" panose="020B0604020202020204" pitchFamily="34" charset="0"/>
              </a:rPr>
              <a:t>Ценообразование</a:t>
            </a:r>
            <a:r>
              <a:rPr lang="ru-RU" sz="1100" dirty="0">
                <a:solidFill>
                  <a:srgbClr val="E0B03D"/>
                </a:solidFill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—</a:t>
            </a: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 рассматриваются основы сметного дела, составление смет базисно-индексным и ресурсным методами. Анализ сметной стоимости и плановой себестоимости работ (бюджет проекта). Цель — научить «читать» сметы, формировать сопоставительные ведомости, ведомости объемов работ, принимать взвешенные управленческие решения.</a:t>
            </a:r>
            <a:endParaRPr lang="ru-RU" sz="1100" dirty="0">
              <a:solidFill>
                <a:prstClr val="black"/>
              </a:solidFill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/>
                </a:solidFill>
                <a:cs typeface="Arial" panose="020B0604020202020204" pitchFamily="34" charset="0"/>
              </a:rPr>
              <a:t>Менеджмент организации </a:t>
            </a:r>
            <a:r>
              <a:rPr lang="ru-RU" sz="1100" dirty="0">
                <a:cs typeface="Arial" panose="020B0604020202020204" pitchFamily="34" charset="0"/>
              </a:rPr>
              <a:t>— основы управления компании. Функции различных подразделений и их роли. Системы мотивации. Основные участники строительного процесса и формы их взаимодействия. Цель — формирование системного представления о работе компании.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/>
                </a:solidFill>
                <a:cs typeface="Arial" panose="020B0604020202020204" pitchFamily="34" charset="0"/>
              </a:rPr>
              <a:t>Бережливое производство </a:t>
            </a:r>
            <a:r>
              <a:rPr lang="ru-RU" sz="1100" dirty="0">
                <a:cs typeface="Arial" panose="020B0604020202020204" pitchFamily="34" charset="0"/>
              </a:rPr>
              <a:t>— способы повышения производительности работ за счет выявления и устранения потерь. Цель — формирование навыков организации производства работ оптимальным набором ресурсов. </a:t>
            </a:r>
          </a:p>
        </p:txBody>
      </p:sp>
      <p:sp>
        <p:nvSpPr>
          <p:cNvPr id="26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350866" y="2775098"/>
            <a:ext cx="5422610" cy="3572543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6CB6104-9356-2A89-AF17-893CD7A814B9}"/>
              </a:ext>
            </a:extLst>
          </p:cNvPr>
          <p:cNvSpPr txBox="1"/>
          <p:nvPr/>
        </p:nvSpPr>
        <p:spPr>
          <a:xfrm>
            <a:off x="432909" y="3117784"/>
            <a:ext cx="5258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E0B03D"/>
                </a:solidFill>
                <a:cs typeface="Arial" panose="020B0604020202020204" pitchFamily="34" charset="0"/>
              </a:rPr>
              <a:t>Цифровое строительство </a:t>
            </a: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— современные методы управления строительством при помощи цифровых технологий: </a:t>
            </a:r>
            <a:r>
              <a:rPr lang="en-US" sz="1100" dirty="0">
                <a:solidFill>
                  <a:prstClr val="black"/>
                </a:solidFill>
                <a:cs typeface="Arial" panose="020B0604020202020204" pitchFamily="34" charset="0"/>
              </a:rPr>
              <a:t>BIM</a:t>
            </a: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-технологии, виртуальная реальность, среда единых данных, интернет вещей, искусственный интеллект, основы программирования. Студенты проходят обучение программам </a:t>
            </a:r>
            <a:r>
              <a:rPr lang="en-US" sz="1100" dirty="0">
                <a:solidFill>
                  <a:prstClr val="black"/>
                </a:solidFill>
                <a:cs typeface="Arial" panose="020B0604020202020204" pitchFamily="34" charset="0"/>
              </a:rPr>
              <a:t>Revit</a:t>
            </a: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,</a:t>
            </a:r>
            <a:r>
              <a:rPr lang="en-US" sz="1100" dirty="0">
                <a:solidFill>
                  <a:prstClr val="black"/>
                </a:solidFill>
                <a:cs typeface="Arial" panose="020B0604020202020204" pitchFamily="34" charset="0"/>
              </a:rPr>
              <a:t> MStroy</a:t>
            </a: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 и др. 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/>
                </a:solidFill>
                <a:cs typeface="Arial" panose="020B0604020202020204" pitchFamily="34" charset="0"/>
              </a:rPr>
              <a:t>Управление проектами </a:t>
            </a:r>
            <a:r>
              <a:rPr lang="ru-RU" sz="1100" dirty="0">
                <a:cs typeface="Arial" panose="020B0604020202020204" pitchFamily="34" charset="0"/>
              </a:rPr>
              <a:t>— курс содержит алгоритм формирования 3</a:t>
            </a:r>
            <a:r>
              <a:rPr lang="en-US" sz="1100" dirty="0">
                <a:cs typeface="Arial" panose="020B0604020202020204" pitchFamily="34" charset="0"/>
              </a:rPr>
              <a:t>D</a:t>
            </a:r>
            <a:r>
              <a:rPr lang="ru-RU" sz="1100" dirty="0">
                <a:cs typeface="Arial" panose="020B0604020202020204" pitchFamily="34" charset="0"/>
              </a:rPr>
              <a:t>-графиков производства работ, включающих диаграмму </a:t>
            </a:r>
            <a:r>
              <a:rPr lang="ru-RU" sz="1100" dirty="0" err="1">
                <a:cs typeface="Arial" panose="020B0604020202020204" pitchFamily="34" charset="0"/>
              </a:rPr>
              <a:t>Ганта</a:t>
            </a:r>
            <a:r>
              <a:rPr lang="ru-RU" sz="1100" dirty="0">
                <a:cs typeface="Arial" panose="020B0604020202020204" pitchFamily="34" charset="0"/>
              </a:rPr>
              <a:t> (последовательность операций), сроки, ресурсы и их стоимость. Цель — научить составлять бюджет проекта, контролировать его исполнение, рассчитывать сдельную заработную плату, прибыль и пр. производственно-экономические показатели. Курс проходит с использованием программы </a:t>
            </a:r>
            <a:r>
              <a:rPr lang="en-US" sz="1100" dirty="0">
                <a:cs typeface="Arial" panose="020B0604020202020204" pitchFamily="34" charset="0"/>
              </a:rPr>
              <a:t>Spider project</a:t>
            </a:r>
            <a:r>
              <a:rPr lang="ru-RU" sz="11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7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0A254-5691-43E5-8736-20CF50CA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202464"/>
            <a:ext cx="8102475" cy="812530"/>
          </a:xfrm>
        </p:spPr>
        <p:txBody>
          <a:bodyPr/>
          <a:lstStyle/>
          <a:p>
            <a:r>
              <a:rPr lang="ru-RU" dirty="0"/>
              <a:t>АВТОРСКИЕ КУРСЫ</a:t>
            </a:r>
            <a:br>
              <a:rPr lang="ru-RU" dirty="0"/>
            </a:br>
            <a:r>
              <a:rPr lang="ru-RU" dirty="0"/>
              <a:t>ОТ НАУЧНЫХ СОТРУДНИКОВ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38A139A-7C7B-4332-BB3D-A634F3EF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26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520993" y="2519911"/>
            <a:ext cx="6028669" cy="2849528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427574F-6322-7A2D-369E-0EE23FB434B0}"/>
              </a:ext>
            </a:extLst>
          </p:cNvPr>
          <p:cNvSpPr txBox="1"/>
          <p:nvPr/>
        </p:nvSpPr>
        <p:spPr>
          <a:xfrm>
            <a:off x="841193" y="2790813"/>
            <a:ext cx="5463917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Сотрудники базовой кафедры АО «Мостострой-11» ведут активную научную деятельность и участвуют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в разработке регламентов.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Куратор курса — Овчинников Игорь Георгиевич —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Tahoma"/>
              </a:rPr>
              <a:t>д. т. н., профессор, академик Российской академии транспорта.</a:t>
            </a:r>
          </a:p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Для учебного процесса за последние 2 года написали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и издали ряд учебных пособий, принимали участие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в разработке 7 нормативных документов для отрасли транспортного строительства (ГОСТ, ПНСТ, ОДМ).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7ADBBE0-BCF9-A971-076D-1952289602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10614" r="10805" b="8824"/>
          <a:stretch/>
        </p:blipFill>
        <p:spPr>
          <a:xfrm rot="5400000">
            <a:off x="6758777" y="1161236"/>
            <a:ext cx="2625717" cy="189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011EA01-3AAD-CF2E-CA7C-5771398EFF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4" r="12880" b="32150"/>
          <a:stretch/>
        </p:blipFill>
        <p:spPr>
          <a:xfrm>
            <a:off x="9190377" y="1282462"/>
            <a:ext cx="1854169" cy="262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F171A13-F57D-1617-0F9D-8F9DBC6136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 t="2751" r="11396" b="32593"/>
          <a:stretch/>
        </p:blipFill>
        <p:spPr>
          <a:xfrm>
            <a:off x="7122561" y="3615496"/>
            <a:ext cx="1898149" cy="2540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A15F638-3399-D246-7BC7-4DD18B91DAD0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90377" y="4114988"/>
            <a:ext cx="1854169" cy="2540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7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0A254-5691-43E5-8736-20CF50CA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202464"/>
            <a:ext cx="8102475" cy="812530"/>
          </a:xfrm>
        </p:spPr>
        <p:txBody>
          <a:bodyPr/>
          <a:lstStyle/>
          <a:p>
            <a:r>
              <a:rPr lang="ru-RU" dirty="0"/>
              <a:t>НАУЧНО-ИССЛЕДОВАТЕЛЬСКАЯ РАБОТА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ИННОВАЦИИ 2018–2022 ГОДОВ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38A139A-7C7B-4332-BB3D-A634F3EF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26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520993" y="2519911"/>
            <a:ext cx="6028669" cy="2849528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CB6104-9356-2A89-AF17-893CD7A814B9}"/>
              </a:ext>
            </a:extLst>
          </p:cNvPr>
          <p:cNvSpPr txBox="1"/>
          <p:nvPr/>
        </p:nvSpPr>
        <p:spPr>
          <a:xfrm>
            <a:off x="766763" y="2623930"/>
            <a:ext cx="5972547" cy="2850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chemeClr val="accent6"/>
                </a:solidFill>
                <a:cs typeface="Arial" panose="020B0604020202020204" pitchFamily="34" charset="0"/>
              </a:rPr>
              <a:t>Темы магистерских диссертаций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«Технология производства работ» — 25 работ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«Сквозные» технологии и цифровизация в строительстве» —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13 работ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«Управление строительными проектами» — 9 работ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«Проектирование» — 9 работ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«Строительные материалы и конструкции» — 6 работ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«Жизненный цикл сооружений, эксплуатация» — 3 работы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ru-RU" sz="1400" dirty="0"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chemeClr val="accent6"/>
                </a:solidFill>
                <a:cs typeface="Arial" panose="020B0604020202020204" pitchFamily="34" charset="0"/>
              </a:rPr>
              <a:t>Научные статьи и публикации — 38 работ 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pic>
        <p:nvPicPr>
          <p:cNvPr id="17" name="Picture 7">
            <a:extLst>
              <a:ext uri="{FF2B5EF4-FFF2-40B4-BE49-F238E27FC236}">
                <a16:creationId xmlns="" xmlns:a16="http://schemas.microsoft.com/office/drawing/2014/main" id="{FE321521-85A3-727C-436F-DBD0C97B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71" y="5162511"/>
            <a:ext cx="2214880" cy="8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WorkRosavtodor\НПК\Презы\2022-06-02_Опыт_МС11_инновации,_образование\ppt\media\image3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4652" y="753471"/>
            <a:ext cx="5104957" cy="5104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0A254-5691-43E5-8736-20CF50CA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382513"/>
            <a:ext cx="8102475" cy="452432"/>
          </a:xfrm>
        </p:spPr>
        <p:txBody>
          <a:bodyPr/>
          <a:lstStyle/>
          <a:p>
            <a:r>
              <a:rPr lang="ru-RU" dirty="0"/>
              <a:t>ПРЕИМУЩЕСТВА ДЛЯ СТУДЕНТОВ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38A139A-7C7B-4332-BB3D-A634F3EF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B6D186A-A982-7E98-E0D2-9835676FE6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 b="9691"/>
          <a:stretch/>
        </p:blipFill>
        <p:spPr>
          <a:xfrm>
            <a:off x="6124267" y="4742119"/>
            <a:ext cx="1772367" cy="1891794"/>
          </a:xfrm>
          <a:prstGeom prst="round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7749CAF-ABF1-6478-FA09-E58C6C0FA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13097" r="2655" b="6399"/>
          <a:stretch/>
        </p:blipFill>
        <p:spPr>
          <a:xfrm>
            <a:off x="8075841" y="4731487"/>
            <a:ext cx="1658417" cy="1902426"/>
          </a:xfrm>
          <a:prstGeom prst="round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61AA035-5D66-6DBF-16FD-2B6A9E947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8197" r="1137"/>
          <a:stretch/>
        </p:blipFill>
        <p:spPr>
          <a:xfrm>
            <a:off x="9914860" y="4742119"/>
            <a:ext cx="1510378" cy="1891794"/>
          </a:xfrm>
          <a:prstGeom prst="round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76FA4D1-BB5B-BE56-02EF-E24AAC58CD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" t="37360" r="155" b="15476"/>
          <a:stretch/>
        </p:blipFill>
        <p:spPr>
          <a:xfrm>
            <a:off x="6124267" y="1180209"/>
            <a:ext cx="5318426" cy="3344497"/>
          </a:xfrm>
          <a:prstGeom prst="roundRect">
            <a:avLst/>
          </a:prstGeom>
        </p:spPr>
      </p:pic>
      <p:sp>
        <p:nvSpPr>
          <p:cNvPr id="15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265813" y="2594339"/>
            <a:ext cx="5465136" cy="2849528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Google Shape;408;p18">
            <a:extLst>
              <a:ext uri="{FF2B5EF4-FFF2-40B4-BE49-F238E27FC236}">
                <a16:creationId xmlns="" xmlns:a16="http://schemas.microsoft.com/office/drawing/2014/main" id="{9A3C035B-C639-99C7-1C4D-20F632569CBD}"/>
              </a:ext>
            </a:extLst>
          </p:cNvPr>
          <p:cNvSpPr txBox="1"/>
          <p:nvPr/>
        </p:nvSpPr>
        <p:spPr>
          <a:xfrm>
            <a:off x="427517" y="2855300"/>
            <a:ext cx="5516148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76200">
              <a:lnSpc>
                <a:spcPct val="150000"/>
              </a:lnSpc>
              <a:buClr>
                <a:srgbClr val="303030"/>
              </a:buClr>
              <a:buSzPts val="1200"/>
              <a:buFont typeface="Arial"/>
              <a:buChar char="•"/>
            </a:pPr>
            <a:r>
              <a:rPr lang="en-US" sz="1200" dirty="0">
                <a:cs typeface="Arial"/>
                <a:sym typeface="Arial"/>
              </a:rPr>
              <a:t> </a:t>
            </a:r>
            <a:r>
              <a:rPr lang="ru-RU" sz="1200" dirty="0">
                <a:cs typeface="Arial"/>
                <a:sym typeface="Arial"/>
              </a:rPr>
              <a:t>Обучение в современном </a:t>
            </a:r>
            <a:r>
              <a:rPr lang="ru-RU" sz="1600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образовательном пространстве</a:t>
            </a:r>
          </a:p>
          <a:p>
            <a:pPr indent="-76200">
              <a:lnSpc>
                <a:spcPct val="150000"/>
              </a:lnSpc>
              <a:buClr>
                <a:srgbClr val="303030"/>
              </a:buClr>
              <a:buSzPts val="1200"/>
              <a:buFont typeface="Arial"/>
              <a:buChar char="•"/>
            </a:pPr>
            <a:r>
              <a:rPr lang="en-US" sz="1200" dirty="0">
                <a:cs typeface="Arial"/>
                <a:sym typeface="Arial"/>
              </a:rPr>
              <a:t> </a:t>
            </a:r>
            <a:r>
              <a:rPr lang="ru-RU" sz="1200" dirty="0">
                <a:cs typeface="Arial"/>
                <a:sym typeface="Arial"/>
              </a:rPr>
              <a:t>Современные</a:t>
            </a:r>
            <a:r>
              <a:rPr lang="ru-RU" sz="1200" dirty="0">
                <a:solidFill>
                  <a:schemeClr val="accent6"/>
                </a:solidFill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chemeClr val="accent6"/>
                </a:solidFill>
                <a:cs typeface="Arial"/>
                <a:sym typeface="Arial"/>
              </a:rPr>
              <a:t>технологии </a:t>
            </a:r>
            <a:r>
              <a:rPr lang="ru-RU" sz="1200" i="0" dirty="0">
                <a:ea typeface="Arial"/>
                <a:cs typeface="Arial"/>
                <a:sym typeface="Arial"/>
              </a:rPr>
              <a:t>образования</a:t>
            </a:r>
          </a:p>
          <a:p>
            <a:pPr lvl="0" indent="-76200">
              <a:lnSpc>
                <a:spcPct val="150000"/>
              </a:lnSpc>
              <a:buClr>
                <a:srgbClr val="303030"/>
              </a:buClr>
              <a:buSzPts val="1200"/>
              <a:buFont typeface="Arial"/>
              <a:buChar char="•"/>
            </a:pPr>
            <a:r>
              <a:rPr lang="en-US" sz="1600" b="1" dirty="0">
                <a:solidFill>
                  <a:schemeClr val="accent6"/>
                </a:solidFill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chemeClr val="accent6"/>
                </a:solidFill>
                <a:cs typeface="Arial"/>
                <a:sym typeface="Arial"/>
              </a:rPr>
              <a:t>Преподаватели</a:t>
            </a:r>
            <a:r>
              <a:rPr lang="ru-RU" sz="1200" b="0" i="0" dirty="0">
                <a:solidFill>
                  <a:srgbClr val="303030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200" dirty="0">
                <a:cs typeface="Arial" panose="020B0604020202020204" pitchFamily="34" charset="0"/>
              </a:rPr>
              <a:t>— </a:t>
            </a:r>
            <a:r>
              <a:rPr lang="ru-RU" sz="1200" b="0" i="0" dirty="0">
                <a:solidFill>
                  <a:srgbClr val="303030"/>
                </a:solidFill>
                <a:ea typeface="Arial"/>
                <a:cs typeface="Arial"/>
                <a:sym typeface="Arial"/>
              </a:rPr>
              <a:t>ведущие специалисты-практики компаний </a:t>
            </a:r>
            <a:r>
              <a:rPr lang="en-US" sz="1200" b="0" i="0" dirty="0">
                <a:solidFill>
                  <a:srgbClr val="303030"/>
                </a:solidFill>
                <a:ea typeface="Arial"/>
                <a:cs typeface="Arial"/>
                <a:sym typeface="Arial"/>
              </a:rPr>
              <a:t/>
            </a:r>
            <a:br>
              <a:rPr lang="en-US" sz="1200" b="0" i="0" dirty="0">
                <a:solidFill>
                  <a:srgbClr val="303030"/>
                </a:solidFill>
                <a:ea typeface="Arial"/>
                <a:cs typeface="Arial"/>
                <a:sym typeface="Arial"/>
              </a:rPr>
            </a:br>
            <a:r>
              <a:rPr lang="ru-RU" sz="1200" b="0" i="0" dirty="0">
                <a:solidFill>
                  <a:srgbClr val="303030"/>
                </a:solidFill>
                <a:ea typeface="Arial"/>
                <a:cs typeface="Arial"/>
                <a:sym typeface="Arial"/>
              </a:rPr>
              <a:t>из разных городов РФ, которые могут вдохновить</a:t>
            </a:r>
            <a:endParaRPr dirty="0"/>
          </a:p>
          <a:p>
            <a:pPr marR="0" lvl="0" indent="-76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Arial"/>
              <a:buChar char="•"/>
            </a:pPr>
            <a:r>
              <a:rPr lang="en-US" sz="1600" b="1" dirty="0">
                <a:solidFill>
                  <a:srgbClr val="2179D2"/>
                </a:solidFill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chemeClr val="accent6"/>
                </a:solidFill>
                <a:cs typeface="Arial"/>
                <a:sym typeface="Arial"/>
              </a:rPr>
              <a:t>Наставничество</a:t>
            </a:r>
            <a:r>
              <a:rPr lang="ru-RU" sz="1200" dirty="0">
                <a:solidFill>
                  <a:srgbClr val="303030"/>
                </a:solidFill>
                <a:ea typeface="Arial"/>
                <a:cs typeface="Arial"/>
                <a:sym typeface="Arial"/>
              </a:rPr>
              <a:t> — информация от первого лица и участие</a:t>
            </a:r>
            <a:r>
              <a:rPr lang="en-US" sz="1200" dirty="0">
                <a:solidFill>
                  <a:srgbClr val="303030"/>
                </a:solidFill>
                <a:ea typeface="Arial"/>
                <a:cs typeface="Arial"/>
                <a:sym typeface="Arial"/>
              </a:rPr>
              <a:t/>
            </a:r>
            <a:br>
              <a:rPr lang="en-US" sz="1200" dirty="0">
                <a:solidFill>
                  <a:srgbClr val="303030"/>
                </a:solidFill>
                <a:ea typeface="Arial"/>
                <a:cs typeface="Arial"/>
                <a:sym typeface="Arial"/>
              </a:rPr>
            </a:br>
            <a:r>
              <a:rPr lang="ru-RU" sz="1200" dirty="0">
                <a:solidFill>
                  <a:srgbClr val="303030"/>
                </a:solidFill>
                <a:ea typeface="Arial"/>
                <a:cs typeface="Arial"/>
                <a:sym typeface="Arial"/>
              </a:rPr>
              <a:t>в проекте</a:t>
            </a:r>
            <a:endParaRPr dirty="0"/>
          </a:p>
          <a:p>
            <a:pPr marR="0" lvl="0" indent="-76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Arial"/>
              <a:buChar char="•"/>
            </a:pPr>
            <a:r>
              <a:rPr lang="ru-RU" sz="1600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Стажировки и трудоустройство</a:t>
            </a:r>
            <a:r>
              <a:rPr lang="ru-RU" sz="1200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в «Мостострой-11»</a:t>
            </a:r>
          </a:p>
        </p:txBody>
      </p:sp>
    </p:spTree>
    <p:extLst>
      <p:ext uri="{BB962C8B-B14F-4D97-AF65-F5344CB8AC3E}">
        <p14:creationId xmlns:p14="http://schemas.microsoft.com/office/powerpoint/2010/main" val="4237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0A254-5691-43E5-8736-20CF50CA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382513"/>
            <a:ext cx="8102475" cy="452432"/>
          </a:xfrm>
        </p:spPr>
        <p:txBody>
          <a:bodyPr/>
          <a:lstStyle/>
          <a:p>
            <a:r>
              <a:rPr lang="ru-RU" dirty="0"/>
              <a:t>ПРЕИМУЩЕСТВА ДЛЯ ПРЕПОДАВАТЕЛЕЙ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38A139A-7C7B-4332-BB3D-A634F3EF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4F94196-2C9A-5C02-DFD5-29B3048B3F2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41126" y="1969466"/>
            <a:ext cx="6059487" cy="3939790"/>
          </a:xfrm>
          <a:prstGeom prst="roundRect">
            <a:avLst/>
          </a:prstGeom>
        </p:spPr>
      </p:pic>
      <p:sp>
        <p:nvSpPr>
          <p:cNvPr id="16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521005" y="2594339"/>
            <a:ext cx="5135521" cy="2849528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Google Shape;408;p18">
            <a:extLst>
              <a:ext uri="{FF2B5EF4-FFF2-40B4-BE49-F238E27FC236}">
                <a16:creationId xmlns="" xmlns:a16="http://schemas.microsoft.com/office/drawing/2014/main" id="{9A3C035B-C639-99C7-1C4D-20F632569CBD}"/>
              </a:ext>
            </a:extLst>
          </p:cNvPr>
          <p:cNvSpPr txBox="1"/>
          <p:nvPr/>
        </p:nvSpPr>
        <p:spPr>
          <a:xfrm>
            <a:off x="702975" y="2755661"/>
            <a:ext cx="4985452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-76200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Arial"/>
              <a:buChar char="•"/>
            </a:pPr>
            <a:r>
              <a:rPr lang="ru-RU" sz="1400" i="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400" i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Коллаборация</a:t>
            </a:r>
            <a:r>
              <a:rPr lang="ru-RU" sz="1400" i="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 научных сотрудников и практиков</a:t>
            </a:r>
          </a:p>
          <a:p>
            <a:pPr marR="0" lvl="0" indent="-76200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 Вовлеченность в производственную деятельность компании</a:t>
            </a:r>
          </a:p>
          <a:p>
            <a:pPr marR="0" lvl="0" indent="-76200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 Сотрудники компании, осуществляющие преподавательскую деятельность на кафедре, повышают уровень своих коммуникаций, совершенствуют навыки управления персоналом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за счет более четкой постановки задач</a:t>
            </a:r>
          </a:p>
          <a:p>
            <a:pPr marR="0" lvl="0" indent="-76200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 Руководители подразделений имеют возможность протестировать будущего работника и оценить его качества для более эффективной работы в будущем</a:t>
            </a:r>
          </a:p>
        </p:txBody>
      </p:sp>
    </p:spTree>
    <p:extLst>
      <p:ext uri="{BB962C8B-B14F-4D97-AF65-F5344CB8AC3E}">
        <p14:creationId xmlns:p14="http://schemas.microsoft.com/office/powerpoint/2010/main" val="4237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0A254-5691-43E5-8736-20CF50CA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202464"/>
            <a:ext cx="8102475" cy="812530"/>
          </a:xfrm>
        </p:spPr>
        <p:txBody>
          <a:bodyPr/>
          <a:lstStyle/>
          <a:p>
            <a:r>
              <a:rPr lang="ru-RU" dirty="0"/>
              <a:t>КРАТКИЕ РЕЗУЛЬТАТЫ РАБОТЫ БАЗОВОЙ КАФЕДРЫ В ФГБОУ ВО «ТИУ»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38A139A-7C7B-4332-BB3D-A634F3EF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6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393409" y="3838354"/>
            <a:ext cx="5465136" cy="2519916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Google Shape;241;p4">
            <a:extLst>
              <a:ext uri="{FF2B5EF4-FFF2-40B4-BE49-F238E27FC236}">
                <a16:creationId xmlns="" xmlns:a16="http://schemas.microsoft.com/office/drawing/2014/main" id="{F048A8FE-CC47-345C-91E3-E9363552B37A}"/>
              </a:ext>
            </a:extLst>
          </p:cNvPr>
          <p:cNvSpPr/>
          <p:nvPr/>
        </p:nvSpPr>
        <p:spPr>
          <a:xfrm>
            <a:off x="541209" y="4204872"/>
            <a:ext cx="5111750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b="1" dirty="0">
                <a:solidFill>
                  <a:srgbClr val="0070C0"/>
                </a:solidFill>
                <a:ea typeface="Arial"/>
                <a:cs typeface="Arial" panose="020B0604020202020204" pitchFamily="34" charset="0"/>
                <a:sym typeface="Arial"/>
              </a:rPr>
              <a:t>71</a:t>
            </a:r>
            <a:r>
              <a:rPr lang="ru-RU" sz="14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 человек прошел обучение на кафедре за период 2018–2022 годов, из них: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b="1" dirty="0">
                <a:solidFill>
                  <a:srgbClr val="0070C0"/>
                </a:solidFill>
                <a:ea typeface="Arial"/>
                <a:cs typeface="Arial" panose="020B0604020202020204" pitchFamily="34" charset="0"/>
                <a:sym typeface="Arial"/>
              </a:rPr>
              <a:t>26</a:t>
            </a:r>
            <a:r>
              <a:rPr lang="ru-RU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человек успешно завершили обучение и получили дипломы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b="1" dirty="0">
                <a:solidFill>
                  <a:srgbClr val="0070C0"/>
                </a:solidFill>
                <a:ea typeface="Arial"/>
                <a:cs typeface="Arial" panose="020B0604020202020204" pitchFamily="34" charset="0"/>
                <a:sym typeface="Arial"/>
              </a:rPr>
              <a:t>37</a:t>
            </a:r>
            <a:r>
              <a:rPr lang="ru-RU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человек трудоустроено в АО «Мостострой-11» </a:t>
            </a:r>
            <a:r>
              <a:rPr lang="en-US" sz="14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en-US" sz="14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и продолжают работать (по состоянию на 01.06.2022)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b="1" dirty="0">
                <a:solidFill>
                  <a:srgbClr val="0070C0"/>
                </a:solidFill>
                <a:ea typeface="Arial"/>
                <a:cs typeface="Arial" panose="020B0604020202020204" pitchFamily="34" charset="0"/>
                <a:sym typeface="Arial"/>
              </a:rPr>
              <a:t>17</a:t>
            </a:r>
            <a:r>
              <a:rPr lang="ru-RU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человек получили карьерное повышение</a:t>
            </a:r>
            <a:endParaRPr sz="1400" dirty="0">
              <a:cs typeface="Arial" panose="020B0604020202020204" pitchFamily="34" charset="0"/>
            </a:endParaRPr>
          </a:p>
        </p:txBody>
      </p:sp>
      <p:pic>
        <p:nvPicPr>
          <p:cNvPr id="9" name="Google Shape;503;p27">
            <a:extLst>
              <a:ext uri="{FF2B5EF4-FFF2-40B4-BE49-F238E27FC236}">
                <a16:creationId xmlns="" xmlns:a16="http://schemas.microsoft.com/office/drawing/2014/main" id="{7C32410B-07AE-425D-F3AE-EE02E50430B4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</a:blip>
          <a:srcRect/>
          <a:stretch/>
        </p:blipFill>
        <p:spPr>
          <a:xfrm>
            <a:off x="6857999" y="1523640"/>
            <a:ext cx="1616420" cy="215522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0" name="Google Shape;504;p27">
            <a:extLst>
              <a:ext uri="{FF2B5EF4-FFF2-40B4-BE49-F238E27FC236}">
                <a16:creationId xmlns="" xmlns:a16="http://schemas.microsoft.com/office/drawing/2014/main" id="{A2606641-6BB9-4E68-1BE4-4BC3FA9809A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8665199" y="1523638"/>
            <a:ext cx="2873636" cy="2155227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1" name="Google Shape;505;p27">
            <a:extLst>
              <a:ext uri="{FF2B5EF4-FFF2-40B4-BE49-F238E27FC236}">
                <a16:creationId xmlns="" xmlns:a16="http://schemas.microsoft.com/office/drawing/2014/main" id="{DA6B7763-824E-B8D0-DD47-99EFE2E08CC5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5054609" y="1532427"/>
            <a:ext cx="1609826" cy="214643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2" name="Google Shape;506;p27">
            <a:extLst>
              <a:ext uri="{FF2B5EF4-FFF2-40B4-BE49-F238E27FC236}">
                <a16:creationId xmlns="" xmlns:a16="http://schemas.microsoft.com/office/drawing/2014/main" id="{AC0D4003-4961-0A31-690B-EA3B308F402A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</a:blip>
          <a:srcRect/>
          <a:stretch/>
        </p:blipFill>
        <p:spPr>
          <a:xfrm>
            <a:off x="6051830" y="3862799"/>
            <a:ext cx="2873637" cy="215522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3" name="Google Shape;507;p27">
            <a:extLst>
              <a:ext uri="{FF2B5EF4-FFF2-40B4-BE49-F238E27FC236}">
                <a16:creationId xmlns="" xmlns:a16="http://schemas.microsoft.com/office/drawing/2014/main" id="{394E5917-3BDC-FBAA-7BCE-589B19E61C99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</a:blip>
          <a:srcRect l="33724"/>
          <a:stretch/>
        </p:blipFill>
        <p:spPr>
          <a:xfrm rot="5400000">
            <a:off x="9246420" y="3709375"/>
            <a:ext cx="2169766" cy="2455359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1257" y="333829"/>
            <a:ext cx="1165497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Но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пойдет работать в вузы на ту заработную плату, которая предлагается в них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сейчас преподавателям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которая сравнима с зарплатой кондукторов, продавцов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 других уважаемых профессий,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но не требующих длительного обучения и защиты диссертаций (10 – 11 лет в школе, 5-6 лет в вузе, 4 года в аспирантуре итого 19-21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год).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Сейчас чисто автомобильно-дорожных вузов осталось только два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МАДИ (Московский автомобильно-дорожный государственный технический университет) и Сибирский государственный автомобильно-дорожный университет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настоящее время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многие инженерно-строительные вузы объединены с политехническими или подобными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им вузами и практически потеряли свою индивидуальность.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44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0A254-5691-43E5-8736-20CF50CA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382513"/>
            <a:ext cx="8102475" cy="452432"/>
          </a:xfrm>
        </p:spPr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38A139A-7C7B-4332-BB3D-A634F3EF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16" name="Прямоугольник: скругленные углы 9">
            <a:extLst>
              <a:ext uri="{FF2B5EF4-FFF2-40B4-BE49-F238E27FC236}">
                <a16:creationId xmlns="" xmlns:a16="http://schemas.microsoft.com/office/drawing/2014/main" id="{52F2C15B-63A4-4137-A2F6-B5F0BEAEA43F}"/>
              </a:ext>
            </a:extLst>
          </p:cNvPr>
          <p:cNvSpPr/>
          <p:nvPr/>
        </p:nvSpPr>
        <p:spPr>
          <a:xfrm>
            <a:off x="393409" y="2690037"/>
            <a:ext cx="5156785" cy="3763925"/>
          </a:xfrm>
          <a:prstGeom prst="roundRect">
            <a:avLst>
              <a:gd name="adj" fmla="val 13570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8BB098-BE6E-6CFF-1B7B-9A59BF9E11E3}"/>
              </a:ext>
            </a:extLst>
          </p:cNvPr>
          <p:cNvSpPr txBox="1"/>
          <p:nvPr/>
        </p:nvSpPr>
        <p:spPr>
          <a:xfrm>
            <a:off x="694608" y="4545878"/>
            <a:ext cx="4554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0" dirty="0">
                <a:effectLst/>
                <a:cs typeface="Arial" panose="020B0604020202020204" pitchFamily="34" charset="0"/>
              </a:rPr>
              <a:t>Базовая кафедра АО «Мостострой-11» </a:t>
            </a:r>
          </a:p>
          <a:p>
            <a:r>
              <a:rPr lang="ru-RU" sz="1000" b="1" i="0" dirty="0">
                <a:effectLst/>
                <a:cs typeface="Arial" panose="020B0604020202020204" pitchFamily="34" charset="0"/>
              </a:rPr>
              <a:t>в Тюменском индустриальном университете</a:t>
            </a:r>
          </a:p>
          <a:p>
            <a:r>
              <a:rPr lang="ru-RU" sz="1000" dirty="0">
                <a:cs typeface="Arial" panose="020B0604020202020204" pitchFamily="34" charset="0"/>
              </a:rPr>
              <a:t/>
            </a:r>
            <a:br>
              <a:rPr lang="ru-RU" sz="1000" dirty="0">
                <a:cs typeface="Arial" panose="020B0604020202020204" pitchFamily="34" charset="0"/>
              </a:rPr>
            </a:br>
            <a:r>
              <a:rPr lang="ru-RU" sz="1000" b="0" i="0" dirty="0">
                <a:effectLst/>
                <a:cs typeface="Arial" panose="020B0604020202020204" pitchFamily="34" charset="0"/>
              </a:rPr>
              <a:t>г. Тюмень, ул. Луначарского, 2, </a:t>
            </a:r>
            <a:r>
              <a:rPr lang="ru-RU" sz="1000" b="0" i="0" dirty="0" err="1">
                <a:effectLst/>
                <a:cs typeface="Arial" panose="020B0604020202020204" pitchFamily="34" charset="0"/>
              </a:rPr>
              <a:t>каб</a:t>
            </a:r>
            <a:r>
              <a:rPr lang="ru-RU" sz="1000" b="0" i="0" dirty="0">
                <a:effectLst/>
                <a:cs typeface="Arial" panose="020B0604020202020204" pitchFamily="34" charset="0"/>
              </a:rPr>
              <a:t>. 232,</a:t>
            </a:r>
            <a:r>
              <a:rPr lang="ru-RU" sz="1000" dirty="0">
                <a:cs typeface="Arial" panose="020B0604020202020204" pitchFamily="34" charset="0"/>
              </a:rPr>
              <a:t/>
            </a:r>
            <a:br>
              <a:rPr lang="ru-RU" sz="1000" dirty="0">
                <a:cs typeface="Arial" panose="020B0604020202020204" pitchFamily="34" charset="0"/>
              </a:rPr>
            </a:br>
            <a:r>
              <a:rPr lang="ru-RU" sz="1000" b="0" i="0" dirty="0">
                <a:effectLst/>
                <a:cs typeface="Arial" panose="020B0604020202020204" pitchFamily="34" charset="0"/>
              </a:rPr>
              <a:t>тел: +7 (3452) 28 35 73,</a:t>
            </a:r>
            <a:r>
              <a:rPr lang="ru-RU" sz="1000" dirty="0">
                <a:cs typeface="Arial" panose="020B0604020202020204" pitchFamily="34" charset="0"/>
              </a:rPr>
              <a:t/>
            </a:r>
            <a:br>
              <a:rPr lang="ru-RU" sz="1000" dirty="0">
                <a:cs typeface="Arial" panose="020B0604020202020204" pitchFamily="34" charset="0"/>
              </a:rPr>
            </a:br>
            <a:r>
              <a:rPr lang="ru-RU" sz="1000" b="0" i="0" dirty="0">
                <a:effectLst/>
                <a:cs typeface="Arial" panose="020B0604020202020204" pitchFamily="34" charset="0"/>
              </a:rPr>
              <a:t>эл. почта: navduzhasma@tyuiu.ru</a:t>
            </a:r>
            <a:endParaRPr lang="ru-RU" sz="1000" dirty="0"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DBD50E1-72F7-9B2C-44C0-C206D3FAED18}"/>
              </a:ext>
            </a:extLst>
          </p:cNvPr>
          <p:cNvSpPr txBox="1"/>
          <p:nvPr/>
        </p:nvSpPr>
        <p:spPr>
          <a:xfrm>
            <a:off x="694608" y="5561541"/>
            <a:ext cx="492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  <a:cs typeface="Arial" panose="020B0604020202020204" pitchFamily="34" charset="0"/>
                <a:hlinkClick r:id="rId2"/>
              </a:rPr>
              <a:t>www.kafedra.mstroy.tech</a:t>
            </a:r>
            <a:endParaRPr lang="ru-RU" sz="1000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chemeClr val="accent6"/>
                </a:solidFill>
                <a:cs typeface="Arial" panose="020B0604020202020204" pitchFamily="34" charset="0"/>
                <a:hlinkClick r:id="rId3"/>
              </a:rPr>
              <a:t>www.tyuiu.ru/institutes/stroin/kafedry/bazovaya-kafedra-ao-mostostroj-11/o-kafedre/</a:t>
            </a:r>
            <a:endParaRPr lang="ru-RU" sz="100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99B1EBA-3D64-B17F-4F45-37D61C47F8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 l="12919" t="-1" r="14724" b="15177"/>
          <a:stretch/>
        </p:blipFill>
        <p:spPr>
          <a:xfrm>
            <a:off x="5824164" y="1158580"/>
            <a:ext cx="6059487" cy="5327650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508" y="2987016"/>
            <a:ext cx="4071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АО «Мостострой-11»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508" y="3294792"/>
            <a:ext cx="4110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г. Тюмень, ул. Кузнецова, 15</a:t>
            </a:r>
          </a:p>
          <a:p>
            <a:r>
              <a:rPr lang="ru-RU" sz="1000" dirty="0"/>
              <a:t>тел: </a:t>
            </a:r>
            <a:r>
              <a:rPr lang="ru-RU" sz="1000" dirty="0">
                <a:cs typeface="Arial" panose="020B0604020202020204" pitchFamily="34" charset="0"/>
              </a:rPr>
              <a:t>+7 (3452) 540 300,</a:t>
            </a:r>
            <a:br>
              <a:rPr lang="ru-RU" sz="1000" dirty="0">
                <a:cs typeface="Arial" panose="020B0604020202020204" pitchFamily="34" charset="0"/>
              </a:rPr>
            </a:br>
            <a:r>
              <a:rPr lang="ru-RU" sz="1000" dirty="0">
                <a:cs typeface="Arial" panose="020B0604020202020204" pitchFamily="34" charset="0"/>
              </a:rPr>
              <a:t>эл. почта: </a:t>
            </a:r>
            <a:r>
              <a:rPr lang="en-US" sz="1000" dirty="0" err="1">
                <a:cs typeface="Arial" panose="020B0604020202020204" pitchFamily="34" charset="0"/>
              </a:rPr>
              <a:t>tmn</a:t>
            </a:r>
            <a:r>
              <a:rPr lang="ru-RU" sz="1000" dirty="0">
                <a:cs typeface="Arial" panose="020B0604020202020204" pitchFamily="34" charset="0"/>
              </a:rPr>
              <a:t>@</a:t>
            </a:r>
            <a:r>
              <a:rPr lang="en-US" sz="1000" dirty="0">
                <a:cs typeface="Arial" panose="020B0604020202020204" pitchFamily="34" charset="0"/>
              </a:rPr>
              <a:t>ms11</a:t>
            </a:r>
            <a:r>
              <a:rPr lang="ru-RU" sz="1000" dirty="0">
                <a:cs typeface="Arial" panose="020B0604020202020204" pitchFamily="34" charset="0"/>
              </a:rPr>
              <a:t>.</a:t>
            </a:r>
            <a:r>
              <a:rPr lang="ru-RU" sz="1000" dirty="0" err="1">
                <a:cs typeface="Arial" panose="020B0604020202020204" pitchFamily="34" charset="0"/>
              </a:rPr>
              <a:t>ru</a:t>
            </a:r>
            <a:endParaRPr lang="ru-RU" sz="1000" dirty="0">
              <a:cs typeface="Arial" panose="020B0604020202020204" pitchFamily="34" charset="0"/>
            </a:endParaRPr>
          </a:p>
          <a:p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94608" y="3879567"/>
            <a:ext cx="15505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/>
              </a:rPr>
              <a:t>www</a:t>
            </a:r>
            <a:r>
              <a:rPr lang="ru-RU" sz="1000" dirty="0">
                <a:hlinkClick r:id="rId5"/>
              </a:rPr>
              <a:t>.</a:t>
            </a:r>
            <a:r>
              <a:rPr lang="en-US" sz="1000" dirty="0">
                <a:hlinkClick r:id="rId5"/>
              </a:rPr>
              <a:t>ms11.ru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DAC01E8-FE8C-465F-8442-3620FD570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061" y="3093976"/>
            <a:ext cx="8469878" cy="701731"/>
          </a:xfrm>
        </p:spPr>
        <p:txBody>
          <a:bodyPr/>
          <a:lstStyle/>
          <a:p>
            <a:r>
              <a:rPr lang="ru-RU" sz="44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6726647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4171" y="58847"/>
            <a:ext cx="11887199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советское время кафедры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автодорожных, строительных и других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вузах были укомплектованы весьма знающими преподавателями – профессорами,  доцентами и ассистентами, на кафедрах имелась аспирантура, в которой готовились преподавательские кадры для работы на кафедре.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Этому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весьма способствовало весьма хорошее финансирование преподавателей, работающих на кафедрах.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Оклад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доцента составлял 320 рублей,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оклад профессора 450 рублей.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же время заработная плата управляющего крупным трестом составляла 280 рублей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 ненормированном рабочем дне и гораздо большей ответственности. 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Учебная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нагрузка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преподавателя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составляла не 900 часов в год, как это сейчас имеет место, а дифференцировалась – у профессора 600 часов, у доцента 750 часов,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ассистента могла доходить до 900 часов в год. 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нормальной загруженности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преподаватели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могли принимать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хоздоговорной научно-исследовательской работе, что значительно увеличивало их доход. Кстати, за рубежом годичная учебная нагрузка профессора составляет 200 часов в год.</a:t>
            </a:r>
          </a:p>
        </p:txBody>
      </p:sp>
    </p:spTree>
    <p:extLst>
      <p:ext uri="{BB962C8B-B14F-4D97-AF65-F5344CB8AC3E}">
        <p14:creationId xmlns:p14="http://schemas.microsoft.com/office/powerpoint/2010/main" val="199795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2171" y="769258"/>
            <a:ext cx="109873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выпускники вузов охотно шли в аспирантуру, вовремя ее заканчивали с защитой диссертации,  и с удовольствием оставались работать на кафедре,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совмещая преподавательскую работу с научной или инженерной, что позволяло им повышать квалификацию.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настоящее время ситуация на выпускающих кафедрах дорожно-мостового профиля весьма тяжелая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Ведущие преподаватели в большинстве своем имеют пенсионный возраст, работает много женщин,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 молодежь не хочет после аспирантуры и защиты диссертации оставаться работать на кафедре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Проиллюстрируем финансовую ситуацию с зарплатой преподавателей на примере ряда вузов РФ.</a:t>
            </a:r>
          </a:p>
        </p:txBody>
      </p:sp>
    </p:spTree>
    <p:extLst>
      <p:ext uri="{BB962C8B-B14F-4D97-AF65-F5344CB8AC3E}">
        <p14:creationId xmlns:p14="http://schemas.microsoft.com/office/powerpoint/2010/main" val="18979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97535"/>
              </p:ext>
            </p:extLst>
          </p:nvPr>
        </p:nvGraphicFramePr>
        <p:xfrm>
          <a:off x="508000" y="0"/>
          <a:ext cx="11509829" cy="6258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2087"/>
                <a:gridCol w="2338659"/>
                <a:gridCol w="1462087"/>
                <a:gridCol w="1415654"/>
                <a:gridCol w="1415654"/>
                <a:gridCol w="1168763"/>
                <a:gridCol w="1168763"/>
                <a:gridCol w="1078162"/>
              </a:tblGrid>
              <a:tr h="760096">
                <a:tc rowSpan="2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2089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2089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Наименование вуза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Заработная плата профессора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Зарплата доцента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Зарплата ассистента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Оклад,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тыс.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с надбавкой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Оклад, тыс.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С надбавкой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Оклад, тыс.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С надбавкой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1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400" dirty="0">
                          <a:effectLst/>
                        </a:rPr>
                        <a:t>Российский университет транспорта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88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78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400" dirty="0">
                          <a:effectLst/>
                        </a:rPr>
                        <a:t>Саратовский ГТУ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44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37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3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400" dirty="0">
                          <a:effectLst/>
                        </a:rPr>
                        <a:t>Кубанский ГТУ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52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37,5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Пермский НИПУ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68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31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Пензенский </a:t>
                      </a:r>
                      <a:r>
                        <a:rPr lang="ru-RU" sz="1400" dirty="0" smtClean="0">
                          <a:effectLst/>
                        </a:rPr>
                        <a:t> ГУАС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38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3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МГАСУ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145,3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170,3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100,5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120,5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Дальневосточный </a:t>
                      </a:r>
                      <a:r>
                        <a:rPr lang="ru-RU" sz="1400" dirty="0">
                          <a:effectLst/>
                        </a:rPr>
                        <a:t>ФУ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40,287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71,710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35,345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64,297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25,247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42,705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1400" dirty="0">
                          <a:effectLst/>
                        </a:rPr>
                        <a:t>Астраханский ИСИ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27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18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83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0287" y="478971"/>
            <a:ext cx="11538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выпускнику аспирантуры, защитившему кандидатскую диссертацию, предлагают оставаться на кафедре с начальной зарплатой порядка 25 тысяч рублей в месяц с перспективой через 5 лет стать доцентом с зарплатой порядка 37 тысяч рублей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нагрузкой 900 часов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учебный  год и необходимостью заниматься еще и научной работой и ездить на конференции за свой счет и писать и публиковать статьи и учебные пособия.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этом даже выпускнику не аспирантуры, а специалитета или магистратуры сразу же после окончания вуза  предлагают 50 – 60 тысяч и при хорошей работе на эффективном предприятии до 100 тысяч рублей в месяц.</a:t>
            </a:r>
          </a:p>
        </p:txBody>
      </p:sp>
    </p:spTree>
    <p:extLst>
      <p:ext uri="{BB962C8B-B14F-4D97-AF65-F5344CB8AC3E}">
        <p14:creationId xmlns:p14="http://schemas.microsoft.com/office/powerpoint/2010/main" val="99385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8686" y="348343"/>
            <a:ext cx="1166948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Поэтому-то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окончания аспирантуры ее выпускники не горят желанием приходить работать на выпускающие кафедры, где они обучались в аспирантуре. И, в результате,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если не предпринимать серьезных финансовых мер, кадровый состав выпускающих кафедр дорожно-мостового профиля будет потерян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ОБ АСПИРАНТУРЕ.                 В </a:t>
            </a:r>
            <a: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настоящее время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стипендия аспирантов в вузах на кафедрах дорожно-мостового профиля составляет 8-10 тысяч рублей в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месяц,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причем МРОТ составляет15279 </a:t>
            </a:r>
            <a: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рублей  в месяц.</a:t>
            </a:r>
          </a:p>
          <a:p>
            <a: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Ранее в «советское время» минимальная стипендия аспиранта составляла 80 рублей при зарплате инженера 105 – 115 рублей и на эту стипендию можно было жить и заниматься научными исследованиями.</a:t>
            </a:r>
          </a:p>
          <a:p>
            <a: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Сейчас же прожить на стипендию аспиранта в среднем российском вузе невозможно и потому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практически все аспиранты работают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И хорошо если работа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совпадает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 тематикой научных исследований, что, к сожалению, бывает не всегда. То есть аспиранты работают днем, вечером отдыхают от работы, ночью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спят.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Когда же им заниматься научной работой?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46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5771" y="130630"/>
            <a:ext cx="1161142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научных исследованиях в вузах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отчете Счетной Палаты РФ 29 июня 2021 года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работе Росавтодора говорится, что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дорожной отрасли требуется создание благоприятных условий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разработки технологий (материалов), совершенствования уже существующих технологий (материалов) и применения новых и наилучших технологий (материалов).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Нужны инновации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которые наилучшим образом обеспечат достижение целей дорожной деятельности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(долговечность, экономичность, безопасность и т. д.), в будущем станут наилучшими технологиями (материалами).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Созданию, совершенствованию и применению технологий (материалов) в дорожном хозяйстве, по мнению СП РФ, препятствуют 9 системных проблем. Отметим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планомерных и систематизированных отечественных фундаментальных и поисковых научных исследований (заимствование зарубежных исследований)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опытно-экспериментальных полигонов в различных природно-климатических  зонах Российской Федерации (игнорирование стадии опытно-конструкторских  и опытно-технологических работ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Вопрос: Как проводить импортозамещение, если негде проверять наши отечественные конструкции, инновации, материалы?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48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3878"/>
      </a:accent1>
      <a:accent2>
        <a:srgbClr val="314999"/>
      </a:accent2>
      <a:accent3>
        <a:srgbClr val="1F2C5F"/>
      </a:accent3>
      <a:accent4>
        <a:srgbClr val="EE4266"/>
      </a:accent4>
      <a:accent5>
        <a:srgbClr val="3CBBB1"/>
      </a:accent5>
      <a:accent6>
        <a:srgbClr val="E0B03D"/>
      </a:accent6>
      <a:hlink>
        <a:srgbClr val="3D94EA"/>
      </a:hlink>
      <a:folHlink>
        <a:srgbClr val="339933"/>
      </a:folHlink>
    </a:clrScheme>
    <a:fontScheme name="Другая 9">
      <a:majorFont>
        <a:latin typeface="Cera Pro Medium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2268</Words>
  <Application>Microsoft Office PowerPoint</Application>
  <PresentationFormat>Произвольный</PresentationFormat>
  <Paragraphs>356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Cera Pro Medium</vt:lpstr>
      <vt:lpstr>Times New Roman</vt:lpstr>
      <vt:lpstr>DIN Pro Medium</vt:lpstr>
      <vt:lpstr>Calibri</vt:lpstr>
      <vt:lpstr>Noto Sans Symbols</vt:lpstr>
      <vt:lpstr>Arial Black</vt:lpstr>
      <vt:lpstr>Tahoma</vt:lpstr>
      <vt:lpstr>Cera Pro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Целевая подготовка и опыт взаимодействия с ведущими ВуЗами отрасли АО «МОСТОСТРОЙ-11». Партнерство с учебными заведениями  (Тюменский индустриальный университет, СибАДИ, СибГУПС)</vt:lpstr>
      <vt:lpstr>ГДЕ ВЗЯТЬ КАДРЫ И КАК ВОВЛЕЧЬ ПЕРСОНАЛ?</vt:lpstr>
      <vt:lpstr>ПЕРЕДОВЫЕ ИНЖЕНЕРНЫЕ ШКОЛЫ. ФЕДЕРАЛЬНАЯ ПРОГРАММА ПОДДЕРЖКИ</vt:lpstr>
      <vt:lpstr>ОБРАЗОВАТЕЛЬНЫЕ ТРАЕКТОРИИ</vt:lpstr>
      <vt:lpstr>СОТРУДНИЧЕСТВО СО ШКОЛАМИ — ПРОФИЛЬНЫЕ КЛАССЫ</vt:lpstr>
      <vt:lpstr>СОТРУДНИЧЕСТВО С УЧРЕЖДЕНИЯМИ ВЫСШЕГО И СРЕДНЕГО ПРОФ. ОБРАЗОВАНИЯ</vt:lpstr>
      <vt:lpstr>КОРПОРАТИВНЫЕ МЕРОПРИЯТИЯ</vt:lpstr>
      <vt:lpstr>КОЛЛАБОРАЦИЯ ПРАКТИКОВ, ЭКСПЕРТОВ И НАУЧНЫХ СОТРУДНИКОВ</vt:lpstr>
      <vt:lpstr>ОБРАЗОВАТЕЛЬНЫЕ ТЕХНОЛОГИИ</vt:lpstr>
      <vt:lpstr>ТЕХНИЧЕСКИЕ ЭКСКУРСИИ </vt:lpstr>
      <vt:lpstr>«ВЕРТУШКА»</vt:lpstr>
      <vt:lpstr>АВТОРСКИЕ КУРСЫ ОТ ПРАКТИКОВ «МОСТОСТРОЙ-11»</vt:lpstr>
      <vt:lpstr>АВТОРСКИЕ КУРСЫ ОТ НАУЧНЫХ СОТРУДНИКОВ</vt:lpstr>
      <vt:lpstr>НАУЧНО-ИССЛЕДОВАТЕЛЬСКАЯ РАБОТА  И ИННОВАЦИИ 2018–2022 ГОДОВ</vt:lpstr>
      <vt:lpstr>ПРЕИМУЩЕСТВА ДЛЯ СТУДЕНТОВ </vt:lpstr>
      <vt:lpstr>ПРЕИМУЩЕСТВА ДЛЯ ПРЕПОДАВАТЕЛЕЙ</vt:lpstr>
      <vt:lpstr>КРАТКИЕ РЕЗУЛЬТАТЫ РАБОТЫ БАЗОВОЙ КАФЕДРЫ В ФГБОУ ВО «ТИУ»</vt:lpstr>
      <vt:lpstr>КОНТАКТЫ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User_1</dc:creator>
  <cp:lastModifiedBy>User</cp:lastModifiedBy>
  <cp:revision>141</cp:revision>
  <dcterms:created xsi:type="dcterms:W3CDTF">2022-06-06T09:55:02Z</dcterms:created>
  <dcterms:modified xsi:type="dcterms:W3CDTF">2022-09-17T18:26:13Z</dcterms:modified>
</cp:coreProperties>
</file>