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handoutMasterIdLst>
    <p:handoutMasterId r:id="rId29"/>
  </p:handoutMasterIdLst>
  <p:sldIdLst>
    <p:sldId id="286" r:id="rId2"/>
    <p:sldId id="553" r:id="rId3"/>
    <p:sldId id="554" r:id="rId4"/>
    <p:sldId id="555" r:id="rId5"/>
    <p:sldId id="556" r:id="rId6"/>
    <p:sldId id="566" r:id="rId7"/>
    <p:sldId id="567" r:id="rId8"/>
    <p:sldId id="568" r:id="rId9"/>
    <p:sldId id="569" r:id="rId10"/>
    <p:sldId id="537" r:id="rId11"/>
    <p:sldId id="540" r:id="rId12"/>
    <p:sldId id="308" r:id="rId13"/>
    <p:sldId id="538" r:id="rId14"/>
    <p:sldId id="539" r:id="rId15"/>
    <p:sldId id="544" r:id="rId16"/>
    <p:sldId id="551" r:id="rId17"/>
    <p:sldId id="314" r:id="rId18"/>
    <p:sldId id="380" r:id="rId19"/>
    <p:sldId id="516" r:id="rId20"/>
    <p:sldId id="513" r:id="rId21"/>
    <p:sldId id="552" r:id="rId22"/>
    <p:sldId id="325" r:id="rId23"/>
    <p:sldId id="324" r:id="rId24"/>
    <p:sldId id="531" r:id="rId25"/>
    <p:sldId id="558" r:id="rId26"/>
    <p:sldId id="526" r:id="rId27"/>
  </p:sldIdLst>
  <p:sldSz cx="12192000" cy="6858000"/>
  <p:notesSz cx="6662738" cy="9926638"/>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entury Gothic" panose="020B0502020202020204" pitchFamily="34" charset="0"/>
      <p:regular r:id="rId36"/>
      <p:bold r:id="rId37"/>
      <p:italic r:id="rId38"/>
      <p:boldItalic r:id="rId39"/>
    </p:embeddedFont>
    <p:embeddedFont>
      <p:font typeface="DIN Pro Medium" panose="020B0604020202020204" charset="0"/>
      <p:regular r:id="rId40"/>
      <p:italic r:id="rId41"/>
    </p:embeddedFont>
    <p:embeddedFont>
      <p:font typeface="Verdana" panose="020B0604030504040204" pitchFamily="34" charset="0"/>
      <p:regular r:id="rId42"/>
      <p:bold r:id="rId43"/>
      <p:italic r:id="rId44"/>
      <p:boldItalic r:id="rId45"/>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5050"/>
    <a:srgbClr val="FF6699"/>
    <a:srgbClr val="E65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90" autoAdjust="0"/>
    <p:restoredTop sz="94660"/>
  </p:normalViewPr>
  <p:slideViewPr>
    <p:cSldViewPr snapToGrid="0">
      <p:cViewPr varScale="1">
        <p:scale>
          <a:sx n="72" d="100"/>
          <a:sy n="72" d="100"/>
        </p:scale>
        <p:origin x="40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3"/>
            <a:ext cx="2887186" cy="498055"/>
          </a:xfrm>
          <a:prstGeom prst="rect">
            <a:avLst/>
          </a:prstGeom>
        </p:spPr>
        <p:txBody>
          <a:bodyPr vert="horz" lIns="90690" tIns="45345" rIns="90690" bIns="45345" rtlCol="0"/>
          <a:lstStyle>
            <a:lvl1pPr algn="l">
              <a:defRPr sz="1200"/>
            </a:lvl1pPr>
          </a:lstStyle>
          <a:p>
            <a:endParaRPr lang="ru-RU" dirty="0"/>
          </a:p>
        </p:txBody>
      </p:sp>
      <p:sp>
        <p:nvSpPr>
          <p:cNvPr id="3" name="Дата 2"/>
          <p:cNvSpPr>
            <a:spLocks noGrp="1"/>
          </p:cNvSpPr>
          <p:nvPr>
            <p:ph type="dt" sz="quarter" idx="1"/>
          </p:nvPr>
        </p:nvSpPr>
        <p:spPr>
          <a:xfrm>
            <a:off x="3774013" y="3"/>
            <a:ext cx="2887186" cy="498055"/>
          </a:xfrm>
          <a:prstGeom prst="rect">
            <a:avLst/>
          </a:prstGeom>
        </p:spPr>
        <p:txBody>
          <a:bodyPr vert="horz" lIns="90690" tIns="45345" rIns="90690" bIns="45345" rtlCol="0"/>
          <a:lstStyle>
            <a:lvl1pPr algn="r">
              <a:defRPr sz="1200"/>
            </a:lvl1pPr>
          </a:lstStyle>
          <a:p>
            <a:fld id="{B7DFE5C4-6C9A-44B0-A635-0F12AA768876}" type="datetimeFigureOut">
              <a:rPr lang="ru-RU" smtClean="0"/>
              <a:t>21.09.2022</a:t>
            </a:fld>
            <a:endParaRPr lang="ru-RU" dirty="0"/>
          </a:p>
        </p:txBody>
      </p:sp>
      <p:sp>
        <p:nvSpPr>
          <p:cNvPr id="4" name="Нижний колонтитул 3"/>
          <p:cNvSpPr>
            <a:spLocks noGrp="1"/>
          </p:cNvSpPr>
          <p:nvPr>
            <p:ph type="ftr" sz="quarter" idx="2"/>
          </p:nvPr>
        </p:nvSpPr>
        <p:spPr>
          <a:xfrm>
            <a:off x="3" y="9428586"/>
            <a:ext cx="2887186" cy="498054"/>
          </a:xfrm>
          <a:prstGeom prst="rect">
            <a:avLst/>
          </a:prstGeom>
        </p:spPr>
        <p:txBody>
          <a:bodyPr vert="horz" lIns="90690" tIns="45345" rIns="90690" bIns="45345" rtlCol="0" anchor="b"/>
          <a:lstStyle>
            <a:lvl1pPr algn="l">
              <a:defRPr sz="1200"/>
            </a:lvl1pPr>
          </a:lstStyle>
          <a:p>
            <a:endParaRPr lang="ru-RU" dirty="0"/>
          </a:p>
        </p:txBody>
      </p:sp>
      <p:sp>
        <p:nvSpPr>
          <p:cNvPr id="5" name="Номер слайда 4"/>
          <p:cNvSpPr>
            <a:spLocks noGrp="1"/>
          </p:cNvSpPr>
          <p:nvPr>
            <p:ph type="sldNum" sz="quarter" idx="3"/>
          </p:nvPr>
        </p:nvSpPr>
        <p:spPr>
          <a:xfrm>
            <a:off x="3774013" y="9428586"/>
            <a:ext cx="2887186" cy="498054"/>
          </a:xfrm>
          <a:prstGeom prst="rect">
            <a:avLst/>
          </a:prstGeom>
        </p:spPr>
        <p:txBody>
          <a:bodyPr vert="horz" lIns="90690" tIns="45345" rIns="90690" bIns="45345" rtlCol="0" anchor="b"/>
          <a:lstStyle>
            <a:lvl1pPr algn="r">
              <a:defRPr sz="1200"/>
            </a:lvl1pPr>
          </a:lstStyle>
          <a:p>
            <a:fld id="{1484077E-F8CF-4F5D-8B4B-F26E89D2D6FB}" type="slidenum">
              <a:rPr lang="ru-RU" smtClean="0"/>
              <a:t>‹#›</a:t>
            </a:fld>
            <a:endParaRPr lang="ru-RU" dirty="0"/>
          </a:p>
        </p:txBody>
      </p:sp>
    </p:spTree>
    <p:extLst>
      <p:ext uri="{BB962C8B-B14F-4D97-AF65-F5344CB8AC3E}">
        <p14:creationId xmlns:p14="http://schemas.microsoft.com/office/powerpoint/2010/main" val="3063010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239DF9EC-8901-4690-9B8A-9FBC5256C5E6}" type="datetimeFigureOut">
              <a:rPr lang="ru-RU" smtClean="0"/>
              <a:t>21.09.2022</a:t>
            </a:fld>
            <a:endParaRPr lang="ru-RU"/>
          </a:p>
        </p:txBody>
      </p:sp>
      <p:sp>
        <p:nvSpPr>
          <p:cNvPr id="4" name="Образ слайда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750" y="4776788"/>
            <a:ext cx="5329238" cy="39084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9750"/>
            <a:ext cx="2887663"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3488" y="9429750"/>
            <a:ext cx="2887662" cy="496888"/>
          </a:xfrm>
          <a:prstGeom prst="rect">
            <a:avLst/>
          </a:prstGeom>
        </p:spPr>
        <p:txBody>
          <a:bodyPr vert="horz" lIns="91440" tIns="45720" rIns="91440" bIns="45720" rtlCol="0" anchor="b"/>
          <a:lstStyle>
            <a:lvl1pPr algn="r">
              <a:defRPr sz="1200"/>
            </a:lvl1pPr>
          </a:lstStyle>
          <a:p>
            <a:fld id="{33C0796F-3B3C-438C-B1E3-C56E3C024124}" type="slidenum">
              <a:rPr lang="ru-RU" smtClean="0"/>
              <a:t>‹#›</a:t>
            </a:fld>
            <a:endParaRPr lang="ru-RU"/>
          </a:p>
        </p:txBody>
      </p:sp>
    </p:spTree>
    <p:extLst>
      <p:ext uri="{BB962C8B-B14F-4D97-AF65-F5344CB8AC3E}">
        <p14:creationId xmlns:p14="http://schemas.microsoft.com/office/powerpoint/2010/main" val="17548104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67D722D-7358-4525-BBE9-B8F82D5CAB89}" type="slidenum">
              <a:rPr lang="ru-RU" smtClean="0">
                <a:solidFill>
                  <a:prstClr val="black"/>
                </a:solidFill>
              </a:rPr>
              <a:pPr/>
              <a:t>18</a:t>
            </a:fld>
            <a:endParaRPr lang="ru-RU">
              <a:solidFill>
                <a:prstClr val="black"/>
              </a:solidFill>
            </a:endParaRPr>
          </a:p>
        </p:txBody>
      </p:sp>
    </p:spTree>
    <p:extLst>
      <p:ext uri="{BB962C8B-B14F-4D97-AF65-F5344CB8AC3E}">
        <p14:creationId xmlns:p14="http://schemas.microsoft.com/office/powerpoint/2010/main" val="2054550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10" name="Дата 9"/>
          <p:cNvSpPr>
            <a:spLocks noGrp="1"/>
          </p:cNvSpPr>
          <p:nvPr>
            <p:ph type="dt" sz="half" idx="10"/>
          </p:nvPr>
        </p:nvSpPr>
        <p:spPr/>
        <p:txBody>
          <a:bodyPr/>
          <a:lstStyle/>
          <a:p>
            <a:fld id="{72D97A5B-2E0F-4A45-887D-2CF8DCBC62FC}" type="datetime1">
              <a:rPr lang="ru-RU" smtClean="0"/>
              <a:t>21.09.2022</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2" name="Номер слайда 11"/>
          <p:cNvSpPr>
            <a:spLocks noGrp="1"/>
          </p:cNvSpPr>
          <p:nvPr>
            <p:ph type="sldNum" sz="quarter" idx="12"/>
          </p:nvPr>
        </p:nvSpPr>
        <p:spPr>
          <a:xfrm>
            <a:off x="11662719" y="6492875"/>
            <a:ext cx="529281" cy="365125"/>
          </a:xfrm>
        </p:spPr>
        <p:txBody>
          <a:bodyPr/>
          <a:lstStyle/>
          <a:p>
            <a:fld id="{C927236B-C36B-4890-AA73-98FE94143982}" type="slidenum">
              <a:rPr lang="ru-RU" smtClean="0"/>
              <a:t>‹#›</a:t>
            </a:fld>
            <a:endParaRPr lang="ru-RU" dirty="0"/>
          </a:p>
        </p:txBody>
      </p:sp>
    </p:spTree>
    <p:extLst>
      <p:ext uri="{BB962C8B-B14F-4D97-AF65-F5344CB8AC3E}">
        <p14:creationId xmlns:p14="http://schemas.microsoft.com/office/powerpoint/2010/main" val="316238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5E663CD-A67C-46BA-8D92-F4E698421D37}" type="datetime1">
              <a:rPr lang="ru-RU" smtClean="0"/>
              <a:t>21.09.2022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927236B-C36B-4890-AA73-98FE94143982}" type="slidenum">
              <a:rPr lang="ru-RU" smtClean="0"/>
              <a:t>‹#›</a:t>
            </a:fld>
            <a:endParaRPr lang="ru-RU" dirty="0"/>
          </a:p>
        </p:txBody>
      </p:sp>
    </p:spTree>
    <p:extLst>
      <p:ext uri="{BB962C8B-B14F-4D97-AF65-F5344CB8AC3E}">
        <p14:creationId xmlns:p14="http://schemas.microsoft.com/office/powerpoint/2010/main" val="150092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1F26260-D633-4437-8CB5-D3254D4ED177}" type="datetime1">
              <a:rPr lang="ru-RU" smtClean="0"/>
              <a:t>21.09.2022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927236B-C36B-4890-AA73-98FE94143982}" type="slidenum">
              <a:rPr lang="ru-RU" smtClean="0"/>
              <a:t>‹#›</a:t>
            </a:fld>
            <a:endParaRPr lang="ru-RU" dirty="0"/>
          </a:p>
        </p:txBody>
      </p:sp>
    </p:spTree>
    <p:extLst>
      <p:ext uri="{BB962C8B-B14F-4D97-AF65-F5344CB8AC3E}">
        <p14:creationId xmlns:p14="http://schemas.microsoft.com/office/powerpoint/2010/main" val="74137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83" name="Текст заголовка"/>
          <p:cNvSpPr txBox="1">
            <a:spLocks noGrp="1"/>
          </p:cNvSpPr>
          <p:nvPr>
            <p:ph type="title"/>
          </p:nvPr>
        </p:nvSpPr>
        <p:spPr>
          <a:prstGeom prst="rect">
            <a:avLst/>
          </a:prstGeom>
        </p:spPr>
        <p:txBody>
          <a:bodyPr lIns="0" tIns="0" rIns="0" bIns="0"/>
          <a:lstStyle>
            <a:lvl1pPr>
              <a:defRPr sz="1700" b="1">
                <a:solidFill>
                  <a:srgbClr val="4561AD"/>
                </a:solidFill>
                <a:latin typeface="Verdana"/>
                <a:ea typeface="Verdana"/>
                <a:cs typeface="Verdana"/>
                <a:sym typeface="Verdana"/>
              </a:defRPr>
            </a:lvl1pPr>
          </a:lstStyle>
          <a:p>
            <a:r>
              <a:t>Текст заголовка</a:t>
            </a:r>
          </a:p>
        </p:txBody>
      </p:sp>
      <p:sp>
        <p:nvSpPr>
          <p:cNvPr id="84" name="Уровень текста 1…"/>
          <p:cNvSpPr txBox="1">
            <a:spLocks noGrp="1"/>
          </p:cNvSpPr>
          <p:nvPr>
            <p:ph type="body" sz="quarter" idx="1"/>
          </p:nvPr>
        </p:nvSpPr>
        <p:spPr>
          <a:xfrm>
            <a:off x="609911" y="1577339"/>
            <a:ext cx="5306235" cy="516040"/>
          </a:xfrm>
          <a:prstGeom prst="rect">
            <a:avLst/>
          </a:prstGeom>
        </p:spPr>
        <p:txBody>
          <a:bodyPr lIns="0" tIns="0" rIns="0" bIns="0"/>
          <a:lstStyle>
            <a:lvl1pPr indent="-406400"/>
            <a:lvl2pPr indent="-406400"/>
            <a:lvl3pPr indent="-406400"/>
            <a:lvl4pPr indent="-406400"/>
            <a:lvl5pPr indent="-406400"/>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5" name="Google Shape;22;p17"/>
          <p:cNvSpPr txBox="1">
            <a:spLocks noGrp="1"/>
          </p:cNvSpPr>
          <p:nvPr>
            <p:ph type="body" sz="quarter" idx="21"/>
          </p:nvPr>
        </p:nvSpPr>
        <p:spPr>
          <a:xfrm>
            <a:off x="8169067" y="1487216"/>
            <a:ext cx="3563383" cy="369654"/>
          </a:xfrm>
          <a:prstGeom prst="rect">
            <a:avLst/>
          </a:prstGeom>
        </p:spPr>
        <p:txBody>
          <a:bodyPr lIns="0" tIns="0" rIns="0" bIns="0"/>
          <a:lstStyle/>
          <a:p>
            <a:pPr indent="-406400">
              <a:buSzPts val="1700"/>
              <a:defRPr sz="1700" b="1">
                <a:solidFill>
                  <a:srgbClr val="4859A7"/>
                </a:solidFill>
                <a:latin typeface="Verdana"/>
                <a:ea typeface="Verdana"/>
                <a:cs typeface="Verdana"/>
                <a:sym typeface="Verdana"/>
              </a:defRPr>
            </a:pPr>
            <a:endParaRPr/>
          </a:p>
        </p:txBody>
      </p:sp>
      <p:sp>
        <p:nvSpPr>
          <p:cNvPr id="86" name="Номер слайда"/>
          <p:cNvSpPr txBox="1">
            <a:spLocks noGrp="1"/>
          </p:cNvSpPr>
          <p:nvPr>
            <p:ph type="sldNum" sz="quarter" idx="2"/>
          </p:nvPr>
        </p:nvSpPr>
        <p:spPr>
          <a:xfrm>
            <a:off x="10895086" y="6251105"/>
            <a:ext cx="261157" cy="165101"/>
          </a:xfrm>
          <a:prstGeom prst="rect">
            <a:avLst/>
          </a:prstGeom>
        </p:spPr>
        <p:txBody>
          <a:bodyPr lIns="0" tIns="0" rIns="0" bIns="0"/>
          <a:lstStyle>
            <a:lvl1pPr indent="49819">
              <a:spcBef>
                <a:spcPts val="100"/>
              </a:spcBef>
              <a:defRPr sz="1100" b="1">
                <a:solidFill>
                  <a:srgbClr val="4561AD"/>
                </a:solidFill>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65252159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1" name="Текст заголовка"/>
          <p:cNvSpPr txBox="1">
            <a:spLocks noGrp="1"/>
          </p:cNvSpPr>
          <p:nvPr>
            <p:ph type="title"/>
          </p:nvPr>
        </p:nvSpPr>
        <p:spPr>
          <a:prstGeom prst="rect">
            <a:avLst/>
          </a:prstGeom>
        </p:spPr>
        <p:txBody>
          <a:bodyPr/>
          <a:lstStyle/>
          <a:p>
            <a:r>
              <a:t>Текст заголовка</a:t>
            </a:r>
          </a:p>
        </p:txBody>
      </p:sp>
      <p:sp>
        <p:nvSpPr>
          <p:cNvPr id="12"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808984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8D69DDB-649F-4B5F-B79B-170C382BDAE8}" type="datetime1">
              <a:rPr lang="ru-RU" smtClean="0"/>
              <a:t>21.09.2022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927236B-C36B-4890-AA73-98FE94143982}" type="slidenum">
              <a:rPr lang="ru-RU" smtClean="0"/>
              <a:t>‹#›</a:t>
            </a:fld>
            <a:endParaRPr lang="ru-RU" dirty="0"/>
          </a:p>
        </p:txBody>
      </p:sp>
    </p:spTree>
    <p:extLst>
      <p:ext uri="{BB962C8B-B14F-4D97-AF65-F5344CB8AC3E}">
        <p14:creationId xmlns:p14="http://schemas.microsoft.com/office/powerpoint/2010/main" val="276972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188FBF5-C902-42B7-803D-2266C3C87741}" type="datetime1">
              <a:rPr lang="ru-RU" smtClean="0"/>
              <a:t>21.09.2022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927236B-C36B-4890-AA73-98FE94143982}" type="slidenum">
              <a:rPr lang="ru-RU" smtClean="0"/>
              <a:t>‹#›</a:t>
            </a:fld>
            <a:endParaRPr lang="ru-RU" dirty="0"/>
          </a:p>
        </p:txBody>
      </p:sp>
    </p:spTree>
    <p:extLst>
      <p:ext uri="{BB962C8B-B14F-4D97-AF65-F5344CB8AC3E}">
        <p14:creationId xmlns:p14="http://schemas.microsoft.com/office/powerpoint/2010/main" val="211069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C39F17F-E89B-44C8-A67D-5D572789D2C6}" type="datetime1">
              <a:rPr lang="ru-RU" smtClean="0"/>
              <a:t>21.09.2022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927236B-C36B-4890-AA73-98FE94143982}" type="slidenum">
              <a:rPr lang="ru-RU" smtClean="0"/>
              <a:t>‹#›</a:t>
            </a:fld>
            <a:endParaRPr lang="ru-RU" dirty="0"/>
          </a:p>
        </p:txBody>
      </p:sp>
    </p:spTree>
    <p:extLst>
      <p:ext uri="{BB962C8B-B14F-4D97-AF65-F5344CB8AC3E}">
        <p14:creationId xmlns:p14="http://schemas.microsoft.com/office/powerpoint/2010/main" val="139119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A3215E2-3998-435B-9922-28733E1275B0}" type="datetime1">
              <a:rPr lang="ru-RU" smtClean="0"/>
              <a:t>21.09.2022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927236B-C36B-4890-AA73-98FE94143982}" type="slidenum">
              <a:rPr lang="ru-RU" smtClean="0"/>
              <a:t>‹#›</a:t>
            </a:fld>
            <a:endParaRPr lang="ru-RU" dirty="0"/>
          </a:p>
        </p:txBody>
      </p:sp>
    </p:spTree>
    <p:extLst>
      <p:ext uri="{BB962C8B-B14F-4D97-AF65-F5344CB8AC3E}">
        <p14:creationId xmlns:p14="http://schemas.microsoft.com/office/powerpoint/2010/main" val="366373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A58515A-6222-4B9C-884E-B7ACF48AF423}" type="datetime1">
              <a:rPr lang="ru-RU" smtClean="0"/>
              <a:t>21.09.2022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927236B-C36B-4890-AA73-98FE94143982}" type="slidenum">
              <a:rPr lang="ru-RU" smtClean="0"/>
              <a:t>‹#›</a:t>
            </a:fld>
            <a:endParaRPr lang="ru-RU" dirty="0"/>
          </a:p>
        </p:txBody>
      </p:sp>
    </p:spTree>
    <p:extLst>
      <p:ext uri="{BB962C8B-B14F-4D97-AF65-F5344CB8AC3E}">
        <p14:creationId xmlns:p14="http://schemas.microsoft.com/office/powerpoint/2010/main" val="69767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3EDB6B-E2DF-437D-9DE1-7A8CE834B76E}" type="datetime1">
              <a:rPr lang="ru-RU" smtClean="0"/>
              <a:t>21.09.2022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lvl1pPr>
              <a:defRPr sz="1400">
                <a:solidFill>
                  <a:srgbClr val="FFFFFF"/>
                </a:solidFill>
              </a:defRPr>
            </a:lvl1pPr>
          </a:lstStyle>
          <a:p>
            <a:fld id="{C927236B-C36B-4890-AA73-98FE94143982}" type="slidenum">
              <a:rPr lang="ru-RU" smtClean="0"/>
              <a:pPr/>
              <a:t>‹#›</a:t>
            </a:fld>
            <a:endParaRPr lang="ru-RU" dirty="0"/>
          </a:p>
        </p:txBody>
      </p:sp>
    </p:spTree>
    <p:extLst>
      <p:ext uri="{BB962C8B-B14F-4D97-AF65-F5344CB8AC3E}">
        <p14:creationId xmlns:p14="http://schemas.microsoft.com/office/powerpoint/2010/main" val="249330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55DEDE6-DB26-4932-A136-32143781CD74}" type="datetime1">
              <a:rPr lang="ru-RU" smtClean="0"/>
              <a:t>21.09.2022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927236B-C36B-4890-AA73-98FE94143982}" type="slidenum">
              <a:rPr lang="ru-RU" smtClean="0"/>
              <a:t>‹#›</a:t>
            </a:fld>
            <a:endParaRPr lang="ru-RU" dirty="0"/>
          </a:p>
        </p:txBody>
      </p:sp>
    </p:spTree>
    <p:extLst>
      <p:ext uri="{BB962C8B-B14F-4D97-AF65-F5344CB8AC3E}">
        <p14:creationId xmlns:p14="http://schemas.microsoft.com/office/powerpoint/2010/main" val="345529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38D16A-5783-4895-9305-7620EBB3250C}" type="datetime1">
              <a:rPr lang="ru-RU" smtClean="0"/>
              <a:t>21.09.2022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927236B-C36B-4890-AA73-98FE94143982}" type="slidenum">
              <a:rPr lang="ru-RU" smtClean="0"/>
              <a:t>‹#›</a:t>
            </a:fld>
            <a:endParaRPr lang="ru-RU" dirty="0"/>
          </a:p>
        </p:txBody>
      </p:sp>
    </p:spTree>
    <p:extLst>
      <p:ext uri="{BB962C8B-B14F-4D97-AF65-F5344CB8AC3E}">
        <p14:creationId xmlns:p14="http://schemas.microsoft.com/office/powerpoint/2010/main" val="36067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11CBB-6016-4523-B7B2-7DE599986B73}" type="datetime1">
              <a:rPr lang="ru-RU" smtClean="0"/>
              <a:t>21.09.2022</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11662719" y="6534192"/>
            <a:ext cx="529281" cy="365125"/>
          </a:xfrm>
          <a:prstGeom prst="rect">
            <a:avLst/>
          </a:prstGeom>
        </p:spPr>
        <p:txBody>
          <a:bodyPr vert="horz" lIns="91440" tIns="45720" rIns="91440" bIns="45720" rtlCol="0" anchor="ctr"/>
          <a:lstStyle>
            <a:lvl1pPr algn="r">
              <a:defRPr sz="1400" b="1">
                <a:solidFill>
                  <a:schemeClr val="bg1"/>
                </a:solidFill>
              </a:defRPr>
            </a:lvl1pPr>
          </a:lstStyle>
          <a:p>
            <a:fld id="{C927236B-C36B-4890-AA73-98FE94143982}" type="slidenum">
              <a:rPr lang="ru-RU" smtClean="0"/>
              <a:pPr/>
              <a:t>‹#›</a:t>
            </a:fld>
            <a:endParaRPr lang="ru-RU" dirty="0"/>
          </a:p>
        </p:txBody>
      </p:sp>
    </p:spTree>
    <p:extLst>
      <p:ext uri="{BB962C8B-B14F-4D97-AF65-F5344CB8AC3E}">
        <p14:creationId xmlns:p14="http://schemas.microsoft.com/office/powerpoint/2010/main" val="1374804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5.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4.png"/><Relationship Id="rId16"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27.png"/><Relationship Id="rId5" Type="http://schemas.openxmlformats.org/officeDocument/2006/relationships/image" Target="../media/image6.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25.png"/><Relationship Id="rId1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hyperlink" Target="http://spk.nopriz.ru/" TargetMode="External"/><Relationship Id="rId2" Type="http://schemas.openxmlformats.org/officeDocument/2006/relationships/hyperlink" Target="http://nopriz.r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06451" y="1231857"/>
            <a:ext cx="11392543" cy="2308324"/>
          </a:xfrm>
          <a:prstGeom prst="rect">
            <a:avLst/>
          </a:prstGeom>
        </p:spPr>
        <p:txBody>
          <a:bodyPr wrap="square">
            <a:spAutoFit/>
          </a:bodyPr>
          <a:lstStyle/>
          <a:p>
            <a:pPr>
              <a:spcAft>
                <a:spcPts val="0"/>
              </a:spcAft>
            </a:pPr>
            <a:r>
              <a:rPr lang="ru-RU" sz="3600" b="1" dirty="0">
                <a:solidFill>
                  <a:schemeClr val="accent5">
                    <a:lumMod val="75000"/>
                  </a:schemeClr>
                </a:solidFill>
                <a:latin typeface="DIN Pro Medium" panose="020B0604020202020204" charset="0"/>
                <a:cs typeface="DIN Pro Medium" panose="020B0604020202020204" charset="0"/>
              </a:rPr>
              <a:t>«О роли национальных объединений саморегулируемых организаций в</a:t>
            </a:r>
          </a:p>
          <a:p>
            <a:pPr>
              <a:spcAft>
                <a:spcPts val="0"/>
              </a:spcAft>
            </a:pPr>
            <a:r>
              <a:rPr lang="ru-RU" sz="3600" b="1" dirty="0">
                <a:solidFill>
                  <a:schemeClr val="accent5">
                    <a:lumMod val="75000"/>
                  </a:schemeClr>
                </a:solidFill>
                <a:latin typeface="DIN Pro Medium" panose="020B0604020202020204" charset="0"/>
                <a:cs typeface="DIN Pro Medium" panose="020B0604020202020204" charset="0"/>
              </a:rPr>
              <a:t>вопросах формирования кадрового потенциала отрасли»</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7470"/>
            <a:ext cx="2310424" cy="900530"/>
          </a:xfrm>
          <a:prstGeom prst="rect">
            <a:avLst/>
          </a:prstGeom>
        </p:spPr>
      </p:pic>
      <p:grpSp>
        <p:nvGrpSpPr>
          <p:cNvPr id="4" name="Google Shape;197;gc3b5b06021_5_671"/>
          <p:cNvGrpSpPr/>
          <p:nvPr/>
        </p:nvGrpSpPr>
        <p:grpSpPr>
          <a:xfrm>
            <a:off x="10230928" y="5788325"/>
            <a:ext cx="1903407" cy="1022529"/>
            <a:chOff x="10738803" y="6118743"/>
            <a:chExt cx="1202399" cy="559260"/>
          </a:xfrm>
        </p:grpSpPr>
        <p:sp>
          <p:nvSpPr>
            <p:cNvPr id="6" name="Google Shape;198;gc3b5b06021_5_671"/>
            <p:cNvSpPr/>
            <p:nvPr/>
          </p:nvSpPr>
          <p:spPr>
            <a:xfrm>
              <a:off x="10846070" y="6118743"/>
              <a:ext cx="574040" cy="305435"/>
            </a:xfrm>
            <a:custGeom>
              <a:avLst/>
              <a:gdLst/>
              <a:ahLst/>
              <a:cxnLst/>
              <a:rect l="l" t="t" r="r" b="b"/>
              <a:pathLst>
                <a:path w="574040" h="305435" extrusionOk="0">
                  <a:moveTo>
                    <a:pt x="492328" y="0"/>
                  </a:moveTo>
                  <a:lnTo>
                    <a:pt x="0" y="305409"/>
                  </a:lnTo>
                  <a:lnTo>
                    <a:pt x="444995" y="305409"/>
                  </a:lnTo>
                  <a:lnTo>
                    <a:pt x="162648" y="305409"/>
                  </a:lnTo>
                  <a:lnTo>
                    <a:pt x="573646" y="50444"/>
                  </a:lnTo>
                  <a:lnTo>
                    <a:pt x="492328" y="0"/>
                  </a:lnTo>
                  <a:close/>
                </a:path>
              </a:pathLst>
            </a:custGeom>
            <a:solidFill>
              <a:srgbClr val="E7E7E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 name="Google Shape;199;gc3b5b06021_5_671"/>
            <p:cNvSpPr/>
            <p:nvPr/>
          </p:nvSpPr>
          <p:spPr>
            <a:xfrm>
              <a:off x="11008717" y="6169179"/>
              <a:ext cx="451484" cy="255270"/>
            </a:xfrm>
            <a:custGeom>
              <a:avLst/>
              <a:gdLst/>
              <a:ahLst/>
              <a:cxnLst/>
              <a:rect l="l" t="t" r="r" b="b"/>
              <a:pathLst>
                <a:path w="451484" h="255270" extrusionOk="0">
                  <a:moveTo>
                    <a:pt x="410997" y="0"/>
                  </a:moveTo>
                  <a:lnTo>
                    <a:pt x="0" y="254965"/>
                  </a:lnTo>
                  <a:lnTo>
                    <a:pt x="282346" y="254965"/>
                  </a:lnTo>
                  <a:lnTo>
                    <a:pt x="80771" y="254965"/>
                  </a:lnTo>
                  <a:lnTo>
                    <a:pt x="451383" y="25057"/>
                  </a:lnTo>
                  <a:lnTo>
                    <a:pt x="410997" y="0"/>
                  </a:lnTo>
                  <a:close/>
                </a:path>
              </a:pathLst>
            </a:custGeom>
            <a:solidFill>
              <a:srgbClr val="D3D8D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 name="Google Shape;200;gc3b5b06021_5_671"/>
            <p:cNvSpPr/>
            <p:nvPr/>
          </p:nvSpPr>
          <p:spPr>
            <a:xfrm>
              <a:off x="11089489" y="6194237"/>
              <a:ext cx="455295" cy="230504"/>
            </a:xfrm>
            <a:custGeom>
              <a:avLst/>
              <a:gdLst/>
              <a:ahLst/>
              <a:cxnLst/>
              <a:rect l="l" t="t" r="r" b="b"/>
              <a:pathLst>
                <a:path w="455295" h="230504" extrusionOk="0">
                  <a:moveTo>
                    <a:pt x="370611" y="0"/>
                  </a:moveTo>
                  <a:lnTo>
                    <a:pt x="0" y="229908"/>
                  </a:lnTo>
                  <a:lnTo>
                    <a:pt x="201574" y="229908"/>
                  </a:lnTo>
                  <a:lnTo>
                    <a:pt x="168567" y="229908"/>
                  </a:lnTo>
                  <a:lnTo>
                    <a:pt x="454901" y="52285"/>
                  </a:lnTo>
                  <a:lnTo>
                    <a:pt x="370611" y="0"/>
                  </a:lnTo>
                  <a:close/>
                </a:path>
              </a:pathLst>
            </a:custGeom>
            <a:solidFill>
              <a:srgbClr val="BEBA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 name="Google Shape;201;gc3b5b06021_5_671"/>
            <p:cNvSpPr/>
            <p:nvPr/>
          </p:nvSpPr>
          <p:spPr>
            <a:xfrm>
              <a:off x="11258047" y="6246521"/>
              <a:ext cx="302895" cy="177800"/>
            </a:xfrm>
            <a:custGeom>
              <a:avLst/>
              <a:gdLst/>
              <a:ahLst/>
              <a:cxnLst/>
              <a:rect l="l" t="t" r="r" b="b"/>
              <a:pathLst>
                <a:path w="302895" h="177800" extrusionOk="0">
                  <a:moveTo>
                    <a:pt x="286334" y="0"/>
                  </a:moveTo>
                  <a:lnTo>
                    <a:pt x="0" y="177622"/>
                  </a:lnTo>
                  <a:lnTo>
                    <a:pt x="33007" y="177622"/>
                  </a:lnTo>
                  <a:lnTo>
                    <a:pt x="302844" y="10236"/>
                  </a:lnTo>
                  <a:lnTo>
                    <a:pt x="286334" y="0"/>
                  </a:lnTo>
                  <a:close/>
                </a:path>
              </a:pathLst>
            </a:custGeom>
            <a:solidFill>
              <a:srgbClr val="7D7FB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 name="Google Shape;202;gc3b5b06021_5_671"/>
            <p:cNvSpPr/>
            <p:nvPr/>
          </p:nvSpPr>
          <p:spPr>
            <a:xfrm>
              <a:off x="11291058" y="6256756"/>
              <a:ext cx="375920" cy="167639"/>
            </a:xfrm>
            <a:custGeom>
              <a:avLst/>
              <a:gdLst/>
              <a:ahLst/>
              <a:cxnLst/>
              <a:rect l="l" t="t" r="r" b="b"/>
              <a:pathLst>
                <a:path w="375920" h="167639" extrusionOk="0">
                  <a:moveTo>
                    <a:pt x="269824" y="0"/>
                  </a:moveTo>
                  <a:lnTo>
                    <a:pt x="0" y="167386"/>
                  </a:lnTo>
                  <a:lnTo>
                    <a:pt x="211582" y="167386"/>
                  </a:lnTo>
                  <a:lnTo>
                    <a:pt x="375615" y="65633"/>
                  </a:lnTo>
                  <a:lnTo>
                    <a:pt x="269824" y="0"/>
                  </a:lnTo>
                  <a:close/>
                </a:path>
              </a:pathLst>
            </a:custGeom>
            <a:solidFill>
              <a:srgbClr val="4859A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 name="Google Shape;203;gc3b5b06021_5_671"/>
            <p:cNvSpPr/>
            <p:nvPr/>
          </p:nvSpPr>
          <p:spPr>
            <a:xfrm>
              <a:off x="11502632" y="6322390"/>
              <a:ext cx="404495" cy="134620"/>
            </a:xfrm>
            <a:custGeom>
              <a:avLst/>
              <a:gdLst/>
              <a:ahLst/>
              <a:cxnLst/>
              <a:rect l="l" t="t" r="r" b="b"/>
              <a:pathLst>
                <a:path w="404495" h="134620" extrusionOk="0">
                  <a:moveTo>
                    <a:pt x="328066" y="101752"/>
                  </a:moveTo>
                  <a:lnTo>
                    <a:pt x="164033" y="0"/>
                  </a:lnTo>
                  <a:lnTo>
                    <a:pt x="0" y="101752"/>
                  </a:lnTo>
                  <a:lnTo>
                    <a:pt x="328066" y="101752"/>
                  </a:lnTo>
                  <a:close/>
                </a:path>
                <a:path w="404495" h="134620" extrusionOk="0">
                  <a:moveTo>
                    <a:pt x="404418" y="101752"/>
                  </a:moveTo>
                  <a:lnTo>
                    <a:pt x="328079" y="101752"/>
                  </a:lnTo>
                  <a:lnTo>
                    <a:pt x="328079" y="134073"/>
                  </a:lnTo>
                  <a:lnTo>
                    <a:pt x="404418" y="134073"/>
                  </a:lnTo>
                  <a:lnTo>
                    <a:pt x="404418" y="101752"/>
                  </a:lnTo>
                  <a:close/>
                </a:path>
              </a:pathLst>
            </a:custGeom>
            <a:solidFill>
              <a:srgbClr val="DE202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 name="Google Shape;204;gc3b5b06021_5_671"/>
            <p:cNvSpPr/>
            <p:nvPr/>
          </p:nvSpPr>
          <p:spPr>
            <a:xfrm>
              <a:off x="10738803" y="6487007"/>
              <a:ext cx="147954" cy="186690"/>
            </a:xfrm>
            <a:custGeom>
              <a:avLst/>
              <a:gdLst/>
              <a:ahLst/>
              <a:cxnLst/>
              <a:rect l="l" t="t" r="r" b="b"/>
              <a:pathLst>
                <a:path w="147954" h="186690" extrusionOk="0">
                  <a:moveTo>
                    <a:pt x="147523" y="0"/>
                  </a:moveTo>
                  <a:lnTo>
                    <a:pt x="106692" y="0"/>
                  </a:lnTo>
                  <a:lnTo>
                    <a:pt x="106692" y="64770"/>
                  </a:lnTo>
                  <a:lnTo>
                    <a:pt x="40830" y="64770"/>
                  </a:lnTo>
                  <a:lnTo>
                    <a:pt x="40830" y="0"/>
                  </a:lnTo>
                  <a:lnTo>
                    <a:pt x="0" y="0"/>
                  </a:lnTo>
                  <a:lnTo>
                    <a:pt x="0" y="64770"/>
                  </a:lnTo>
                  <a:lnTo>
                    <a:pt x="0" y="101600"/>
                  </a:lnTo>
                  <a:lnTo>
                    <a:pt x="0" y="186690"/>
                  </a:lnTo>
                  <a:lnTo>
                    <a:pt x="40830" y="186690"/>
                  </a:lnTo>
                  <a:lnTo>
                    <a:pt x="40830" y="101600"/>
                  </a:lnTo>
                  <a:lnTo>
                    <a:pt x="106692" y="101600"/>
                  </a:lnTo>
                  <a:lnTo>
                    <a:pt x="106692" y="186690"/>
                  </a:lnTo>
                  <a:lnTo>
                    <a:pt x="147523" y="186690"/>
                  </a:lnTo>
                  <a:lnTo>
                    <a:pt x="147523" y="101600"/>
                  </a:lnTo>
                  <a:lnTo>
                    <a:pt x="147523" y="64770"/>
                  </a:lnTo>
                  <a:lnTo>
                    <a:pt x="147523" y="0"/>
                  </a:lnTo>
                  <a:close/>
                </a:path>
              </a:pathLst>
            </a:custGeom>
            <a:solidFill>
              <a:srgbClr val="49546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3" name="Google Shape;205;gc3b5b06021_5_671"/>
            <p:cNvPicPr preferRelativeResize="0"/>
            <p:nvPr/>
          </p:nvPicPr>
          <p:blipFill rotWithShape="1">
            <a:blip r:embed="rId3">
              <a:alphaModFix/>
            </a:blip>
            <a:srcRect/>
            <a:stretch/>
          </p:blipFill>
          <p:spPr>
            <a:xfrm>
              <a:off x="10919763" y="6483046"/>
              <a:ext cx="152793" cy="194957"/>
            </a:xfrm>
            <a:prstGeom prst="rect">
              <a:avLst/>
            </a:prstGeom>
            <a:noFill/>
            <a:ln>
              <a:noFill/>
            </a:ln>
          </p:spPr>
        </p:pic>
        <p:pic>
          <p:nvPicPr>
            <p:cNvPr id="14" name="Google Shape;206;gc3b5b06021_5_671"/>
            <p:cNvPicPr preferRelativeResize="0"/>
            <p:nvPr/>
          </p:nvPicPr>
          <p:blipFill rotWithShape="1">
            <a:blip r:embed="rId4">
              <a:alphaModFix/>
            </a:blip>
            <a:srcRect/>
            <a:stretch/>
          </p:blipFill>
          <p:spPr>
            <a:xfrm>
              <a:off x="11103432" y="6483038"/>
              <a:ext cx="150964" cy="194957"/>
            </a:xfrm>
            <a:prstGeom prst="rect">
              <a:avLst/>
            </a:prstGeom>
            <a:noFill/>
            <a:ln>
              <a:noFill/>
            </a:ln>
          </p:spPr>
        </p:pic>
        <p:sp>
          <p:nvSpPr>
            <p:cNvPr id="15" name="Google Shape;207;gc3b5b06021_5_671"/>
            <p:cNvSpPr/>
            <p:nvPr/>
          </p:nvSpPr>
          <p:spPr>
            <a:xfrm>
              <a:off x="11273536" y="6487007"/>
              <a:ext cx="140970" cy="186690"/>
            </a:xfrm>
            <a:custGeom>
              <a:avLst/>
              <a:gdLst/>
              <a:ahLst/>
              <a:cxnLst/>
              <a:rect l="l" t="t" r="r" b="b"/>
              <a:pathLst>
                <a:path w="140970" h="186690" extrusionOk="0">
                  <a:moveTo>
                    <a:pt x="140957" y="0"/>
                  </a:moveTo>
                  <a:lnTo>
                    <a:pt x="0" y="0"/>
                  </a:lnTo>
                  <a:lnTo>
                    <a:pt x="0" y="36830"/>
                  </a:lnTo>
                  <a:lnTo>
                    <a:pt x="50330" y="36830"/>
                  </a:lnTo>
                  <a:lnTo>
                    <a:pt x="50330" y="186690"/>
                  </a:lnTo>
                  <a:lnTo>
                    <a:pt x="91160" y="186690"/>
                  </a:lnTo>
                  <a:lnTo>
                    <a:pt x="91160" y="36830"/>
                  </a:lnTo>
                  <a:lnTo>
                    <a:pt x="140957" y="36830"/>
                  </a:lnTo>
                  <a:lnTo>
                    <a:pt x="140957" y="0"/>
                  </a:lnTo>
                  <a:close/>
                </a:path>
              </a:pathLst>
            </a:custGeom>
            <a:solidFill>
              <a:srgbClr val="49546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6" name="Google Shape;208;gc3b5b06021_5_671"/>
            <p:cNvPicPr preferRelativeResize="0"/>
            <p:nvPr/>
          </p:nvPicPr>
          <p:blipFill rotWithShape="1">
            <a:blip r:embed="rId5">
              <a:alphaModFix/>
            </a:blip>
            <a:srcRect/>
            <a:stretch/>
          </p:blipFill>
          <p:spPr>
            <a:xfrm>
              <a:off x="11612956" y="6483046"/>
              <a:ext cx="152793" cy="194957"/>
            </a:xfrm>
            <a:prstGeom prst="rect">
              <a:avLst/>
            </a:prstGeom>
            <a:noFill/>
            <a:ln>
              <a:noFill/>
            </a:ln>
          </p:spPr>
        </p:pic>
        <p:pic>
          <p:nvPicPr>
            <p:cNvPr id="17" name="Google Shape;209;gc3b5b06021_5_671"/>
            <p:cNvPicPr preferRelativeResize="0"/>
            <p:nvPr/>
          </p:nvPicPr>
          <p:blipFill rotWithShape="1">
            <a:blip r:embed="rId6">
              <a:alphaModFix/>
            </a:blip>
            <a:srcRect/>
            <a:stretch/>
          </p:blipFill>
          <p:spPr>
            <a:xfrm>
              <a:off x="11796308" y="6486997"/>
              <a:ext cx="144894" cy="187045"/>
            </a:xfrm>
            <a:prstGeom prst="rect">
              <a:avLst/>
            </a:prstGeom>
            <a:noFill/>
            <a:ln>
              <a:noFill/>
            </a:ln>
          </p:spPr>
        </p:pic>
        <p:pic>
          <p:nvPicPr>
            <p:cNvPr id="18" name="Google Shape;210;gc3b5b06021_5_671"/>
            <p:cNvPicPr preferRelativeResize="0"/>
            <p:nvPr/>
          </p:nvPicPr>
          <p:blipFill rotWithShape="1">
            <a:blip r:embed="rId7">
              <a:alphaModFix/>
            </a:blip>
            <a:srcRect/>
            <a:stretch/>
          </p:blipFill>
          <p:spPr>
            <a:xfrm>
              <a:off x="11443100" y="6487039"/>
              <a:ext cx="140131" cy="187020"/>
            </a:xfrm>
            <a:prstGeom prst="rect">
              <a:avLst/>
            </a:prstGeom>
            <a:noFill/>
            <a:ln>
              <a:noFill/>
            </a:ln>
          </p:spPr>
        </p:pic>
      </p:grpSp>
    </p:spTree>
    <p:extLst>
      <p:ext uri="{BB962C8B-B14F-4D97-AF65-F5344CB8AC3E}">
        <p14:creationId xmlns:p14="http://schemas.microsoft.com/office/powerpoint/2010/main" val="282043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949153" y="19596"/>
            <a:ext cx="9283147" cy="584775"/>
          </a:xfrm>
          <a:prstGeom prst="rect">
            <a:avLst/>
          </a:prstGeom>
        </p:spPr>
        <p:txBody>
          <a:bodyPr wrap="square">
            <a:spAutoFit/>
          </a:bodyPr>
          <a:lstStyle/>
          <a:p>
            <a:pPr algn="ctr">
              <a:spcAft>
                <a:spcPts val="0"/>
              </a:spcAft>
            </a:pPr>
            <a:r>
              <a:rPr lang="ru-RU" sz="32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О Федеральном законе от 30.12.2021 № 447-ФЗ</a:t>
            </a:r>
          </a:p>
        </p:txBody>
      </p:sp>
      <p:sp>
        <p:nvSpPr>
          <p:cNvPr id="20" name="TextBox 19"/>
          <p:cNvSpPr txBox="1"/>
          <p:nvPr/>
        </p:nvSpPr>
        <p:spPr>
          <a:xfrm>
            <a:off x="2282886" y="632734"/>
            <a:ext cx="8615679" cy="1015663"/>
          </a:xfrm>
          <a:prstGeom prst="rect">
            <a:avLst/>
          </a:prstGeom>
          <a:noFill/>
        </p:spPr>
        <p:txBody>
          <a:bodyPr wrap="square" rtlCol="0">
            <a:spAutoFit/>
          </a:bodyPr>
          <a:lstStyle/>
          <a:p>
            <a:pPr algn="ctr"/>
            <a:r>
              <a:rPr lang="ru-RU" sz="2000" b="1" dirty="0">
                <a:latin typeface="DIN Pro Medium" charset="0"/>
                <a:cs typeface="DIN Pro Medium" charset="0"/>
              </a:rPr>
              <a:t>«О внесении изменений в Градостроительный кодекс Российской Федерации и отдельные законодательные акты Российской Федерации»</a:t>
            </a:r>
          </a:p>
        </p:txBody>
      </p:sp>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89" y="5964705"/>
            <a:ext cx="302418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6481" y="5738154"/>
            <a:ext cx="1514464" cy="103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a:stretch>
            <a:fillRect/>
          </a:stretch>
        </p:blipFill>
        <p:spPr>
          <a:xfrm>
            <a:off x="3581973" y="5829056"/>
            <a:ext cx="829394" cy="954461"/>
          </a:xfrm>
          <a:prstGeom prst="rect">
            <a:avLst/>
          </a:prstGeom>
        </p:spPr>
      </p:pic>
      <p:pic>
        <p:nvPicPr>
          <p:cNvPr id="3" name="Рисунок 2"/>
          <p:cNvPicPr>
            <a:picLocks noChangeAspect="1"/>
          </p:cNvPicPr>
          <p:nvPr/>
        </p:nvPicPr>
        <p:blipFill>
          <a:blip r:embed="rId5"/>
          <a:stretch>
            <a:fillRect/>
          </a:stretch>
        </p:blipFill>
        <p:spPr>
          <a:xfrm>
            <a:off x="5437879" y="5738430"/>
            <a:ext cx="1012141" cy="1035900"/>
          </a:xfrm>
          <a:prstGeom prst="rect">
            <a:avLst/>
          </a:prstGeom>
        </p:spPr>
      </p:pic>
      <p:sp>
        <p:nvSpPr>
          <p:cNvPr id="5" name="TextBox 4"/>
          <p:cNvSpPr txBox="1"/>
          <p:nvPr/>
        </p:nvSpPr>
        <p:spPr>
          <a:xfrm>
            <a:off x="581890" y="3389198"/>
            <a:ext cx="11248993" cy="1815882"/>
          </a:xfrm>
          <a:prstGeom prst="rect">
            <a:avLst/>
          </a:prstGeom>
          <a:noFill/>
        </p:spPr>
        <p:txBody>
          <a:bodyPr wrap="square" rtlCol="0">
            <a:spAutoFit/>
          </a:bodyPr>
          <a:lstStyle/>
          <a:p>
            <a:pPr algn="just"/>
            <a:r>
              <a:rPr lang="ru-RU" sz="1600" b="1" dirty="0">
                <a:latin typeface="DIN Pro Medium" panose="020B0604020202020204" charset="0"/>
                <a:cs typeface="DIN Pro Medium" panose="020B0604020202020204" charset="0"/>
              </a:rPr>
              <a:t>К должностным обязанностям </a:t>
            </a:r>
            <a:r>
              <a:rPr lang="ru-RU" sz="1600" b="1" dirty="0">
                <a:solidFill>
                  <a:srgbClr val="FF0000"/>
                </a:solidFill>
                <a:latin typeface="DIN Pro Medium" panose="020B0604020202020204" charset="0"/>
                <a:cs typeface="DIN Pro Medium" panose="020B0604020202020204" charset="0"/>
              </a:rPr>
              <a:t>специалистов по организации архитектурно-строительного</a:t>
            </a:r>
            <a:r>
              <a:rPr lang="ru-RU" sz="1600" b="1" dirty="0">
                <a:latin typeface="DIN Pro Medium" panose="020B0604020202020204" charset="0"/>
                <a:cs typeface="DIN Pro Medium" panose="020B0604020202020204" charset="0"/>
              </a:rPr>
              <a:t> </a:t>
            </a:r>
            <a:r>
              <a:rPr lang="ru-RU" sz="1600" b="1" dirty="0">
                <a:solidFill>
                  <a:srgbClr val="FF0000"/>
                </a:solidFill>
                <a:latin typeface="DIN Pro Medium" panose="020B0604020202020204" charset="0"/>
                <a:cs typeface="DIN Pro Medium" panose="020B0604020202020204" charset="0"/>
              </a:rPr>
              <a:t>проектирования</a:t>
            </a:r>
            <a:r>
              <a:rPr lang="ru-RU" sz="1600" b="1" dirty="0">
                <a:latin typeface="DIN Pro Medium" panose="020B0604020202020204" charset="0"/>
                <a:cs typeface="DIN Pro Medium" panose="020B0604020202020204" charset="0"/>
              </a:rPr>
              <a:t> относятся соответственно:</a:t>
            </a:r>
          </a:p>
          <a:p>
            <a:pPr algn="just"/>
            <a:r>
              <a:rPr lang="ru-RU" sz="1600" b="1" dirty="0">
                <a:latin typeface="DIN Pro Medium" panose="020B0604020202020204" charset="0"/>
                <a:cs typeface="DIN Pro Medium" panose="020B0604020202020204" charset="0"/>
              </a:rPr>
              <a:t>1) утверждение заданий на проектирование объекта капитального строительства;</a:t>
            </a:r>
          </a:p>
          <a:p>
            <a:pPr algn="just"/>
            <a:r>
              <a:rPr lang="ru-RU" sz="1600" b="1" dirty="0">
                <a:latin typeface="DIN Pro Medium" panose="020B0604020202020204" charset="0"/>
                <a:cs typeface="DIN Pro Medium" panose="020B0604020202020204" charset="0"/>
              </a:rPr>
              <a:t>2) представление, согласование и приемка результатов работ по подготовке проектной документации;</a:t>
            </a:r>
          </a:p>
          <a:p>
            <a:pPr algn="just"/>
            <a:r>
              <a:rPr lang="ru-RU" sz="1600" b="1" dirty="0">
                <a:latin typeface="DIN Pro Medium" panose="020B0604020202020204" charset="0"/>
                <a:cs typeface="DIN Pro Medium" panose="020B0604020202020204" charset="0"/>
              </a:rPr>
              <a:t>3) утверждение проектной документации;</a:t>
            </a:r>
          </a:p>
          <a:p>
            <a:pPr algn="just"/>
            <a:r>
              <a:rPr lang="ru-RU" sz="1600" b="1" dirty="0">
                <a:latin typeface="DIN Pro Medium" panose="020B0604020202020204" charset="0"/>
                <a:cs typeface="DIN Pro Medium" panose="020B0604020202020204" charset="0"/>
              </a:rPr>
              <a:t>4) утверждение в соответствии с частью 15.2 статьи 48 настоящего Кодекса подтверждения соответствия вносимых в проектную документацию изменений.</a:t>
            </a:r>
          </a:p>
        </p:txBody>
      </p:sp>
      <p:sp>
        <p:nvSpPr>
          <p:cNvPr id="15" name="TextBox 14"/>
          <p:cNvSpPr txBox="1"/>
          <p:nvPr/>
        </p:nvSpPr>
        <p:spPr>
          <a:xfrm>
            <a:off x="581890" y="2138846"/>
            <a:ext cx="11188932" cy="1077218"/>
          </a:xfrm>
          <a:prstGeom prst="rect">
            <a:avLst/>
          </a:prstGeom>
          <a:noFill/>
        </p:spPr>
        <p:txBody>
          <a:bodyPr wrap="square" rtlCol="0">
            <a:spAutoFit/>
          </a:bodyPr>
          <a:lstStyle/>
          <a:p>
            <a:pPr algn="just"/>
            <a:r>
              <a:rPr lang="ru-RU" sz="1600" b="1" dirty="0">
                <a:latin typeface="DIN Pro Medium" panose="020B0604020202020204" charset="0"/>
                <a:cs typeface="DIN Pro Medium" panose="020B0604020202020204" charset="0"/>
              </a:rPr>
              <a:t>К должностным обязанностям </a:t>
            </a:r>
            <a:r>
              <a:rPr lang="ru-RU" sz="1600" b="1" dirty="0">
                <a:solidFill>
                  <a:srgbClr val="FF0000"/>
                </a:solidFill>
                <a:latin typeface="DIN Pro Medium" panose="020B0604020202020204" charset="0"/>
                <a:cs typeface="DIN Pro Medium" panose="020B0604020202020204" charset="0"/>
              </a:rPr>
              <a:t>специалистов по организации инженерных изысканий</a:t>
            </a:r>
            <a:r>
              <a:rPr lang="ru-RU" sz="1600" b="1" dirty="0">
                <a:latin typeface="DIN Pro Medium" panose="020B0604020202020204" charset="0"/>
                <a:cs typeface="DIN Pro Medium" panose="020B0604020202020204" charset="0"/>
              </a:rPr>
              <a:t>, относятся соответственно:</a:t>
            </a:r>
          </a:p>
          <a:p>
            <a:pPr algn="just"/>
            <a:r>
              <a:rPr lang="ru-RU" sz="1600" b="1" dirty="0">
                <a:latin typeface="DIN Pro Medium" panose="020B0604020202020204" charset="0"/>
                <a:cs typeface="DIN Pro Medium" panose="020B0604020202020204" charset="0"/>
              </a:rPr>
              <a:t>1) утверждение заданий на выполнение работ по инженерным изысканиям;</a:t>
            </a:r>
          </a:p>
          <a:p>
            <a:pPr algn="just"/>
            <a:r>
              <a:rPr lang="ru-RU" sz="1600" b="1" dirty="0">
                <a:latin typeface="DIN Pro Medium" panose="020B0604020202020204" charset="0"/>
                <a:cs typeface="DIN Pro Medium" panose="020B0604020202020204" charset="0"/>
              </a:rPr>
              <a:t>2) представление, согласование и приемка результатов работ по выполнению инженерных изысканий;</a:t>
            </a:r>
          </a:p>
          <a:p>
            <a:pPr algn="just"/>
            <a:r>
              <a:rPr lang="ru-RU" sz="1600" b="1" dirty="0">
                <a:latin typeface="DIN Pro Medium" panose="020B0604020202020204" charset="0"/>
                <a:cs typeface="DIN Pro Medium" panose="020B0604020202020204" charset="0"/>
              </a:rPr>
              <a:t>3) утверждение результатов инженерных изысканий.</a:t>
            </a:r>
          </a:p>
        </p:txBody>
      </p:sp>
      <p:sp>
        <p:nvSpPr>
          <p:cNvPr id="14" name="Номер слайда 11"/>
          <p:cNvSpPr>
            <a:spLocks noGrp="1"/>
          </p:cNvSpPr>
          <p:nvPr>
            <p:ph type="sldNum" sz="quarter" idx="12"/>
          </p:nvPr>
        </p:nvSpPr>
        <p:spPr>
          <a:xfrm>
            <a:off x="11662719" y="6492875"/>
            <a:ext cx="529281" cy="365125"/>
          </a:xfrm>
        </p:spPr>
        <p:txBody>
          <a:bodyPr/>
          <a:lstStyle/>
          <a:p>
            <a:r>
              <a:rPr lang="en-US" dirty="0"/>
              <a:t>10</a:t>
            </a:r>
            <a:endParaRPr lang="ru-RU" dirty="0"/>
          </a:p>
        </p:txBody>
      </p:sp>
      <p:sp>
        <p:nvSpPr>
          <p:cNvPr id="2" name="TextBox 1"/>
          <p:cNvSpPr txBox="1"/>
          <p:nvPr/>
        </p:nvSpPr>
        <p:spPr>
          <a:xfrm>
            <a:off x="581890" y="1762849"/>
            <a:ext cx="5987537" cy="338554"/>
          </a:xfrm>
          <a:prstGeom prst="rect">
            <a:avLst/>
          </a:prstGeom>
          <a:noFill/>
        </p:spPr>
        <p:txBody>
          <a:bodyPr wrap="none" rtlCol="0">
            <a:spAutoFit/>
          </a:bodyPr>
          <a:lstStyle/>
          <a:p>
            <a:r>
              <a:rPr lang="ru-RU" sz="1600" b="1" dirty="0">
                <a:latin typeface="DIN Pro Medium" panose="020B0604020202020204" charset="0"/>
                <a:cs typeface="DIN Pro Medium" panose="020B0604020202020204" charset="0"/>
              </a:rPr>
              <a:t>Статья 55.5-1 Градостроительного кодекса, часть 3 и часть 4:</a:t>
            </a:r>
            <a:endParaRPr lang="ru-RU" b="1"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294865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949153" y="19596"/>
            <a:ext cx="9283147" cy="584775"/>
          </a:xfrm>
          <a:prstGeom prst="rect">
            <a:avLst/>
          </a:prstGeom>
        </p:spPr>
        <p:txBody>
          <a:bodyPr wrap="square">
            <a:spAutoFit/>
          </a:bodyPr>
          <a:lstStyle/>
          <a:p>
            <a:pPr algn="ctr">
              <a:spcAft>
                <a:spcPts val="0"/>
              </a:spcAft>
            </a:pPr>
            <a:r>
              <a:rPr lang="ru-RU" sz="32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О Федеральном законе от 30.12.2021 № 447-ФЗ</a:t>
            </a:r>
          </a:p>
        </p:txBody>
      </p:sp>
      <p:sp>
        <p:nvSpPr>
          <p:cNvPr id="20" name="TextBox 19"/>
          <p:cNvSpPr txBox="1"/>
          <p:nvPr/>
        </p:nvSpPr>
        <p:spPr>
          <a:xfrm>
            <a:off x="2282886" y="632734"/>
            <a:ext cx="8615679" cy="1015663"/>
          </a:xfrm>
          <a:prstGeom prst="rect">
            <a:avLst/>
          </a:prstGeom>
          <a:noFill/>
        </p:spPr>
        <p:txBody>
          <a:bodyPr wrap="square" rtlCol="0">
            <a:spAutoFit/>
          </a:bodyPr>
          <a:lstStyle/>
          <a:p>
            <a:pPr algn="ctr"/>
            <a:r>
              <a:rPr lang="ru-RU" sz="2000" b="1" dirty="0">
                <a:latin typeface="DIN Pro Medium" charset="0"/>
                <a:cs typeface="DIN Pro Medium" charset="0"/>
              </a:rPr>
              <a:t>«О внесении изменений в Градостроительный кодекс Российской Федерации и отдельные законодательные акты Российской Федерации»</a:t>
            </a:r>
          </a:p>
        </p:txBody>
      </p:sp>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89" y="5964705"/>
            <a:ext cx="302418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6481" y="5738154"/>
            <a:ext cx="1514464" cy="103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a:stretch>
            <a:fillRect/>
          </a:stretch>
        </p:blipFill>
        <p:spPr>
          <a:xfrm>
            <a:off x="3581973" y="5829056"/>
            <a:ext cx="829394" cy="954461"/>
          </a:xfrm>
          <a:prstGeom prst="rect">
            <a:avLst/>
          </a:prstGeom>
        </p:spPr>
      </p:pic>
      <p:pic>
        <p:nvPicPr>
          <p:cNvPr id="3" name="Рисунок 2"/>
          <p:cNvPicPr>
            <a:picLocks noChangeAspect="1"/>
          </p:cNvPicPr>
          <p:nvPr/>
        </p:nvPicPr>
        <p:blipFill>
          <a:blip r:embed="rId5"/>
          <a:stretch>
            <a:fillRect/>
          </a:stretch>
        </p:blipFill>
        <p:spPr>
          <a:xfrm>
            <a:off x="5437879" y="5738430"/>
            <a:ext cx="1012141" cy="1035900"/>
          </a:xfrm>
          <a:prstGeom prst="rect">
            <a:avLst/>
          </a:prstGeom>
        </p:spPr>
      </p:pic>
      <p:sp>
        <p:nvSpPr>
          <p:cNvPr id="14" name="Номер слайда 11"/>
          <p:cNvSpPr>
            <a:spLocks noGrp="1"/>
          </p:cNvSpPr>
          <p:nvPr>
            <p:ph type="sldNum" sz="quarter" idx="12"/>
          </p:nvPr>
        </p:nvSpPr>
        <p:spPr>
          <a:xfrm>
            <a:off x="11662719" y="6492875"/>
            <a:ext cx="529281" cy="365125"/>
          </a:xfrm>
        </p:spPr>
        <p:txBody>
          <a:bodyPr/>
          <a:lstStyle/>
          <a:p>
            <a:r>
              <a:rPr lang="en-US" dirty="0"/>
              <a:t>11</a:t>
            </a:r>
            <a:endParaRPr lang="ru-RU" dirty="0"/>
          </a:p>
        </p:txBody>
      </p:sp>
      <p:sp>
        <p:nvSpPr>
          <p:cNvPr id="2" name="TextBox 1"/>
          <p:cNvSpPr txBox="1"/>
          <p:nvPr/>
        </p:nvSpPr>
        <p:spPr>
          <a:xfrm>
            <a:off x="185996" y="1770467"/>
            <a:ext cx="5094664" cy="338554"/>
          </a:xfrm>
          <a:prstGeom prst="rect">
            <a:avLst/>
          </a:prstGeom>
          <a:noFill/>
        </p:spPr>
        <p:txBody>
          <a:bodyPr wrap="none" rtlCol="0">
            <a:spAutoFit/>
          </a:bodyPr>
          <a:lstStyle/>
          <a:p>
            <a:r>
              <a:rPr lang="ru-RU" sz="1600" b="1" dirty="0">
                <a:latin typeface="DIN Pro Medium" panose="020B0604020202020204" charset="0"/>
                <a:cs typeface="DIN Pro Medium" panose="020B0604020202020204" charset="0"/>
              </a:rPr>
              <a:t>Статья 55.5-1 Градостроительного кодекса, часть 5:</a:t>
            </a:r>
            <a:endParaRPr lang="ru-RU" b="1" dirty="0">
              <a:latin typeface="DIN Pro Medium" panose="020B0604020202020204" charset="0"/>
              <a:cs typeface="DIN Pro Medium" panose="020B0604020202020204" charset="0"/>
            </a:endParaRPr>
          </a:p>
        </p:txBody>
      </p:sp>
      <p:sp>
        <p:nvSpPr>
          <p:cNvPr id="12" name="TextBox 11"/>
          <p:cNvSpPr txBox="1"/>
          <p:nvPr/>
        </p:nvSpPr>
        <p:spPr>
          <a:xfrm>
            <a:off x="185996" y="2215855"/>
            <a:ext cx="11834949" cy="3046988"/>
          </a:xfrm>
          <a:prstGeom prst="rect">
            <a:avLst/>
          </a:prstGeom>
          <a:noFill/>
        </p:spPr>
        <p:txBody>
          <a:bodyPr wrap="square" rtlCol="0">
            <a:spAutoFit/>
          </a:bodyPr>
          <a:lstStyle/>
          <a:p>
            <a:pPr algn="just"/>
            <a:r>
              <a:rPr lang="ru-RU" sz="1600" b="1" dirty="0">
                <a:latin typeface="DIN Pro Medium" panose="020B0604020202020204" charset="0"/>
                <a:ea typeface="Verdana" panose="020B0604030504040204" pitchFamily="34" charset="0"/>
                <a:cs typeface="DIN Pro Medium" panose="020B0604020202020204" charset="0"/>
              </a:rPr>
              <a:t>К должностным обязанностям </a:t>
            </a:r>
            <a:r>
              <a:rPr lang="ru-RU" sz="1600" b="1" dirty="0">
                <a:solidFill>
                  <a:srgbClr val="FF0000"/>
                </a:solidFill>
                <a:latin typeface="DIN Pro Medium" panose="020B0604020202020204" charset="0"/>
                <a:ea typeface="Verdana" panose="020B0604030504040204" pitchFamily="34" charset="0"/>
                <a:cs typeface="DIN Pro Medium" panose="020B0604020202020204" charset="0"/>
              </a:rPr>
              <a:t>специалистов по организации строительства</a:t>
            </a:r>
            <a:r>
              <a:rPr lang="ru-RU" sz="1600" b="1" dirty="0">
                <a:latin typeface="DIN Pro Medium" panose="020B0604020202020204" charset="0"/>
                <a:ea typeface="Verdana" panose="020B0604030504040204" pitchFamily="34" charset="0"/>
                <a:cs typeface="DIN Pro Medium" panose="020B0604020202020204" charset="0"/>
              </a:rPr>
              <a:t>, в том числе относятся:</a:t>
            </a:r>
          </a:p>
          <a:p>
            <a:pPr algn="just"/>
            <a:r>
              <a:rPr lang="ru-RU" sz="1600" b="1" dirty="0">
                <a:solidFill>
                  <a:srgbClr val="FF0000"/>
                </a:solidFill>
                <a:latin typeface="DIN Pro Medium" panose="020B0604020202020204" charset="0"/>
                <a:ea typeface="Verdana" panose="020B0604030504040204" pitchFamily="34" charset="0"/>
                <a:cs typeface="DIN Pro Medium" panose="020B0604020202020204" charset="0"/>
              </a:rPr>
              <a:t>1)</a:t>
            </a:r>
            <a:r>
              <a:rPr lang="ru-RU" sz="1600" b="1"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rPr>
              <a:t> </a:t>
            </a:r>
            <a:r>
              <a:rPr lang="ru-RU" sz="1600" b="1" dirty="0">
                <a:latin typeface="DIN Pro Medium" panose="020B0604020202020204" charset="0"/>
                <a:ea typeface="Verdana" panose="020B0604030504040204" pitchFamily="34" charset="0"/>
                <a:cs typeface="DIN Pro Medium" panose="020B0604020202020204" charset="0"/>
              </a:rPr>
              <a:t>приемка объектов капитального строительства, частей объектов капитального строительства, этапов строительства, реконструкции объектов капитального строительства, приемка выполненных работ по строительству, реконструкции, капитальному ремонту, сносу объектов капитального строительства;</a:t>
            </a:r>
          </a:p>
          <a:p>
            <a:pPr algn="just"/>
            <a:r>
              <a:rPr lang="ru-RU" sz="1600" b="1" dirty="0">
                <a:solidFill>
                  <a:srgbClr val="FF0000"/>
                </a:solidFill>
                <a:latin typeface="DIN Pro Medium" panose="020B0604020202020204" charset="0"/>
                <a:ea typeface="Verdana" panose="020B0604030504040204" pitchFamily="34" charset="0"/>
                <a:cs typeface="DIN Pro Medium" panose="020B0604020202020204" charset="0"/>
              </a:rPr>
              <a:t>2)</a:t>
            </a:r>
            <a:r>
              <a:rPr lang="ru-RU" sz="1600" b="1"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rPr>
              <a:t> </a:t>
            </a:r>
            <a:r>
              <a:rPr lang="ru-RU" sz="1600" b="1" dirty="0">
                <a:latin typeface="DIN Pro Medium" panose="020B0604020202020204" charset="0"/>
                <a:ea typeface="Verdana" panose="020B0604030504040204" pitchFamily="34" charset="0"/>
                <a:cs typeface="DIN Pro Medium" panose="020B0604020202020204" charset="0"/>
              </a:rPr>
              <a:t>подписание следующих документов:</a:t>
            </a:r>
          </a:p>
          <a:p>
            <a:pPr algn="just"/>
            <a:r>
              <a:rPr lang="ru-RU" sz="1600" b="1"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rPr>
              <a:t>     </a:t>
            </a:r>
            <a:r>
              <a:rPr lang="ru-RU" sz="1600" b="1" dirty="0">
                <a:solidFill>
                  <a:srgbClr val="FF0000"/>
                </a:solidFill>
                <a:latin typeface="DIN Pro Medium" panose="020B0604020202020204" charset="0"/>
                <a:ea typeface="Verdana" panose="020B0604030504040204" pitchFamily="34" charset="0"/>
                <a:cs typeface="DIN Pro Medium" panose="020B0604020202020204" charset="0"/>
              </a:rPr>
              <a:t>а)</a:t>
            </a:r>
            <a:r>
              <a:rPr lang="ru-RU" sz="1600" b="1"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rPr>
              <a:t> </a:t>
            </a:r>
            <a:r>
              <a:rPr lang="ru-RU" sz="1600" b="1" dirty="0">
                <a:latin typeface="DIN Pro Medium" panose="020B0604020202020204" charset="0"/>
                <a:ea typeface="Verdana" panose="020B0604030504040204" pitchFamily="34" charset="0"/>
                <a:cs typeface="DIN Pro Medium" panose="020B0604020202020204" charset="0"/>
              </a:rPr>
              <a:t>акта приемки объекта капитального строительства;</a:t>
            </a:r>
          </a:p>
          <a:p>
            <a:pPr algn="just"/>
            <a:r>
              <a:rPr lang="ru-RU" sz="1600" b="1"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rPr>
              <a:t>     </a:t>
            </a:r>
            <a:r>
              <a:rPr lang="ru-RU" sz="1600" b="1" dirty="0">
                <a:solidFill>
                  <a:srgbClr val="FF0000"/>
                </a:solidFill>
                <a:latin typeface="DIN Pro Medium" panose="020B0604020202020204" charset="0"/>
                <a:ea typeface="Verdana" panose="020B0604030504040204" pitchFamily="34" charset="0"/>
                <a:cs typeface="DIN Pro Medium" panose="020B0604020202020204" charset="0"/>
              </a:rPr>
              <a:t>б)</a:t>
            </a:r>
            <a:r>
              <a:rPr lang="ru-RU" sz="1600" b="1"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rPr>
              <a:t> </a:t>
            </a:r>
            <a:r>
              <a:rPr lang="ru-RU" sz="1600" b="1" dirty="0">
                <a:latin typeface="DIN Pro Medium" panose="020B0604020202020204" charset="0"/>
                <a:ea typeface="Verdana" panose="020B0604030504040204" pitchFamily="34" charset="0"/>
                <a:cs typeface="DIN Pro Medium" panose="020B0604020202020204" charset="0"/>
              </a:rPr>
              <a:t>акта, подтверждающего соответствие параметров построенного, реконструированного объекта капитального строительства проектной документации, в том числе требованиям энергетической эффективности и требованиям оснащенности объекта капитального строительства приборами учета используемых энергетических ресурсов;</a:t>
            </a:r>
          </a:p>
          <a:p>
            <a:pPr algn="just"/>
            <a:r>
              <a:rPr lang="ru-RU" sz="1600" b="1"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rPr>
              <a:t>     </a:t>
            </a:r>
            <a:r>
              <a:rPr lang="ru-RU" sz="1600" b="1" dirty="0">
                <a:solidFill>
                  <a:srgbClr val="FF0000"/>
                </a:solidFill>
                <a:latin typeface="DIN Pro Medium" panose="020B0604020202020204" charset="0"/>
                <a:ea typeface="Verdana" panose="020B0604030504040204" pitchFamily="34" charset="0"/>
                <a:cs typeface="DIN Pro Medium" panose="020B0604020202020204" charset="0"/>
              </a:rPr>
              <a:t>в)</a:t>
            </a:r>
            <a:r>
              <a:rPr lang="ru-RU" sz="1600" b="1"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rPr>
              <a:t> </a:t>
            </a:r>
            <a:r>
              <a:rPr lang="ru-RU" sz="1600" b="1" dirty="0">
                <a:latin typeface="DIN Pro Medium" panose="020B0604020202020204" charset="0"/>
                <a:ea typeface="Verdana" panose="020B0604030504040204" pitchFamily="34" charset="0"/>
                <a:cs typeface="DIN Pro Medium" panose="020B0604020202020204" charset="0"/>
              </a:rPr>
              <a:t>акта о подключении (технологическом присоединении) построенного, реконструированного объекта капитального строительства к сетям инженерно-технического обеспечения (в случае, если такое подключение (технологическое присоединение) этого объекта предусмотрено проектной документацией).</a:t>
            </a:r>
          </a:p>
        </p:txBody>
      </p:sp>
    </p:spTree>
    <p:extLst>
      <p:ext uri="{BB962C8B-B14F-4D97-AF65-F5344CB8AC3E}">
        <p14:creationId xmlns:p14="http://schemas.microsoft.com/office/powerpoint/2010/main" val="2007722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p:cNvSpPr>
            <a:spLocks noGrp="1"/>
          </p:cNvSpPr>
          <p:nvPr>
            <p:ph type="sldNum" sz="quarter" idx="12"/>
          </p:nvPr>
        </p:nvSpPr>
        <p:spPr/>
        <p:txBody>
          <a:bodyPr/>
          <a:lstStyle/>
          <a:p>
            <a:fld id="{C927236B-C36B-4890-AA73-98FE94143982}" type="slidenum">
              <a:rPr lang="ru-RU" smtClean="0"/>
              <a:t>12</a:t>
            </a:fld>
            <a:endParaRPr lang="ru-RU" dirty="0"/>
          </a:p>
        </p:txBody>
      </p:sp>
      <p:sp>
        <p:nvSpPr>
          <p:cNvPr id="19" name="Прямоугольник 18"/>
          <p:cNvSpPr/>
          <p:nvPr/>
        </p:nvSpPr>
        <p:spPr>
          <a:xfrm>
            <a:off x="1730068" y="64918"/>
            <a:ext cx="9756018" cy="584775"/>
          </a:xfrm>
          <a:prstGeom prst="rect">
            <a:avLst/>
          </a:prstGeom>
        </p:spPr>
        <p:txBody>
          <a:bodyPr wrap="square">
            <a:spAutoFit/>
          </a:bodyPr>
          <a:lstStyle/>
          <a:p>
            <a:pPr algn="ctr">
              <a:spcAft>
                <a:spcPts val="0"/>
              </a:spcAft>
            </a:pPr>
            <a:r>
              <a:rPr lang="ru-RU" sz="3200" b="1" dirty="0">
                <a:solidFill>
                  <a:schemeClr val="accent5">
                    <a:lumMod val="75000"/>
                  </a:schemeClr>
                </a:solidFill>
                <a:latin typeface="DIN Pro Medium" panose="020B0604020202020204" charset="0"/>
                <a:ea typeface="Verdana" panose="020B0604030504040204" pitchFamily="34" charset="0"/>
                <a:cs typeface="DIN Pro Medium" panose="020B0604020202020204" charset="0"/>
              </a:rPr>
              <a:t>О Федеральном законе от 30.12.2021 № 447-ФЗ</a:t>
            </a:r>
          </a:p>
        </p:txBody>
      </p:sp>
      <p:sp>
        <p:nvSpPr>
          <p:cNvPr id="20" name="TextBox 19"/>
          <p:cNvSpPr txBox="1"/>
          <p:nvPr/>
        </p:nvSpPr>
        <p:spPr>
          <a:xfrm>
            <a:off x="469021" y="3581886"/>
            <a:ext cx="11017065" cy="1815882"/>
          </a:xfrm>
          <a:prstGeom prst="rect">
            <a:avLst/>
          </a:prstGeom>
          <a:noFill/>
        </p:spPr>
        <p:txBody>
          <a:bodyPr wrap="square" rtlCol="0">
            <a:spAutoFit/>
          </a:bodyPr>
          <a:lstStyle/>
          <a:p>
            <a:pPr algn="just"/>
            <a:r>
              <a:rPr lang="ru-RU" sz="1400" b="1" dirty="0">
                <a:latin typeface="DIN Pro Medium" panose="020B0604020202020204" charset="0"/>
                <a:ea typeface="Verdana" panose="020B0604030504040204" pitchFamily="34" charset="0"/>
                <a:cs typeface="DIN Pro Medium" panose="020B0604020202020204" charset="0"/>
              </a:rPr>
              <a:t>4) </a:t>
            </a:r>
            <a:r>
              <a:rPr lang="ru-RU" sz="1400" b="1" dirty="0">
                <a:solidFill>
                  <a:srgbClr val="FF0000"/>
                </a:solidFill>
                <a:latin typeface="DIN Pro Medium" panose="020B0604020202020204" charset="0"/>
                <a:ea typeface="Verdana" panose="020B0604030504040204" pitchFamily="34" charset="0"/>
                <a:cs typeface="DIN Pro Medium" panose="020B0604020202020204" charset="0"/>
              </a:rPr>
              <a:t>не реже одного раза в пять лет прохождение</a:t>
            </a:r>
            <a:r>
              <a:rPr lang="ru-RU" sz="1400" b="1" dirty="0">
                <a:latin typeface="DIN Pro Medium" panose="020B0604020202020204" charset="0"/>
                <a:ea typeface="Verdana" panose="020B0604030504040204" pitchFamily="34" charset="0"/>
                <a:cs typeface="DIN Pro Medium" panose="020B0604020202020204" charset="0"/>
              </a:rPr>
              <a:t> в соответствии с Федеральным законом от 3 июля 2016 года N 238-ФЗ "О независимой оценке квалификации" </a:t>
            </a:r>
            <a:r>
              <a:rPr lang="ru-RU" sz="1400" b="1" dirty="0">
                <a:solidFill>
                  <a:srgbClr val="FF0000"/>
                </a:solidFill>
                <a:latin typeface="DIN Pro Medium" panose="020B0604020202020204" charset="0"/>
                <a:ea typeface="Verdana" panose="020B0604030504040204" pitchFamily="34" charset="0"/>
                <a:cs typeface="DIN Pro Medium" panose="020B0604020202020204" charset="0"/>
              </a:rPr>
              <a:t>независимой оценки квалификации</a:t>
            </a:r>
            <a:r>
              <a:rPr lang="ru-RU" sz="1400" b="1" dirty="0">
                <a:latin typeface="DIN Pro Medium" panose="020B0604020202020204" charset="0"/>
                <a:ea typeface="Verdana" panose="020B0604030504040204" pitchFamily="34" charset="0"/>
                <a:cs typeface="DIN Pro Medium" panose="020B0604020202020204" charset="0"/>
              </a:rPr>
              <a:t> физического лица, претендующего на осуществление профессиональной деятельности по организации выполнения работ по инженерным изысканиям, подготовке проектной документации, работ по строительству, реконструкции, капитальному ремонту, сносу объекта капитального строительства, на соответствие положениям профессионального стандарта, устанавливающего характеристики квалификации, необходимой работнику для осуществления указанного вида профессиональной деятельности, выполнения трудовых функций, должностных обязанностей, установленных настоящей статьей</a:t>
            </a:r>
          </a:p>
          <a:p>
            <a:pPr algn="just"/>
            <a:r>
              <a:rPr lang="ru-RU" sz="1400" b="1" dirty="0">
                <a:latin typeface="DIN Pro Medium" panose="020B0604020202020204" charset="0"/>
                <a:ea typeface="Verdana" panose="020B0604030504040204" pitchFamily="34" charset="0"/>
                <a:cs typeface="DIN Pro Medium" panose="020B0604020202020204" charset="0"/>
              </a:rPr>
              <a:t>…</a:t>
            </a:r>
          </a:p>
        </p:txBody>
      </p:sp>
      <p:sp>
        <p:nvSpPr>
          <p:cNvPr id="21" name="TextBox 20"/>
          <p:cNvSpPr txBox="1"/>
          <p:nvPr/>
        </p:nvSpPr>
        <p:spPr>
          <a:xfrm>
            <a:off x="2059801" y="719699"/>
            <a:ext cx="8615679" cy="646331"/>
          </a:xfrm>
          <a:prstGeom prst="rect">
            <a:avLst/>
          </a:prstGeom>
          <a:noFill/>
        </p:spPr>
        <p:txBody>
          <a:bodyPr wrap="square" rtlCol="0">
            <a:spAutoFit/>
          </a:bodyPr>
          <a:lstStyle/>
          <a:p>
            <a:pPr algn="ctr"/>
            <a:r>
              <a:rPr lang="ru-RU" b="1" dirty="0">
                <a:latin typeface="DIN Pro Medium" panose="020B0604020202020204" charset="0"/>
                <a:ea typeface="Verdana" panose="020B0604030504040204" pitchFamily="34" charset="0"/>
                <a:cs typeface="DIN Pro Medium" panose="020B0604020202020204" charset="0"/>
              </a:rPr>
              <a:t>«О внесении изменений в Градостроительный кодекс Российской Федерации и отдельные законодательные акты Российской Федерации»</a:t>
            </a:r>
          </a:p>
        </p:txBody>
      </p:sp>
      <p:sp>
        <p:nvSpPr>
          <p:cNvPr id="22" name="TextBox 21"/>
          <p:cNvSpPr txBox="1"/>
          <p:nvPr/>
        </p:nvSpPr>
        <p:spPr>
          <a:xfrm>
            <a:off x="469021" y="1356111"/>
            <a:ext cx="11017065" cy="2246769"/>
          </a:xfrm>
          <a:prstGeom prst="rect">
            <a:avLst/>
          </a:prstGeom>
          <a:noFill/>
        </p:spPr>
        <p:txBody>
          <a:bodyPr wrap="square" rtlCol="0">
            <a:spAutoFit/>
          </a:bodyPr>
          <a:lstStyle/>
          <a:p>
            <a:pPr algn="just"/>
            <a:r>
              <a:rPr lang="ru-RU" sz="1400" b="1" dirty="0">
                <a:latin typeface="DIN Pro Medium" charset="0"/>
                <a:cs typeface="DIN Pro Medium" charset="0"/>
              </a:rPr>
              <a:t>Статья 55.5-1 Градостроительного кодекса, часть 10, пункты 3 и 4:</a:t>
            </a:r>
          </a:p>
          <a:p>
            <a:pPr algn="just"/>
            <a:r>
              <a:rPr lang="ru-RU" sz="1400" b="1" dirty="0">
                <a:latin typeface="DIN Pro Medium" panose="020B0604020202020204" charset="0"/>
                <a:ea typeface="Verdana" panose="020B0604030504040204" pitchFamily="34" charset="0"/>
                <a:cs typeface="DIN Pro Medium" panose="020B0604020202020204" charset="0"/>
              </a:rPr>
              <a:t>…</a:t>
            </a:r>
          </a:p>
          <a:p>
            <a:pPr algn="just"/>
            <a:r>
              <a:rPr lang="ru-RU" sz="1400" b="1" dirty="0">
                <a:latin typeface="DIN Pro Medium" panose="020B0604020202020204" charset="0"/>
                <a:ea typeface="Verdana" panose="020B0604030504040204" pitchFamily="34" charset="0"/>
                <a:cs typeface="DIN Pro Medium" panose="020B0604020202020204" charset="0"/>
              </a:rPr>
              <a:t>3) наличие общего трудового стажа по профессии, специальности или направлению подготовки в области строительства не менее чем десять лет </a:t>
            </a:r>
            <a:r>
              <a:rPr lang="ru-RU" sz="1400" b="1" dirty="0">
                <a:solidFill>
                  <a:srgbClr val="FF0000"/>
                </a:solidFill>
                <a:latin typeface="DIN Pro Medium" panose="020B0604020202020204" charset="0"/>
                <a:ea typeface="Verdana" panose="020B0604030504040204" pitchFamily="34" charset="0"/>
                <a:cs typeface="DIN Pro Medium" panose="020B0604020202020204" charset="0"/>
              </a:rPr>
              <a:t>или не менее чем пять лет при прохождении в соответствии с Федеральным законом от 3 июля 2016 года N 238-ФЗ "О независимой оценке квалификации" независимой оценки квалификации</a:t>
            </a:r>
            <a:r>
              <a:rPr lang="ru-RU" sz="1400" b="1" dirty="0">
                <a:latin typeface="DIN Pro Medium" panose="020B0604020202020204" charset="0"/>
                <a:ea typeface="Verdana" panose="020B0604030504040204" pitchFamily="34" charset="0"/>
                <a:cs typeface="DIN Pro Medium" panose="020B0604020202020204" charset="0"/>
              </a:rPr>
              <a:t> физического лица, претендующего на осуществление профессиональной деятельности по организации выполнения работ по инженерным изысканиям, подготовке проектной документации, работ по строительству, реконструкции, капитальному ремонту, сносу объекта капитального строительства, на соответствие положениям профессионального стандарта, устанавливающего характеристики квалификации, необходимой работнику для осуществления указанного вида профессиональной деятельности, выполнения трудовых функций, должностных обязанностей, установленных настоящей статьей.</a:t>
            </a:r>
          </a:p>
        </p:txBody>
      </p:sp>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04" y="5986633"/>
            <a:ext cx="302418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1640" y="5737021"/>
            <a:ext cx="1514464" cy="103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Рисунок 24"/>
          <p:cNvPicPr>
            <a:picLocks noChangeAspect="1"/>
          </p:cNvPicPr>
          <p:nvPr/>
        </p:nvPicPr>
        <p:blipFill>
          <a:blip r:embed="rId4"/>
          <a:stretch>
            <a:fillRect/>
          </a:stretch>
        </p:blipFill>
        <p:spPr>
          <a:xfrm>
            <a:off x="3915701" y="5818736"/>
            <a:ext cx="829394" cy="954461"/>
          </a:xfrm>
          <a:prstGeom prst="rect">
            <a:avLst/>
          </a:prstGeom>
        </p:spPr>
      </p:pic>
      <p:pic>
        <p:nvPicPr>
          <p:cNvPr id="26" name="Рисунок 25"/>
          <p:cNvPicPr>
            <a:picLocks noChangeAspect="1"/>
          </p:cNvPicPr>
          <p:nvPr/>
        </p:nvPicPr>
        <p:blipFill>
          <a:blip r:embed="rId5"/>
          <a:stretch>
            <a:fillRect/>
          </a:stretch>
        </p:blipFill>
        <p:spPr>
          <a:xfrm>
            <a:off x="5484412" y="5737297"/>
            <a:ext cx="1012141" cy="1035900"/>
          </a:xfrm>
          <a:prstGeom prst="rect">
            <a:avLst/>
          </a:prstGeom>
        </p:spPr>
      </p:pic>
    </p:spTree>
    <p:extLst>
      <p:ext uri="{BB962C8B-B14F-4D97-AF65-F5344CB8AC3E}">
        <p14:creationId xmlns:p14="http://schemas.microsoft.com/office/powerpoint/2010/main" val="130869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0" name="Прямоугольник 9"/>
          <p:cNvSpPr/>
          <p:nvPr/>
        </p:nvSpPr>
        <p:spPr>
          <a:xfrm>
            <a:off x="7348663" y="280949"/>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3" name="Прямоугольник 12"/>
          <p:cNvSpPr/>
          <p:nvPr/>
        </p:nvSpPr>
        <p:spPr>
          <a:xfrm>
            <a:off x="1734499" y="69349"/>
            <a:ext cx="9283147" cy="584775"/>
          </a:xfrm>
          <a:prstGeom prst="rect">
            <a:avLst/>
          </a:prstGeom>
        </p:spPr>
        <p:txBody>
          <a:bodyPr wrap="square">
            <a:spAutoFit/>
          </a:bodyPr>
          <a:lstStyle/>
          <a:p>
            <a:pPr algn="ctr">
              <a:spcAft>
                <a:spcPts val="0"/>
              </a:spcAft>
            </a:pPr>
            <a:r>
              <a:rPr lang="ru-RU" sz="32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О Федеральном законе от 30.12.2021 № 447-ФЗ</a:t>
            </a:r>
          </a:p>
        </p:txBody>
      </p:sp>
      <p:sp>
        <p:nvSpPr>
          <p:cNvPr id="20" name="TextBox 19"/>
          <p:cNvSpPr txBox="1"/>
          <p:nvPr/>
        </p:nvSpPr>
        <p:spPr>
          <a:xfrm>
            <a:off x="2068232" y="842545"/>
            <a:ext cx="8615679" cy="1015663"/>
          </a:xfrm>
          <a:prstGeom prst="rect">
            <a:avLst/>
          </a:prstGeom>
          <a:noFill/>
        </p:spPr>
        <p:txBody>
          <a:bodyPr wrap="square" rtlCol="0">
            <a:spAutoFit/>
          </a:bodyPr>
          <a:lstStyle/>
          <a:p>
            <a:pPr algn="ctr"/>
            <a:r>
              <a:rPr lang="ru-RU" sz="2000" b="1" dirty="0">
                <a:latin typeface="DIN Pro Medium" charset="0"/>
                <a:cs typeface="DIN Pro Medium" charset="0"/>
              </a:rPr>
              <a:t>«О внесении изменений в Градостроительный кодекс Российской Федерации и отдельные законодательные акты Российской Федерации»</a:t>
            </a:r>
          </a:p>
        </p:txBody>
      </p:sp>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89" y="5964705"/>
            <a:ext cx="302418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6481" y="5738154"/>
            <a:ext cx="1514464" cy="103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a:stretch>
            <a:fillRect/>
          </a:stretch>
        </p:blipFill>
        <p:spPr>
          <a:xfrm>
            <a:off x="3581973" y="5829056"/>
            <a:ext cx="829394" cy="954461"/>
          </a:xfrm>
          <a:prstGeom prst="rect">
            <a:avLst/>
          </a:prstGeom>
        </p:spPr>
      </p:pic>
      <p:pic>
        <p:nvPicPr>
          <p:cNvPr id="3" name="Рисунок 2"/>
          <p:cNvPicPr>
            <a:picLocks noChangeAspect="1"/>
          </p:cNvPicPr>
          <p:nvPr/>
        </p:nvPicPr>
        <p:blipFill>
          <a:blip r:embed="rId5"/>
          <a:stretch>
            <a:fillRect/>
          </a:stretch>
        </p:blipFill>
        <p:spPr>
          <a:xfrm>
            <a:off x="5437879" y="5738430"/>
            <a:ext cx="1012141" cy="1035900"/>
          </a:xfrm>
          <a:prstGeom prst="rect">
            <a:avLst/>
          </a:prstGeom>
        </p:spPr>
      </p:pic>
      <p:sp>
        <p:nvSpPr>
          <p:cNvPr id="2" name="TextBox 1"/>
          <p:cNvSpPr txBox="1"/>
          <p:nvPr/>
        </p:nvSpPr>
        <p:spPr>
          <a:xfrm>
            <a:off x="922713" y="2073653"/>
            <a:ext cx="10257906" cy="3139321"/>
          </a:xfrm>
          <a:prstGeom prst="rect">
            <a:avLst/>
          </a:prstGeom>
          <a:noFill/>
        </p:spPr>
        <p:txBody>
          <a:bodyPr wrap="square" rtlCol="0">
            <a:spAutoFit/>
          </a:bodyPr>
          <a:lstStyle/>
          <a:p>
            <a:pPr algn="just"/>
            <a:r>
              <a:rPr lang="ru-RU" b="1" dirty="0">
                <a:latin typeface="DIN Pro Medium" panose="020B0604020202020204" charset="0"/>
                <a:cs typeface="DIN Pro Medium" panose="020B0604020202020204" charset="0"/>
              </a:rPr>
              <a:t>…</a:t>
            </a:r>
          </a:p>
          <a:p>
            <a:pPr algn="just"/>
            <a:r>
              <a:rPr lang="ru-RU" b="1" dirty="0">
                <a:latin typeface="DIN Pro Medium" panose="020B0604020202020204" charset="0"/>
                <a:cs typeface="DIN Pro Medium" panose="020B0604020202020204" charset="0"/>
              </a:rPr>
              <a:t>13. Перечень документов, подтверждающих соответствие физического лица минимальным требованиям, установленным частью 10 настоящей статьи, состав сведений, включаемых в национальные реестры специалистов, порядок внесения изменений в национальные реестры специалистов, основания для отказа во включении сведений о физическом лице в соответствующий национальный реестр специалистов, перечень случаев, при которых сведения о физическом лице исключаются из национального реестра специалистов, </a:t>
            </a:r>
            <a:r>
              <a:rPr lang="ru-RU" b="1" dirty="0">
                <a:solidFill>
                  <a:srgbClr val="FF0000"/>
                </a:solidFill>
                <a:latin typeface="DIN Pro Medium" panose="020B0604020202020204" charset="0"/>
                <a:cs typeface="DIN Pro Medium" panose="020B0604020202020204" charset="0"/>
              </a:rPr>
              <a:t>устанавливаются федеральным органом исполнительной власти</a:t>
            </a:r>
            <a:r>
              <a:rPr lang="ru-RU" b="1" dirty="0">
                <a:latin typeface="DIN Pro Medium" panose="020B0604020202020204" charset="0"/>
                <a:cs typeface="DIN Pro Medium" panose="020B0604020202020204" charset="0"/>
              </a:rPr>
              <a:t>, осуществляющим функции по выработке и реализации государственной политики и нормативно-правовому регулированию в сфере строительства, архитектуры, градостроительства.</a:t>
            </a:r>
          </a:p>
          <a:p>
            <a:pPr algn="just"/>
            <a:r>
              <a:rPr lang="ru-RU" b="1" dirty="0">
                <a:latin typeface="DIN Pro Medium" panose="020B0604020202020204" charset="0"/>
                <a:cs typeface="DIN Pro Medium" panose="020B0604020202020204" charset="0"/>
              </a:rPr>
              <a:t>…</a:t>
            </a:r>
          </a:p>
        </p:txBody>
      </p:sp>
      <p:sp>
        <p:nvSpPr>
          <p:cNvPr id="14" name="Номер слайда 11"/>
          <p:cNvSpPr>
            <a:spLocks noGrp="1"/>
          </p:cNvSpPr>
          <p:nvPr>
            <p:ph type="sldNum" sz="quarter" idx="12"/>
          </p:nvPr>
        </p:nvSpPr>
        <p:spPr>
          <a:xfrm>
            <a:off x="11662719" y="6492875"/>
            <a:ext cx="529281" cy="365125"/>
          </a:xfrm>
        </p:spPr>
        <p:txBody>
          <a:bodyPr/>
          <a:lstStyle/>
          <a:p>
            <a:r>
              <a:rPr lang="ru-RU" dirty="0"/>
              <a:t>1</a:t>
            </a:r>
            <a:r>
              <a:rPr lang="en-US" dirty="0"/>
              <a:t>3</a:t>
            </a:r>
            <a:endParaRPr lang="ru-RU" dirty="0"/>
          </a:p>
        </p:txBody>
      </p:sp>
      <p:sp>
        <p:nvSpPr>
          <p:cNvPr id="15" name="TextBox 14"/>
          <p:cNvSpPr txBox="1"/>
          <p:nvPr/>
        </p:nvSpPr>
        <p:spPr>
          <a:xfrm>
            <a:off x="922713" y="1858208"/>
            <a:ext cx="5841664" cy="369332"/>
          </a:xfrm>
          <a:prstGeom prst="rect">
            <a:avLst/>
          </a:prstGeom>
          <a:noFill/>
        </p:spPr>
        <p:txBody>
          <a:bodyPr wrap="none" rtlCol="0">
            <a:spAutoFit/>
          </a:bodyPr>
          <a:lstStyle/>
          <a:p>
            <a:r>
              <a:rPr lang="ru-RU" b="1" dirty="0">
                <a:latin typeface="DIN Pro Medium" panose="020B0604020202020204" charset="0"/>
                <a:cs typeface="DIN Pro Medium" panose="020B0604020202020204" charset="0"/>
              </a:rPr>
              <a:t>Статья 55.5-1 Градостроительного кодекса, часть 13:</a:t>
            </a:r>
          </a:p>
        </p:txBody>
      </p:sp>
    </p:spTree>
    <p:extLst>
      <p:ext uri="{BB962C8B-B14F-4D97-AF65-F5344CB8AC3E}">
        <p14:creationId xmlns:p14="http://schemas.microsoft.com/office/powerpoint/2010/main" val="166417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660744" y="-38938"/>
            <a:ext cx="9283147" cy="584775"/>
          </a:xfrm>
          <a:prstGeom prst="rect">
            <a:avLst/>
          </a:prstGeom>
        </p:spPr>
        <p:txBody>
          <a:bodyPr wrap="square">
            <a:spAutoFit/>
          </a:bodyPr>
          <a:lstStyle/>
          <a:p>
            <a:pPr algn="ctr">
              <a:spcAft>
                <a:spcPts val="0"/>
              </a:spcAft>
            </a:pPr>
            <a:r>
              <a:rPr lang="ru-RU" sz="32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П</a:t>
            </a:r>
            <a:r>
              <a:rPr lang="ru-RU" sz="3200" b="1" dirty="0">
                <a:solidFill>
                  <a:schemeClr val="accent5">
                    <a:lumMod val="75000"/>
                  </a:schemeClr>
                </a:solidFill>
                <a:latin typeface="DIN Pro Medium" panose="020B0604020202020204" charset="0"/>
                <a:cs typeface="DIN Pro Medium" panose="020B0604020202020204" charset="0"/>
              </a:rPr>
              <a:t>риказ Минстроя России (15.04.2022 № 286/</a:t>
            </a:r>
            <a:r>
              <a:rPr lang="ru-RU" sz="3200" b="1" dirty="0" err="1">
                <a:solidFill>
                  <a:schemeClr val="accent5">
                    <a:lumMod val="75000"/>
                  </a:schemeClr>
                </a:solidFill>
                <a:latin typeface="DIN Pro Medium" panose="020B0604020202020204" charset="0"/>
                <a:cs typeface="DIN Pro Medium" panose="020B0604020202020204" charset="0"/>
              </a:rPr>
              <a:t>пр</a:t>
            </a:r>
            <a:r>
              <a:rPr lang="ru-RU" sz="3200" b="1" dirty="0">
                <a:solidFill>
                  <a:schemeClr val="accent5">
                    <a:lumMod val="75000"/>
                  </a:schemeClr>
                </a:solidFill>
                <a:latin typeface="DIN Pro Medium" panose="020B0604020202020204" charset="0"/>
                <a:cs typeface="DIN Pro Medium" panose="020B0604020202020204" charset="0"/>
              </a:rPr>
              <a:t>)</a:t>
            </a:r>
            <a:endParaRPr lang="ru-RU" sz="32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endParaRPr>
          </a:p>
        </p:txBody>
      </p:sp>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89" y="5964705"/>
            <a:ext cx="302418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6481" y="5738154"/>
            <a:ext cx="1514464" cy="103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a:stretch>
            <a:fillRect/>
          </a:stretch>
        </p:blipFill>
        <p:spPr>
          <a:xfrm>
            <a:off x="3581973" y="5829056"/>
            <a:ext cx="829394" cy="954461"/>
          </a:xfrm>
          <a:prstGeom prst="rect">
            <a:avLst/>
          </a:prstGeom>
        </p:spPr>
      </p:pic>
      <p:pic>
        <p:nvPicPr>
          <p:cNvPr id="3" name="Рисунок 2"/>
          <p:cNvPicPr>
            <a:picLocks noChangeAspect="1"/>
          </p:cNvPicPr>
          <p:nvPr/>
        </p:nvPicPr>
        <p:blipFill>
          <a:blip r:embed="rId5"/>
          <a:stretch>
            <a:fillRect/>
          </a:stretch>
        </p:blipFill>
        <p:spPr>
          <a:xfrm>
            <a:off x="5437879" y="5738430"/>
            <a:ext cx="1012141" cy="1035900"/>
          </a:xfrm>
          <a:prstGeom prst="rect">
            <a:avLst/>
          </a:prstGeom>
        </p:spPr>
      </p:pic>
      <p:sp>
        <p:nvSpPr>
          <p:cNvPr id="5" name="TextBox 4"/>
          <p:cNvSpPr txBox="1"/>
          <p:nvPr/>
        </p:nvSpPr>
        <p:spPr>
          <a:xfrm>
            <a:off x="1794559" y="905413"/>
            <a:ext cx="8461811" cy="923330"/>
          </a:xfrm>
          <a:prstGeom prst="rect">
            <a:avLst/>
          </a:prstGeom>
          <a:noFill/>
        </p:spPr>
        <p:txBody>
          <a:bodyPr wrap="square" rtlCol="0">
            <a:spAutoFit/>
          </a:bodyPr>
          <a:lstStyle/>
          <a:p>
            <a:pPr algn="ctr"/>
            <a:r>
              <a:rPr lang="ru-RU" b="1" dirty="0">
                <a:latin typeface="DIN Pro Medium" panose="020B0604020202020204" charset="0"/>
                <a:cs typeface="DIN Pro Medium" panose="020B0604020202020204" charset="0"/>
              </a:rPr>
              <a:t>«Об утверждении перечня документов, подтверждающих соответствие физического лица минимальным требованиям, установленным частью 10 статьи 55.5-1 Градостроительного кодекса Российской Федерации…»</a:t>
            </a:r>
            <a:endParaRPr lang="ru-RU" b="1" dirty="0">
              <a:latin typeface="DIN Pro Medium" panose="020B0604020202020204" charset="0"/>
              <a:ea typeface="Tahoma" panose="020B0604030504040204" pitchFamily="34" charset="0"/>
              <a:cs typeface="DIN Pro Medium" panose="020B0604020202020204" charset="0"/>
            </a:endParaRPr>
          </a:p>
        </p:txBody>
      </p:sp>
      <p:sp>
        <p:nvSpPr>
          <p:cNvPr id="7" name="TextBox 6"/>
          <p:cNvSpPr txBox="1"/>
          <p:nvPr/>
        </p:nvSpPr>
        <p:spPr>
          <a:xfrm>
            <a:off x="760963" y="3018715"/>
            <a:ext cx="10365971" cy="2554545"/>
          </a:xfrm>
          <a:prstGeom prst="rect">
            <a:avLst/>
          </a:prstGeom>
          <a:noFill/>
        </p:spPr>
        <p:txBody>
          <a:bodyPr wrap="square" rtlCol="0">
            <a:spAutoFit/>
          </a:bodyPr>
          <a:lstStyle/>
          <a:p>
            <a:pPr algn="just"/>
            <a:r>
              <a:rPr lang="en-US" sz="1600" b="1" dirty="0">
                <a:solidFill>
                  <a:srgbClr val="FF0000"/>
                </a:solidFill>
                <a:latin typeface="DIN Pro Medium" panose="020B0604020202020204" charset="0"/>
                <a:cs typeface="DIN Pro Medium" panose="020B0604020202020204" charset="0"/>
              </a:rPr>
              <a:t>…</a:t>
            </a:r>
          </a:p>
          <a:p>
            <a:pPr algn="just"/>
            <a:r>
              <a:rPr lang="ru-RU" sz="1600" b="1" dirty="0">
                <a:latin typeface="DIN Pro Medium" panose="020B0604020202020204" charset="0"/>
                <a:cs typeface="DIN Pro Medium" panose="020B0604020202020204" charset="0"/>
              </a:rPr>
              <a:t>5. Невыполнение физическим лицом, сведения о котором внесены </a:t>
            </a:r>
            <a:br>
              <a:rPr lang="ru-RU" sz="1600" b="1" dirty="0">
                <a:latin typeface="DIN Pro Medium" panose="020B0604020202020204" charset="0"/>
                <a:cs typeface="DIN Pro Medium" panose="020B0604020202020204" charset="0"/>
              </a:rPr>
            </a:br>
            <a:r>
              <a:rPr lang="ru-RU" sz="1600" b="1" dirty="0">
                <a:latin typeface="DIN Pro Medium" panose="020B0604020202020204" charset="0"/>
                <a:cs typeface="DIN Pro Medium" panose="020B0604020202020204" charset="0"/>
              </a:rPr>
              <a:t>в Национальный реестр специалистов до 31 августа 2022 года, требования, предусмотренного пунктом 4 части 10 статьи 55.5-1 Градостроительного кодекса Российской Федерации, в течение 5 лет со дня повышения им квалификации по направлению подготовки в области строительства.</a:t>
            </a:r>
          </a:p>
          <a:p>
            <a:pPr algn="just"/>
            <a:endParaRPr lang="ru-RU" sz="1600" b="1" dirty="0">
              <a:latin typeface="DIN Pro Medium" panose="020B0604020202020204" charset="0"/>
              <a:cs typeface="DIN Pro Medium" panose="020B0604020202020204" charset="0"/>
            </a:endParaRPr>
          </a:p>
          <a:p>
            <a:pPr algn="just"/>
            <a:r>
              <a:rPr lang="ru-RU" sz="1600" b="1" dirty="0">
                <a:latin typeface="DIN Pro Medium" panose="020B0604020202020204" charset="0"/>
                <a:cs typeface="DIN Pro Medium" panose="020B0604020202020204" charset="0"/>
              </a:rPr>
              <a:t>6. Невыполнение физическим лицом, сведения о котором включены в национальный реестр специалистов с 1 сентября 2022 года, требования, предусмотренного пунктом 4 части 10 статьи 55.5-1 Градостроительного кодекса Российской Федерации.</a:t>
            </a:r>
            <a:endParaRPr lang="en-US" sz="1600" b="1" dirty="0">
              <a:latin typeface="DIN Pro Medium" panose="020B0604020202020204" charset="0"/>
              <a:cs typeface="DIN Pro Medium" panose="020B0604020202020204" charset="0"/>
            </a:endParaRPr>
          </a:p>
          <a:p>
            <a:pPr algn="just"/>
            <a:r>
              <a:rPr lang="en-US" sz="1600" b="1" dirty="0">
                <a:solidFill>
                  <a:srgbClr val="FF0000"/>
                </a:solidFill>
                <a:latin typeface="DIN Pro Medium" panose="020B0604020202020204" charset="0"/>
                <a:cs typeface="DIN Pro Medium" panose="020B0604020202020204" charset="0"/>
              </a:rPr>
              <a:t>…</a:t>
            </a:r>
            <a:endParaRPr lang="ru-RU" sz="1600" b="1" dirty="0">
              <a:solidFill>
                <a:srgbClr val="FF0000"/>
              </a:solidFill>
              <a:latin typeface="DIN Pro Medium" panose="020B0604020202020204" charset="0"/>
              <a:cs typeface="DIN Pro Medium" panose="020B0604020202020204" charset="0"/>
            </a:endParaRPr>
          </a:p>
        </p:txBody>
      </p:sp>
      <p:sp>
        <p:nvSpPr>
          <p:cNvPr id="8" name="TextBox 7"/>
          <p:cNvSpPr txBox="1"/>
          <p:nvPr/>
        </p:nvSpPr>
        <p:spPr>
          <a:xfrm>
            <a:off x="760963" y="2157041"/>
            <a:ext cx="10365971" cy="923330"/>
          </a:xfrm>
          <a:prstGeom prst="rect">
            <a:avLst/>
          </a:prstGeom>
          <a:noFill/>
        </p:spPr>
        <p:txBody>
          <a:bodyPr wrap="square" rtlCol="0">
            <a:spAutoFit/>
          </a:bodyPr>
          <a:lstStyle/>
          <a:p>
            <a:pPr algn="just"/>
            <a:r>
              <a:rPr lang="ru-RU" b="1" dirty="0">
                <a:latin typeface="DIN Pro Medium" panose="020B0604020202020204" charset="0"/>
                <a:cs typeface="DIN Pro Medium" panose="020B0604020202020204" charset="0"/>
              </a:rPr>
              <a:t>Перечень случаев, при которых сведения о физическом лице исключаются из национального реестра специалистов в области инженерных изысканий и архитектурно-строительного проектирования, национального реестра специалистов в области строительства</a:t>
            </a:r>
            <a:r>
              <a:rPr lang="en-US" b="1" dirty="0">
                <a:latin typeface="DIN Pro Medium" panose="020B0604020202020204" charset="0"/>
                <a:cs typeface="DIN Pro Medium" panose="020B0604020202020204" charset="0"/>
              </a:rPr>
              <a:t>:</a:t>
            </a:r>
            <a:endParaRPr lang="ru-RU" b="1" dirty="0">
              <a:latin typeface="DIN Pro Medium" panose="020B0604020202020204" charset="0"/>
              <a:cs typeface="DIN Pro Medium" panose="020B0604020202020204" charset="0"/>
            </a:endParaRPr>
          </a:p>
        </p:txBody>
      </p:sp>
      <p:sp>
        <p:nvSpPr>
          <p:cNvPr id="17" name="Номер слайда 11"/>
          <p:cNvSpPr>
            <a:spLocks noGrp="1"/>
          </p:cNvSpPr>
          <p:nvPr>
            <p:ph type="sldNum" sz="quarter" idx="12"/>
          </p:nvPr>
        </p:nvSpPr>
        <p:spPr>
          <a:xfrm>
            <a:off x="11662719" y="6492875"/>
            <a:ext cx="529281" cy="365125"/>
          </a:xfrm>
        </p:spPr>
        <p:txBody>
          <a:bodyPr/>
          <a:lstStyle/>
          <a:p>
            <a:r>
              <a:rPr lang="ru-RU" dirty="0"/>
              <a:t>1</a:t>
            </a:r>
            <a:r>
              <a:rPr lang="en-US" dirty="0"/>
              <a:t>4</a:t>
            </a:r>
            <a:endParaRPr lang="ru-RU" dirty="0"/>
          </a:p>
        </p:txBody>
      </p:sp>
    </p:spTree>
    <p:extLst>
      <p:ext uri="{BB962C8B-B14F-4D97-AF65-F5344CB8AC3E}">
        <p14:creationId xmlns:p14="http://schemas.microsoft.com/office/powerpoint/2010/main" val="284893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89" y="5964705"/>
            <a:ext cx="302418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6481" y="5738154"/>
            <a:ext cx="1514464" cy="103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a:stretch>
            <a:fillRect/>
          </a:stretch>
        </p:blipFill>
        <p:spPr>
          <a:xfrm>
            <a:off x="3581973" y="5829056"/>
            <a:ext cx="829394" cy="954461"/>
          </a:xfrm>
          <a:prstGeom prst="rect">
            <a:avLst/>
          </a:prstGeom>
        </p:spPr>
      </p:pic>
      <p:pic>
        <p:nvPicPr>
          <p:cNvPr id="3" name="Рисунок 2"/>
          <p:cNvPicPr>
            <a:picLocks noChangeAspect="1"/>
          </p:cNvPicPr>
          <p:nvPr/>
        </p:nvPicPr>
        <p:blipFill>
          <a:blip r:embed="rId5"/>
          <a:stretch>
            <a:fillRect/>
          </a:stretch>
        </p:blipFill>
        <p:spPr>
          <a:xfrm>
            <a:off x="5437879" y="5738430"/>
            <a:ext cx="1012141" cy="1035900"/>
          </a:xfrm>
          <a:prstGeom prst="rect">
            <a:avLst/>
          </a:prstGeom>
        </p:spPr>
      </p:pic>
      <p:sp>
        <p:nvSpPr>
          <p:cNvPr id="17" name="Номер слайда 11"/>
          <p:cNvSpPr>
            <a:spLocks noGrp="1"/>
          </p:cNvSpPr>
          <p:nvPr>
            <p:ph type="sldNum" sz="quarter" idx="12"/>
          </p:nvPr>
        </p:nvSpPr>
        <p:spPr>
          <a:xfrm>
            <a:off x="11662719" y="6492875"/>
            <a:ext cx="529281" cy="365125"/>
          </a:xfrm>
        </p:spPr>
        <p:txBody>
          <a:bodyPr/>
          <a:lstStyle/>
          <a:p>
            <a:r>
              <a:rPr lang="ru-RU" dirty="0"/>
              <a:t>1</a:t>
            </a:r>
            <a:r>
              <a:rPr lang="en-US" dirty="0"/>
              <a:t>5</a:t>
            </a:r>
            <a:endParaRPr lang="ru-RU" dirty="0"/>
          </a:p>
        </p:txBody>
      </p:sp>
      <p:sp>
        <p:nvSpPr>
          <p:cNvPr id="18" name="Прямоугольник 17"/>
          <p:cNvSpPr/>
          <p:nvPr/>
        </p:nvSpPr>
        <p:spPr>
          <a:xfrm>
            <a:off x="1474603" y="0"/>
            <a:ext cx="9741478" cy="584775"/>
          </a:xfrm>
          <a:prstGeom prst="rect">
            <a:avLst/>
          </a:prstGeom>
        </p:spPr>
        <p:txBody>
          <a:bodyPr wrap="square">
            <a:spAutoFit/>
          </a:bodyPr>
          <a:lstStyle/>
          <a:p>
            <a:pPr algn="ctr">
              <a:spcAft>
                <a:spcPts val="0"/>
              </a:spcAft>
            </a:pPr>
            <a:r>
              <a:rPr lang="ru-RU" sz="32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Приказ</a:t>
            </a:r>
            <a:r>
              <a:rPr lang="ru-RU" sz="3200" b="1" dirty="0">
                <a:solidFill>
                  <a:schemeClr val="accent5">
                    <a:lumMod val="75000"/>
                  </a:schemeClr>
                </a:solidFill>
                <a:latin typeface="DIN Pro Medium" panose="020B0604020202020204" charset="0"/>
                <a:cs typeface="DIN Pro Medium" panose="020B0604020202020204" charset="0"/>
              </a:rPr>
              <a:t> Минстроя России от 30.06.2022 № 529/</a:t>
            </a:r>
            <a:r>
              <a:rPr lang="ru-RU" sz="3200" b="1" dirty="0" err="1">
                <a:solidFill>
                  <a:schemeClr val="accent5">
                    <a:lumMod val="75000"/>
                  </a:schemeClr>
                </a:solidFill>
                <a:latin typeface="DIN Pro Medium" panose="020B0604020202020204" charset="0"/>
                <a:cs typeface="DIN Pro Medium" panose="020B0604020202020204" charset="0"/>
              </a:rPr>
              <a:t>пр</a:t>
            </a:r>
            <a:endParaRPr lang="ru-RU" sz="3200" b="1" dirty="0">
              <a:solidFill>
                <a:schemeClr val="accent5">
                  <a:lumMod val="75000"/>
                </a:schemeClr>
              </a:solidFill>
              <a:latin typeface="DIN Pro Medium" panose="020B0604020202020204" charset="0"/>
              <a:cs typeface="DIN Pro Medium" panose="020B0604020202020204" charset="0"/>
            </a:endParaRPr>
          </a:p>
        </p:txBody>
      </p:sp>
      <p:sp>
        <p:nvSpPr>
          <p:cNvPr id="19" name="TextBox 18"/>
          <p:cNvSpPr txBox="1"/>
          <p:nvPr/>
        </p:nvSpPr>
        <p:spPr>
          <a:xfrm>
            <a:off x="1044265" y="580280"/>
            <a:ext cx="9799368" cy="1200329"/>
          </a:xfrm>
          <a:prstGeom prst="rect">
            <a:avLst/>
          </a:prstGeom>
          <a:noFill/>
        </p:spPr>
        <p:txBody>
          <a:bodyPr wrap="square" rtlCol="0">
            <a:spAutoFit/>
          </a:bodyPr>
          <a:lstStyle/>
          <a:p>
            <a:pPr algn="ctr"/>
            <a:r>
              <a:rPr lang="ru-RU" b="1" dirty="0">
                <a:latin typeface="DIN Pro Medium" panose="020B0604020202020204" charset="0"/>
                <a:cs typeface="DIN Pro Medium" panose="020B0604020202020204" charset="0"/>
              </a:rPr>
              <a:t>«Об установлении временных особенностей внесения сведений о физическом лице в национальный реестр специалистов в области инженерных изысканий и архитектурно-строительного проектирования, национальный реестр</a:t>
            </a:r>
          </a:p>
          <a:p>
            <a:pPr algn="ctr"/>
            <a:r>
              <a:rPr lang="ru-RU" b="1" dirty="0">
                <a:latin typeface="DIN Pro Medium" panose="020B0604020202020204" charset="0"/>
                <a:cs typeface="DIN Pro Medium" panose="020B0604020202020204" charset="0"/>
              </a:rPr>
              <a:t>специалистов в области строительства»</a:t>
            </a:r>
            <a:endParaRPr lang="ru-RU" b="1" dirty="0">
              <a:latin typeface="DIN Pro Medium" panose="020B0604020202020204" charset="0"/>
              <a:ea typeface="Tahoma" panose="020B0604030504040204" pitchFamily="34" charset="0"/>
              <a:cs typeface="DIN Pro Medium" panose="020B0604020202020204" charset="0"/>
            </a:endParaRPr>
          </a:p>
        </p:txBody>
      </p:sp>
      <p:sp>
        <p:nvSpPr>
          <p:cNvPr id="20" name="TextBox 19"/>
          <p:cNvSpPr txBox="1"/>
          <p:nvPr/>
        </p:nvSpPr>
        <p:spPr>
          <a:xfrm>
            <a:off x="581024" y="1938042"/>
            <a:ext cx="11070303" cy="3416128"/>
          </a:xfrm>
          <a:prstGeom prst="rect">
            <a:avLst/>
          </a:prstGeom>
          <a:solidFill>
            <a:schemeClr val="bg1"/>
          </a:solidFill>
        </p:spPr>
        <p:txBody>
          <a:bodyPr wrap="square" rtlCol="0">
            <a:spAutoFit/>
          </a:bodyPr>
          <a:lstStyle/>
          <a:p>
            <a:pPr algn="just">
              <a:lnSpc>
                <a:spcPct val="110000"/>
              </a:lnSpc>
            </a:pPr>
            <a:r>
              <a:rPr lang="ru-RU" b="1" dirty="0">
                <a:latin typeface="DIN Pro Medium" panose="020B0604020202020204" charset="0"/>
                <a:cs typeface="DIN Pro Medium" panose="020B0604020202020204" charset="0"/>
              </a:rPr>
              <a:t>установить в 2022 году, что с </a:t>
            </a:r>
            <a:r>
              <a:rPr lang="ru-RU" b="1" dirty="0">
                <a:solidFill>
                  <a:srgbClr val="FF0000"/>
                </a:solidFill>
                <a:latin typeface="DIN Pro Medium" panose="020B0604020202020204" charset="0"/>
                <a:cs typeface="DIN Pro Medium" panose="020B0604020202020204" charset="0"/>
              </a:rPr>
              <a:t>1 сентября 2022 г. для лиц, у которых в соответствии с пунктом</a:t>
            </a:r>
            <a:r>
              <a:rPr lang="ru-RU" b="1" dirty="0">
                <a:latin typeface="DIN Pro Medium" panose="020B0604020202020204" charset="0"/>
                <a:cs typeface="DIN Pro Medium" panose="020B0604020202020204" charset="0"/>
              </a:rPr>
              <a:t> 4 части 10 статьи 55.5-1 Градостроительного кодекса Российской Федерации (Собрание законодательства Российской Федерации, 2005, № 1, ст. 16; 2016, № 27, ст. 4305; 2022, № 1, ст. 16) </a:t>
            </a:r>
            <a:r>
              <a:rPr lang="ru-RU" b="1" dirty="0">
                <a:solidFill>
                  <a:srgbClr val="FF0000"/>
                </a:solidFill>
                <a:latin typeface="DIN Pro Medium" panose="020B0604020202020204" charset="0"/>
                <a:cs typeface="DIN Pro Medium" panose="020B0604020202020204" charset="0"/>
              </a:rPr>
              <a:t>возникает необходимость прохождения независимой оценки квалификации</a:t>
            </a:r>
            <a:r>
              <a:rPr lang="ru-RU" b="1" dirty="0">
                <a:latin typeface="DIN Pro Medium" panose="020B0604020202020204" charset="0"/>
                <a:cs typeface="DIN Pro Medium" panose="020B0604020202020204" charset="0"/>
              </a:rPr>
              <a:t> физического лица, претендующего на осуществление профессиональной деятельности по организации выполнения работ по инженерным изысканиям, подготовке проектной документации, работ по строительству, реконструкции, капитальному ремонту, сносу объекта капитального строительства, на соответствие положениям профессионального стандарта, устанавливающего характеристики квалификации, необходимой работнику для осуществления указанного вида профессиональной деятельности, выполнения трудовых функций, должностных обязанностей, </a:t>
            </a:r>
            <a:r>
              <a:rPr lang="ru-RU" b="1" dirty="0">
                <a:solidFill>
                  <a:srgbClr val="FF0000"/>
                </a:solidFill>
                <a:latin typeface="DIN Pro Medium" panose="020B0604020202020204" charset="0"/>
                <a:cs typeface="DIN Pro Medium" panose="020B0604020202020204" charset="0"/>
              </a:rPr>
              <a:t>срок прохождения такой независимой оценки квалификации переносится на 12 месяцев</a:t>
            </a:r>
            <a:r>
              <a:rPr lang="ru-RU" b="1" dirty="0">
                <a:latin typeface="DIN Pro Medium" panose="020B0604020202020204" charset="0"/>
                <a:cs typeface="DIN Pro Medium" panose="020B0604020202020204" charset="0"/>
              </a:rPr>
              <a:t>.</a:t>
            </a:r>
          </a:p>
        </p:txBody>
      </p:sp>
    </p:spTree>
    <p:extLst>
      <p:ext uri="{BB962C8B-B14F-4D97-AF65-F5344CB8AC3E}">
        <p14:creationId xmlns:p14="http://schemas.microsoft.com/office/powerpoint/2010/main" val="40930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Номер слайда 11"/>
          <p:cNvSpPr>
            <a:spLocks noGrp="1"/>
          </p:cNvSpPr>
          <p:nvPr>
            <p:ph type="sldNum" sz="quarter" idx="12"/>
          </p:nvPr>
        </p:nvSpPr>
        <p:spPr>
          <a:xfrm>
            <a:off x="11662719" y="6492875"/>
            <a:ext cx="529281" cy="365125"/>
          </a:xfrm>
        </p:spPr>
        <p:txBody>
          <a:bodyPr/>
          <a:lstStyle/>
          <a:p>
            <a:r>
              <a:rPr lang="ru-RU" dirty="0"/>
              <a:t>1</a:t>
            </a:r>
            <a:r>
              <a:rPr lang="en-US" dirty="0"/>
              <a:t>6</a:t>
            </a:r>
            <a:endParaRPr lang="ru-RU" dirty="0"/>
          </a:p>
        </p:txBody>
      </p:sp>
      <p:sp>
        <p:nvSpPr>
          <p:cNvPr id="10" name="object 2"/>
          <p:cNvSpPr txBox="1">
            <a:spLocks/>
          </p:cNvSpPr>
          <p:nvPr/>
        </p:nvSpPr>
        <p:spPr>
          <a:xfrm>
            <a:off x="866622" y="3789"/>
            <a:ext cx="10476411" cy="1010533"/>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ru-RU" sz="3200" b="1" spc="-5" dirty="0">
                <a:solidFill>
                  <a:schemeClr val="accent5">
                    <a:lumMod val="75000"/>
                  </a:schemeClr>
                </a:solidFill>
                <a:latin typeface="DIN Pro Medium" panose="020B0604020202020204" charset="0"/>
                <a:ea typeface="Verdana" panose="020B0604030504040204" pitchFamily="34" charset="0"/>
                <a:cs typeface="DIN Pro Medium" panose="020B0604020202020204" charset="0"/>
              </a:rPr>
              <a:t>Обязательные </a:t>
            </a:r>
          </a:p>
          <a:p>
            <a:pPr marL="12700" algn="ctr">
              <a:lnSpc>
                <a:spcPct val="100000"/>
              </a:lnSpc>
              <a:spcBef>
                <a:spcPts val="100"/>
              </a:spcBef>
            </a:pPr>
            <a:r>
              <a:rPr lang="ru-RU" sz="3200" b="1" spc="-5" dirty="0">
                <a:solidFill>
                  <a:schemeClr val="accent5">
                    <a:lumMod val="75000"/>
                  </a:schemeClr>
                </a:solidFill>
                <a:latin typeface="DIN Pro Medium" panose="020B0604020202020204" charset="0"/>
                <a:ea typeface="Verdana" panose="020B0604030504040204" pitchFamily="34" charset="0"/>
                <a:cs typeface="DIN Pro Medium" panose="020B0604020202020204" charset="0"/>
              </a:rPr>
              <a:t>профессиональные стандарты</a:t>
            </a:r>
            <a:endParaRPr lang="ru-RU" sz="3200" b="1" dirty="0">
              <a:solidFill>
                <a:schemeClr val="accent5">
                  <a:lumMod val="75000"/>
                </a:schemeClr>
              </a:solidFill>
              <a:latin typeface="DIN Pro Medium" panose="020B0604020202020204" charset="0"/>
              <a:ea typeface="Verdana" panose="020B0604030504040204" pitchFamily="34" charset="0"/>
              <a:cs typeface="DIN Pro Medium" panose="020B0604020202020204" charset="0"/>
            </a:endParaRPr>
          </a:p>
        </p:txBody>
      </p:sp>
      <p:sp>
        <p:nvSpPr>
          <p:cNvPr id="11" name="TextBox 10"/>
          <p:cNvSpPr txBox="1"/>
          <p:nvPr/>
        </p:nvSpPr>
        <p:spPr>
          <a:xfrm>
            <a:off x="-105716" y="3866315"/>
            <a:ext cx="4165840" cy="954107"/>
          </a:xfrm>
          <a:prstGeom prst="rect">
            <a:avLst/>
          </a:prstGeom>
          <a:noFill/>
        </p:spPr>
        <p:txBody>
          <a:bodyPr wrap="square" rtlCol="0">
            <a:spAutoFit/>
          </a:bodyPr>
          <a:lstStyle/>
          <a:p>
            <a:pPr algn="ctr"/>
            <a:r>
              <a:rPr lang="ru-RU" sz="1400" b="1" dirty="0">
                <a:solidFill>
                  <a:srgbClr val="FF0000"/>
                </a:solidFill>
                <a:latin typeface="DIN Pro Medium" panose="020B0604020202020204" charset="0"/>
                <a:ea typeface="Verdana" panose="020B0604030504040204" pitchFamily="34" charset="0"/>
                <a:cs typeface="DIN Pro Medium" panose="020B0604020202020204" charset="0"/>
              </a:rPr>
              <a:t>Специалист по организации архитектурно-строительного проектирования </a:t>
            </a:r>
          </a:p>
          <a:p>
            <a:pPr algn="ctr"/>
            <a:r>
              <a:rPr lang="ru-RU" sz="1400" b="1" dirty="0">
                <a:latin typeface="DIN Pro Medium" panose="020B0604020202020204" charset="0"/>
                <a:ea typeface="Verdana" panose="020B0604030504040204" pitchFamily="34" charset="0"/>
                <a:cs typeface="DIN Pro Medium" panose="020B0604020202020204" charset="0"/>
              </a:rPr>
              <a:t>(приказ Минтруда</a:t>
            </a:r>
          </a:p>
          <a:p>
            <a:pPr algn="ctr"/>
            <a:r>
              <a:rPr lang="ru-RU" sz="1400" b="1" dirty="0">
                <a:latin typeface="DIN Pro Medium" panose="020B0604020202020204" charset="0"/>
                <a:ea typeface="Verdana" panose="020B0604030504040204" pitchFamily="34" charset="0"/>
                <a:cs typeface="DIN Pro Medium" panose="020B0604020202020204" charset="0"/>
              </a:rPr>
              <a:t>России от 21.04.2022 № 228н)</a:t>
            </a:r>
          </a:p>
        </p:txBody>
      </p:sp>
      <p:sp>
        <p:nvSpPr>
          <p:cNvPr id="12" name="TextBox 11"/>
          <p:cNvSpPr txBox="1"/>
          <p:nvPr/>
        </p:nvSpPr>
        <p:spPr>
          <a:xfrm>
            <a:off x="4627142" y="4250843"/>
            <a:ext cx="7300217" cy="646331"/>
          </a:xfrm>
          <a:prstGeom prst="rect">
            <a:avLst/>
          </a:prstGeom>
          <a:noFill/>
        </p:spPr>
        <p:txBody>
          <a:bodyPr wrap="square" rtlCol="0">
            <a:spAutoFit/>
          </a:bodyPr>
          <a:lstStyle/>
          <a:p>
            <a:pPr algn="ctr"/>
            <a:r>
              <a:rPr lang="ru-RU" sz="1200" b="1" dirty="0">
                <a:latin typeface="DIN Pro Medium" panose="020B0604020202020204" charset="0"/>
                <a:ea typeface="Verdana" panose="020B0604030504040204" pitchFamily="34" charset="0"/>
                <a:cs typeface="DIN Pro Medium" panose="020B0604020202020204" charset="0"/>
              </a:rPr>
              <a:t>ОТФ А. Организация архитектурно-строительного проектирования объектов капитального строительства </a:t>
            </a:r>
          </a:p>
          <a:p>
            <a:pPr algn="ctr"/>
            <a:r>
              <a:rPr lang="ru-RU" sz="1200" b="1" dirty="0">
                <a:latin typeface="DIN Pro Medium" panose="020B0604020202020204" charset="0"/>
                <a:ea typeface="Verdana" panose="020B0604030504040204" pitchFamily="34" charset="0"/>
                <a:cs typeface="DIN Pro Medium" panose="020B0604020202020204" charset="0"/>
              </a:rPr>
              <a:t>(7 уровень квалификации)</a:t>
            </a:r>
          </a:p>
        </p:txBody>
      </p:sp>
      <p:sp>
        <p:nvSpPr>
          <p:cNvPr id="13" name="TextBox 12"/>
          <p:cNvSpPr txBox="1"/>
          <p:nvPr/>
        </p:nvSpPr>
        <p:spPr>
          <a:xfrm>
            <a:off x="-12745" y="1804489"/>
            <a:ext cx="3900224" cy="954107"/>
          </a:xfrm>
          <a:prstGeom prst="rect">
            <a:avLst/>
          </a:prstGeom>
          <a:noFill/>
        </p:spPr>
        <p:txBody>
          <a:bodyPr wrap="square" rtlCol="0">
            <a:spAutoFit/>
          </a:bodyPr>
          <a:lstStyle/>
          <a:p>
            <a:pPr algn="ctr"/>
            <a:r>
              <a:rPr lang="ru-RU" sz="1400" b="1" dirty="0">
                <a:solidFill>
                  <a:srgbClr val="FF0000"/>
                </a:solidFill>
                <a:latin typeface="DIN Pro Medium" panose="020B0604020202020204" charset="0"/>
                <a:ea typeface="Verdana" panose="020B0604030504040204" pitchFamily="34" charset="0"/>
                <a:cs typeface="DIN Pro Medium" panose="020B0604020202020204" charset="0"/>
              </a:rPr>
              <a:t>Специалист по организации инженерных изысканий </a:t>
            </a:r>
            <a:endParaRPr lang="en-US" sz="1400" b="1" dirty="0">
              <a:solidFill>
                <a:srgbClr val="FF0000"/>
              </a:solidFill>
              <a:latin typeface="DIN Pro Medium" panose="020B0604020202020204" charset="0"/>
              <a:ea typeface="Verdana" panose="020B0604030504040204" pitchFamily="34" charset="0"/>
              <a:cs typeface="DIN Pro Medium" panose="020B0604020202020204" charset="0"/>
            </a:endParaRPr>
          </a:p>
          <a:p>
            <a:pPr algn="ctr"/>
            <a:r>
              <a:rPr lang="ru-RU" sz="1400" b="1" dirty="0">
                <a:latin typeface="DIN Pro Medium" panose="020B0604020202020204" charset="0"/>
                <a:ea typeface="Verdana" panose="020B0604030504040204" pitchFamily="34" charset="0"/>
                <a:cs typeface="DIN Pro Medium" panose="020B0604020202020204" charset="0"/>
              </a:rPr>
              <a:t>(приказ Минтруда</a:t>
            </a:r>
          </a:p>
          <a:p>
            <a:pPr algn="ctr"/>
            <a:r>
              <a:rPr lang="ru-RU" sz="1400" b="1" dirty="0">
                <a:latin typeface="DIN Pro Medium" panose="020B0604020202020204" charset="0"/>
                <a:ea typeface="Verdana" panose="020B0604030504040204" pitchFamily="34" charset="0"/>
                <a:cs typeface="DIN Pro Medium" panose="020B0604020202020204" charset="0"/>
              </a:rPr>
              <a:t>России от 21.04.2022 № 227н)</a:t>
            </a:r>
          </a:p>
        </p:txBody>
      </p:sp>
      <p:sp>
        <p:nvSpPr>
          <p:cNvPr id="14" name="TextBox 13"/>
          <p:cNvSpPr txBox="1"/>
          <p:nvPr/>
        </p:nvSpPr>
        <p:spPr>
          <a:xfrm>
            <a:off x="4821483" y="1974828"/>
            <a:ext cx="6911533" cy="646331"/>
          </a:xfrm>
          <a:prstGeom prst="rect">
            <a:avLst/>
          </a:prstGeom>
          <a:noFill/>
        </p:spPr>
        <p:txBody>
          <a:bodyPr wrap="square" rtlCol="0">
            <a:spAutoFit/>
          </a:bodyPr>
          <a:lstStyle/>
          <a:p>
            <a:pPr algn="ctr"/>
            <a:r>
              <a:rPr lang="ru-RU" sz="1200" b="1" dirty="0">
                <a:latin typeface="DIN Pro Medium" panose="020B0604020202020204" charset="0"/>
                <a:ea typeface="Verdana" panose="020B0604030504040204" pitchFamily="34" charset="0"/>
                <a:cs typeface="DIN Pro Medium" panose="020B0604020202020204" charset="0"/>
              </a:rPr>
              <a:t>ОТФ А. Организация инженерных изысканий для подготовки проектной документации, строительства, реконструкции объектов капитального строительства и линейных сооружений </a:t>
            </a:r>
          </a:p>
          <a:p>
            <a:pPr algn="ctr"/>
            <a:r>
              <a:rPr lang="ru-RU" sz="1200" b="1" dirty="0">
                <a:latin typeface="DIN Pro Medium" panose="020B0604020202020204" charset="0"/>
                <a:ea typeface="Verdana" panose="020B0604030504040204" pitchFamily="34" charset="0"/>
                <a:cs typeface="DIN Pro Medium" panose="020B0604020202020204" charset="0"/>
              </a:rPr>
              <a:t>(7 уровень квалификации)</a:t>
            </a:r>
          </a:p>
        </p:txBody>
      </p:sp>
      <p:sp>
        <p:nvSpPr>
          <p:cNvPr id="15" name="TextBox 14"/>
          <p:cNvSpPr txBox="1"/>
          <p:nvPr/>
        </p:nvSpPr>
        <p:spPr>
          <a:xfrm>
            <a:off x="4822145" y="3017518"/>
            <a:ext cx="6910871" cy="646331"/>
          </a:xfrm>
          <a:prstGeom prst="rect">
            <a:avLst/>
          </a:prstGeom>
          <a:noFill/>
        </p:spPr>
        <p:txBody>
          <a:bodyPr wrap="square" rtlCol="0">
            <a:spAutoFit/>
          </a:bodyPr>
          <a:lstStyle/>
          <a:p>
            <a:pPr algn="ctr"/>
            <a:r>
              <a:rPr lang="ru-RU" sz="1200" b="1" dirty="0">
                <a:latin typeface="DIN Pro Medium" panose="020B0604020202020204" charset="0"/>
                <a:ea typeface="Verdana" panose="020B0604030504040204" pitchFamily="34" charset="0"/>
                <a:cs typeface="DIN Pro Medium" panose="020B0604020202020204" charset="0"/>
              </a:rPr>
              <a:t>ОТФ С. Руководство процессом архитектурно-строительного проектирования объектов капитального строительства и работами, связанными с их реализацией </a:t>
            </a:r>
          </a:p>
          <a:p>
            <a:pPr algn="ctr"/>
            <a:r>
              <a:rPr lang="ru-RU" sz="1200" b="1" dirty="0">
                <a:latin typeface="DIN Pro Medium" panose="020B0604020202020204" charset="0"/>
                <a:ea typeface="Verdana" panose="020B0604030504040204" pitchFamily="34" charset="0"/>
                <a:cs typeface="DIN Pro Medium" panose="020B0604020202020204" charset="0"/>
              </a:rPr>
              <a:t>(7 уровень квалификации)</a:t>
            </a:r>
          </a:p>
        </p:txBody>
      </p:sp>
      <p:sp>
        <p:nvSpPr>
          <p:cNvPr id="16" name="TextBox 15"/>
          <p:cNvSpPr txBox="1"/>
          <p:nvPr/>
        </p:nvSpPr>
        <p:spPr>
          <a:xfrm>
            <a:off x="114131" y="2866848"/>
            <a:ext cx="3690025" cy="738664"/>
          </a:xfrm>
          <a:prstGeom prst="rect">
            <a:avLst/>
          </a:prstGeom>
          <a:noFill/>
        </p:spPr>
        <p:txBody>
          <a:bodyPr wrap="square" rtlCol="0">
            <a:spAutoFit/>
          </a:bodyPr>
          <a:lstStyle/>
          <a:p>
            <a:pPr algn="ctr"/>
            <a:r>
              <a:rPr lang="ru-RU" sz="1400" b="1" dirty="0">
                <a:solidFill>
                  <a:srgbClr val="FF0000"/>
                </a:solidFill>
                <a:latin typeface="DIN Pro Medium" panose="020B0604020202020204" charset="0"/>
                <a:ea typeface="Verdana" panose="020B0604030504040204" pitchFamily="34" charset="0"/>
                <a:cs typeface="DIN Pro Medium" panose="020B0604020202020204" charset="0"/>
              </a:rPr>
              <a:t>Архитектор</a:t>
            </a:r>
          </a:p>
          <a:p>
            <a:pPr algn="ctr"/>
            <a:r>
              <a:rPr lang="ru-RU" sz="1400" b="1" dirty="0">
                <a:latin typeface="DIN Pro Medium" panose="020B0604020202020204" charset="0"/>
                <a:ea typeface="Verdana" panose="020B0604030504040204" pitchFamily="34" charset="0"/>
                <a:cs typeface="DIN Pro Medium" panose="020B0604020202020204" charset="0"/>
              </a:rPr>
              <a:t>(приказ Минтруда</a:t>
            </a:r>
          </a:p>
          <a:p>
            <a:pPr algn="ctr"/>
            <a:r>
              <a:rPr lang="ru-RU" sz="1400" b="1" dirty="0">
                <a:latin typeface="DIN Pro Medium" panose="020B0604020202020204" charset="0"/>
                <a:ea typeface="Verdana" panose="020B0604030504040204" pitchFamily="34" charset="0"/>
                <a:cs typeface="DIN Pro Medium" panose="020B0604020202020204" charset="0"/>
              </a:rPr>
              <a:t>России от</a:t>
            </a:r>
            <a:r>
              <a:rPr lang="en-US" sz="1400" b="1" dirty="0">
                <a:latin typeface="DIN Pro Medium" panose="020B0604020202020204" charset="0"/>
                <a:ea typeface="Verdana" panose="020B0604030504040204" pitchFamily="34" charset="0"/>
                <a:cs typeface="DIN Pro Medium" panose="020B0604020202020204" charset="0"/>
              </a:rPr>
              <a:t> </a:t>
            </a:r>
            <a:r>
              <a:rPr lang="ru-RU" sz="1400" b="1" dirty="0">
                <a:latin typeface="DIN Pro Medium" panose="020B0604020202020204" charset="0"/>
                <a:ea typeface="Verdana" panose="020B0604030504040204" pitchFamily="34" charset="0"/>
                <a:cs typeface="DIN Pro Medium" panose="020B0604020202020204" charset="0"/>
              </a:rPr>
              <a:t>6.04.2022 № 202н</a:t>
            </a:r>
            <a:r>
              <a:rPr lang="en-US" sz="1400" b="1" dirty="0">
                <a:latin typeface="DIN Pro Medium" panose="020B0604020202020204" charset="0"/>
                <a:ea typeface="Verdana" panose="020B0604030504040204" pitchFamily="34" charset="0"/>
                <a:cs typeface="DIN Pro Medium" panose="020B0604020202020204" charset="0"/>
              </a:rPr>
              <a:t>)</a:t>
            </a:r>
            <a:endParaRPr lang="ru-RU" sz="1400" b="1" dirty="0">
              <a:latin typeface="DIN Pro Medium" panose="020B0604020202020204" charset="0"/>
              <a:ea typeface="Verdana" panose="020B0604030504040204" pitchFamily="34" charset="0"/>
              <a:cs typeface="DIN Pro Medium" panose="020B0604020202020204" charset="0"/>
            </a:endParaRPr>
          </a:p>
        </p:txBody>
      </p:sp>
      <p:sp>
        <p:nvSpPr>
          <p:cNvPr id="21" name="Стрелка вправо 20"/>
          <p:cNvSpPr/>
          <p:nvPr/>
        </p:nvSpPr>
        <p:spPr>
          <a:xfrm>
            <a:off x="3927317" y="1944865"/>
            <a:ext cx="587230" cy="550243"/>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200" b="0" i="0" u="none" strike="noStrike" cap="none" spc="0" normalizeH="0" baseline="0">
              <a:ln>
                <a:noFill/>
              </a:ln>
              <a:solidFill>
                <a:srgbClr val="000000"/>
              </a:solidFill>
              <a:effectLst/>
              <a:uFillTx/>
              <a:latin typeface="DIN Pro Medium" panose="020B0604020202020204" charset="0"/>
              <a:ea typeface="Verdana" panose="020B0604030504040204" pitchFamily="34" charset="0"/>
              <a:cs typeface="DIN Pro Medium" panose="020B0604020202020204" charset="0"/>
              <a:sym typeface="Arial"/>
            </a:endParaRPr>
          </a:p>
        </p:txBody>
      </p:sp>
      <p:sp>
        <p:nvSpPr>
          <p:cNvPr id="24" name="Стрелка вправо 23"/>
          <p:cNvSpPr/>
          <p:nvPr/>
        </p:nvSpPr>
        <p:spPr>
          <a:xfrm>
            <a:off x="3927316" y="2989747"/>
            <a:ext cx="587230" cy="550243"/>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200" b="0" i="0" u="none" strike="noStrike" cap="none" spc="0" normalizeH="0" baseline="0">
              <a:ln>
                <a:noFill/>
              </a:ln>
              <a:solidFill>
                <a:srgbClr val="000000"/>
              </a:solidFill>
              <a:effectLst/>
              <a:uFillTx/>
              <a:latin typeface="DIN Pro Medium" panose="020B0604020202020204" charset="0"/>
              <a:ea typeface="Verdana" panose="020B0604030504040204" pitchFamily="34" charset="0"/>
              <a:cs typeface="DIN Pro Medium" panose="020B0604020202020204" charset="0"/>
              <a:sym typeface="Arial"/>
            </a:endParaRPr>
          </a:p>
        </p:txBody>
      </p:sp>
      <p:sp>
        <p:nvSpPr>
          <p:cNvPr id="25" name="Стрелка вправо 24"/>
          <p:cNvSpPr/>
          <p:nvPr/>
        </p:nvSpPr>
        <p:spPr>
          <a:xfrm>
            <a:off x="3927316" y="4175970"/>
            <a:ext cx="587230" cy="550243"/>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200" b="0" i="0" u="none" strike="noStrike" cap="none" spc="0" normalizeH="0" baseline="0">
              <a:ln>
                <a:noFill/>
              </a:ln>
              <a:solidFill>
                <a:srgbClr val="000000"/>
              </a:solidFill>
              <a:effectLst/>
              <a:uFillTx/>
              <a:latin typeface="DIN Pro Medium" panose="020B0604020202020204" charset="0"/>
              <a:ea typeface="Verdana" panose="020B0604030504040204" pitchFamily="34" charset="0"/>
              <a:cs typeface="DIN Pro Medium" panose="020B0604020202020204" charset="0"/>
              <a:sym typeface="Arial"/>
            </a:endParaRPr>
          </a:p>
        </p:txBody>
      </p:sp>
      <p:sp>
        <p:nvSpPr>
          <p:cNvPr id="26" name="Прямоугольник 25"/>
          <p:cNvSpPr/>
          <p:nvPr/>
        </p:nvSpPr>
        <p:spPr>
          <a:xfrm>
            <a:off x="316020" y="5211388"/>
            <a:ext cx="3322367" cy="954107"/>
          </a:xfrm>
          <a:prstGeom prst="rect">
            <a:avLst/>
          </a:prstGeom>
        </p:spPr>
        <p:txBody>
          <a:bodyPr wrap="square">
            <a:spAutoFit/>
          </a:bodyPr>
          <a:lstStyle/>
          <a:p>
            <a:pPr algn="ctr"/>
            <a:r>
              <a:rPr lang="ru-RU" sz="1400" b="1" dirty="0">
                <a:solidFill>
                  <a:srgbClr val="FF0000"/>
                </a:solidFill>
                <a:latin typeface="DIN Pro Medium" panose="020B0604020202020204" charset="0"/>
                <a:ea typeface="Verdana" panose="020B0604030504040204" pitchFamily="34" charset="0"/>
                <a:cs typeface="DIN Pro Medium" panose="020B0604020202020204" charset="0"/>
              </a:rPr>
              <a:t>Специалист по организации строительства </a:t>
            </a:r>
          </a:p>
          <a:p>
            <a:pPr algn="ctr"/>
            <a:r>
              <a:rPr lang="ru-RU" sz="1400" b="1" dirty="0">
                <a:latin typeface="DIN Pro Medium" panose="020B0604020202020204" charset="0"/>
                <a:ea typeface="Verdana" panose="020B0604030504040204" pitchFamily="34" charset="0"/>
                <a:cs typeface="DIN Pro Medium" panose="020B0604020202020204" charset="0"/>
              </a:rPr>
              <a:t>(приказ Минтруда России от 21.04.2022 № 231н)</a:t>
            </a:r>
            <a:endParaRPr lang="ru-RU" sz="1400" b="1" dirty="0">
              <a:latin typeface="DIN Pro Medium" panose="020B0604020202020204" charset="0"/>
              <a:cs typeface="DIN Pro Medium" panose="020B0604020202020204" charset="0"/>
            </a:endParaRPr>
          </a:p>
        </p:txBody>
      </p:sp>
      <p:sp>
        <p:nvSpPr>
          <p:cNvPr id="27" name="Стрелка вправо 26"/>
          <p:cNvSpPr/>
          <p:nvPr/>
        </p:nvSpPr>
        <p:spPr>
          <a:xfrm>
            <a:off x="3927316" y="5353048"/>
            <a:ext cx="587230" cy="550243"/>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200" b="0" i="0" u="none" strike="noStrike" cap="none" spc="0" normalizeH="0" baseline="0">
              <a:ln>
                <a:noFill/>
              </a:ln>
              <a:solidFill>
                <a:srgbClr val="000000"/>
              </a:solidFill>
              <a:effectLst/>
              <a:uFillTx/>
              <a:latin typeface="DIN Pro Medium" panose="020B0604020202020204" charset="0"/>
              <a:ea typeface="Verdana" panose="020B0604030504040204" pitchFamily="34" charset="0"/>
              <a:cs typeface="DIN Pro Medium" panose="020B0604020202020204" charset="0"/>
              <a:sym typeface="Arial"/>
            </a:endParaRPr>
          </a:p>
        </p:txBody>
      </p:sp>
      <p:sp>
        <p:nvSpPr>
          <p:cNvPr id="28" name="TextBox 27"/>
          <p:cNvSpPr txBox="1"/>
          <p:nvPr/>
        </p:nvSpPr>
        <p:spPr>
          <a:xfrm>
            <a:off x="4821483" y="5464192"/>
            <a:ext cx="6911533" cy="461665"/>
          </a:xfrm>
          <a:prstGeom prst="rect">
            <a:avLst/>
          </a:prstGeom>
          <a:noFill/>
        </p:spPr>
        <p:txBody>
          <a:bodyPr wrap="square" rtlCol="0">
            <a:spAutoFit/>
          </a:bodyPr>
          <a:lstStyle/>
          <a:p>
            <a:pPr algn="ctr"/>
            <a:r>
              <a:rPr lang="ru-RU" sz="1200" b="1" dirty="0">
                <a:latin typeface="DIN Pro Medium" panose="020B0604020202020204" charset="0"/>
                <a:ea typeface="Verdana" panose="020B0604030504040204" pitchFamily="34" charset="0"/>
                <a:cs typeface="DIN Pro Medium" panose="020B0604020202020204" charset="0"/>
              </a:rPr>
              <a:t>ОТФ </a:t>
            </a:r>
            <a:r>
              <a:rPr lang="en-US" sz="1200" b="1" dirty="0">
                <a:latin typeface="DIN Pro Medium" panose="020B0604020202020204" charset="0"/>
                <a:ea typeface="Verdana" panose="020B0604030504040204" pitchFamily="34" charset="0"/>
                <a:cs typeface="DIN Pro Medium" panose="020B0604020202020204" charset="0"/>
              </a:rPr>
              <a:t>C</a:t>
            </a:r>
            <a:r>
              <a:rPr lang="ru-RU" sz="1200" b="1" dirty="0">
                <a:latin typeface="DIN Pro Medium" panose="020B0604020202020204" charset="0"/>
                <a:ea typeface="Verdana" panose="020B0604030504040204" pitchFamily="34" charset="0"/>
                <a:cs typeface="DIN Pro Medium" panose="020B0604020202020204" charset="0"/>
              </a:rPr>
              <a:t>. Организация строительства объектов капитального строительства </a:t>
            </a:r>
          </a:p>
          <a:p>
            <a:pPr algn="ctr"/>
            <a:r>
              <a:rPr lang="ru-RU" sz="1200" b="1" dirty="0">
                <a:latin typeface="DIN Pro Medium" panose="020B0604020202020204" charset="0"/>
                <a:ea typeface="Verdana" panose="020B0604030504040204" pitchFamily="34" charset="0"/>
                <a:cs typeface="DIN Pro Medium" panose="020B0604020202020204" charset="0"/>
              </a:rPr>
              <a:t>(7 уровень квалификации)</a:t>
            </a:r>
          </a:p>
        </p:txBody>
      </p:sp>
    </p:spTree>
    <p:extLst>
      <p:ext uri="{BB962C8B-B14F-4D97-AF65-F5344CB8AC3E}">
        <p14:creationId xmlns:p14="http://schemas.microsoft.com/office/powerpoint/2010/main" val="833335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Прямоугольник 50"/>
          <p:cNvSpPr/>
          <p:nvPr/>
        </p:nvSpPr>
        <p:spPr>
          <a:xfrm>
            <a:off x="1755556" y="175102"/>
            <a:ext cx="9283147" cy="584775"/>
          </a:xfrm>
          <a:prstGeom prst="rect">
            <a:avLst/>
          </a:prstGeom>
        </p:spPr>
        <p:txBody>
          <a:bodyPr wrap="square">
            <a:spAutoFit/>
          </a:bodyPr>
          <a:lstStyle/>
          <a:p>
            <a:pPr algn="ctr">
              <a:spcAft>
                <a:spcPts val="0"/>
              </a:spcAft>
            </a:pPr>
            <a:r>
              <a:rPr lang="ru-RU" sz="32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Независимая оценка квалификации</a:t>
            </a:r>
          </a:p>
        </p:txBody>
      </p:sp>
      <p:sp>
        <p:nvSpPr>
          <p:cNvPr id="9" name="TextBox 8">
            <a:extLst>
              <a:ext uri="{FF2B5EF4-FFF2-40B4-BE49-F238E27FC236}">
                <a16:creationId xmlns:a16="http://schemas.microsoft.com/office/drawing/2014/main" id="{E6D1B0A2-2FD0-4274-81F3-E6036E5CD9C3}"/>
              </a:ext>
            </a:extLst>
          </p:cNvPr>
          <p:cNvSpPr txBox="1"/>
          <p:nvPr/>
        </p:nvSpPr>
        <p:spPr>
          <a:xfrm>
            <a:off x="1310109" y="2959216"/>
            <a:ext cx="2880320" cy="2031325"/>
          </a:xfrm>
          <a:prstGeom prst="rect">
            <a:avLst/>
          </a:prstGeom>
          <a:noFill/>
          <a:ln w="25400">
            <a:solidFill>
              <a:srgbClr val="0070C0"/>
            </a:solidFill>
          </a:ln>
        </p:spPr>
        <p:txBody>
          <a:bodyPr wrap="square">
            <a:spAutoFit/>
          </a:bodyPr>
          <a:lstStyle/>
          <a:p>
            <a:pPr algn="just"/>
            <a:r>
              <a:rPr lang="ru-RU" b="1" i="0" u="none" strike="noStrike" baseline="0" dirty="0">
                <a:latin typeface="DIN Pro Medium" panose="020B0604020202020204" charset="0"/>
                <a:cs typeface="DIN Pro Medium" panose="020B0604020202020204" charset="0"/>
              </a:rPr>
              <a:t>3 июля 2016 года Президент России подписал Федеральный закон № 238-ФЗ «О независимой оценке квалификации» (вступил в силу с 01.01.2017г.)</a:t>
            </a:r>
            <a:endParaRPr lang="ru-RU" b="1" dirty="0">
              <a:latin typeface="DIN Pro Medium" panose="020B0604020202020204" charset="0"/>
              <a:cs typeface="DIN Pro Medium" panose="020B0604020202020204" charset="0"/>
            </a:endParaRPr>
          </a:p>
        </p:txBody>
      </p:sp>
      <p:sp>
        <p:nvSpPr>
          <p:cNvPr id="11" name="TextBox 10">
            <a:extLst>
              <a:ext uri="{FF2B5EF4-FFF2-40B4-BE49-F238E27FC236}">
                <a16:creationId xmlns:a16="http://schemas.microsoft.com/office/drawing/2014/main" id="{ED62ED0B-6DE2-4725-8C0D-778639031CC4}"/>
              </a:ext>
            </a:extLst>
          </p:cNvPr>
          <p:cNvSpPr txBox="1"/>
          <p:nvPr/>
        </p:nvSpPr>
        <p:spPr>
          <a:xfrm>
            <a:off x="4268227" y="1084725"/>
            <a:ext cx="6938509" cy="3170099"/>
          </a:xfrm>
          <a:prstGeom prst="rect">
            <a:avLst/>
          </a:prstGeom>
          <a:noFill/>
          <a:ln w="25400">
            <a:solidFill>
              <a:schemeClr val="accent1">
                <a:lumMod val="75000"/>
              </a:schemeClr>
            </a:solidFill>
          </a:ln>
        </p:spPr>
        <p:txBody>
          <a:bodyPr wrap="square">
            <a:spAutoFit/>
          </a:bodyPr>
          <a:lstStyle/>
          <a:p>
            <a:pPr algn="just"/>
            <a:r>
              <a:rPr lang="ru-RU" sz="2000" b="1" i="0" u="none" strike="noStrike" baseline="0" dirty="0">
                <a:latin typeface="DIN Pro Medium" panose="020B0604020202020204" charset="0"/>
                <a:cs typeface="DIN Pro Medium" panose="020B0604020202020204" charset="0"/>
              </a:rPr>
              <a:t>Независимая оценка квалификации</a:t>
            </a:r>
            <a:r>
              <a:rPr lang="ru-RU" sz="2000" i="0" u="none" strike="noStrike" baseline="0" dirty="0">
                <a:latin typeface="DIN Pro Medium" panose="020B0604020202020204" charset="0"/>
                <a:cs typeface="DIN Pro Medium" panose="020B0604020202020204" charset="0"/>
              </a:rPr>
              <a:t>-это процедура подтверждения соответствия квалификации соискателя положениям профессионального стандарта или квалификационным требованиям, установленным федеральными законами и иными нормативными правовыми актами Российской Федерации(далее-требования к квалификации), проведенная центром оценки квалификаций в соответствии с настоящим Федеральным законом (п.2 ст. 3 238-ФЗ «О независимой оценке квалификации»)</a:t>
            </a:r>
            <a:endParaRPr lang="ru-RU" sz="2000" dirty="0">
              <a:latin typeface="DIN Pro Medium" panose="020B0604020202020204" charset="0"/>
              <a:cs typeface="DIN Pro Medium" panose="020B0604020202020204" charset="0"/>
            </a:endParaRPr>
          </a:p>
        </p:txBody>
      </p:sp>
      <p:pic>
        <p:nvPicPr>
          <p:cNvPr id="12" name="Рисунок 11">
            <a:extLst>
              <a:ext uri="{FF2B5EF4-FFF2-40B4-BE49-F238E27FC236}">
                <a16:creationId xmlns:a16="http://schemas.microsoft.com/office/drawing/2014/main" id="{3EBDD40E-B64D-4862-8962-7EACE7408D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513" y="1482115"/>
            <a:ext cx="1235511" cy="1353116"/>
          </a:xfrm>
          <a:prstGeom prst="rect">
            <a:avLst/>
          </a:prstGeom>
        </p:spPr>
      </p:pic>
      <p:sp>
        <p:nvSpPr>
          <p:cNvPr id="13" name="TextBox 12">
            <a:extLst>
              <a:ext uri="{FF2B5EF4-FFF2-40B4-BE49-F238E27FC236}">
                <a16:creationId xmlns:a16="http://schemas.microsoft.com/office/drawing/2014/main" id="{F33A9203-EBE1-478E-B842-FF27243F846B}"/>
              </a:ext>
            </a:extLst>
          </p:cNvPr>
          <p:cNvSpPr txBox="1"/>
          <p:nvPr/>
        </p:nvSpPr>
        <p:spPr>
          <a:xfrm>
            <a:off x="147496" y="5226286"/>
            <a:ext cx="11404423" cy="1532792"/>
          </a:xfrm>
          <a:prstGeom prst="rect">
            <a:avLst/>
          </a:prstGeom>
          <a:noFill/>
        </p:spPr>
        <p:txBody>
          <a:bodyPr wrap="square">
            <a:spAutoFit/>
          </a:bodyPr>
          <a:lstStyle/>
          <a:p>
            <a:pPr marL="66040" marR="74295" indent="1270" algn="just" eaLnBrk="0" hangingPunct="0">
              <a:lnSpc>
                <a:spcPct val="104000"/>
              </a:lnSpc>
              <a:spcAft>
                <a:spcPts val="0"/>
              </a:spcAft>
            </a:pPr>
            <a:r>
              <a:rPr lang="ru-RU" sz="1800" b="1" dirty="0">
                <a:effectLst/>
                <a:latin typeface="DIN Pro Medium" panose="020B0604020202020204" charset="0"/>
                <a:ea typeface="Times New Roman" panose="02020603050405020304" pitchFamily="18" charset="0"/>
                <a:cs typeface="DIN Pro Medium" panose="020B0604020202020204" charset="0"/>
              </a:rPr>
              <a:t>3</a:t>
            </a:r>
            <a:r>
              <a:rPr lang="ru-RU" sz="1800" b="1" spc="-10" dirty="0">
                <a:effectLst/>
                <a:latin typeface="DIN Pro Medium" panose="020B0604020202020204" charset="0"/>
                <a:ea typeface="Times New Roman" panose="02020603050405020304" pitchFamily="18" charset="0"/>
                <a:cs typeface="DIN Pro Medium" panose="020B0604020202020204" charset="0"/>
              </a:rPr>
              <a:t> июля</a:t>
            </a:r>
            <a:r>
              <a:rPr lang="ru-RU" sz="1800" b="1" spc="10" dirty="0">
                <a:effectLst/>
                <a:latin typeface="DIN Pro Medium" panose="020B0604020202020204" charset="0"/>
                <a:ea typeface="Times New Roman" panose="02020603050405020304" pitchFamily="18" charset="0"/>
                <a:cs typeface="DIN Pro Medium" panose="020B0604020202020204" charset="0"/>
              </a:rPr>
              <a:t> </a:t>
            </a:r>
            <a:r>
              <a:rPr lang="ru-RU" sz="1800" b="1" dirty="0">
                <a:effectLst/>
                <a:latin typeface="DIN Pro Medium" panose="020B0604020202020204" charset="0"/>
                <a:ea typeface="Times New Roman" panose="02020603050405020304" pitchFamily="18" charset="0"/>
                <a:cs typeface="DIN Pro Medium" panose="020B0604020202020204" charset="0"/>
              </a:rPr>
              <a:t>2016</a:t>
            </a:r>
            <a:r>
              <a:rPr lang="ru-RU" sz="1800" b="1" spc="-30" dirty="0">
                <a:effectLst/>
                <a:latin typeface="DIN Pro Medium" panose="020B0604020202020204" charset="0"/>
                <a:ea typeface="Times New Roman" panose="02020603050405020304" pitchFamily="18" charset="0"/>
                <a:cs typeface="DIN Pro Medium" panose="020B0604020202020204" charset="0"/>
              </a:rPr>
              <a:t> </a:t>
            </a:r>
            <a:r>
              <a:rPr lang="ru-RU" sz="1800" b="1" spc="-75" dirty="0">
                <a:effectLst/>
                <a:latin typeface="DIN Pro Medium" panose="020B0604020202020204" charset="0"/>
                <a:ea typeface="Times New Roman" panose="02020603050405020304" pitchFamily="18" charset="0"/>
                <a:cs typeface="DIN Pro Medium" panose="020B0604020202020204" charset="0"/>
              </a:rPr>
              <a:t>г.</a:t>
            </a:r>
            <a:r>
              <a:rPr lang="ru-RU" sz="1800" b="1"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принят</a:t>
            </a:r>
            <a:r>
              <a:rPr lang="ru-RU" sz="1800" b="1"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Федеральный</a:t>
            </a:r>
            <a:r>
              <a:rPr lang="ru-RU" sz="1800" b="1" spc="-20" dirty="0">
                <a:effectLst/>
                <a:latin typeface="DIN Pro Medium" panose="020B0604020202020204" charset="0"/>
                <a:ea typeface="Times New Roman" panose="02020603050405020304" pitchFamily="18" charset="0"/>
                <a:cs typeface="DIN Pro Medium" panose="020B0604020202020204" charset="0"/>
              </a:rPr>
              <a:t> </a:t>
            </a:r>
            <a:r>
              <a:rPr lang="ru-RU" sz="1800" b="1" dirty="0">
                <a:effectLst/>
                <a:latin typeface="DIN Pro Medium" panose="020B0604020202020204" charset="0"/>
                <a:ea typeface="Times New Roman" panose="02020603050405020304" pitchFamily="18" charset="0"/>
                <a:cs typeface="DIN Pro Medium" panose="020B0604020202020204" charset="0"/>
              </a:rPr>
              <a:t>закон</a:t>
            </a:r>
            <a:r>
              <a:rPr lang="ru-RU" sz="1800" b="1" spc="-15" dirty="0">
                <a:effectLst/>
                <a:latin typeface="DIN Pro Medium" panose="020B0604020202020204" charset="0"/>
                <a:ea typeface="Times New Roman" panose="02020603050405020304" pitchFamily="18" charset="0"/>
                <a:cs typeface="DIN Pro Medium" panose="020B0604020202020204" charset="0"/>
              </a:rPr>
              <a:t> </a:t>
            </a:r>
            <a:r>
              <a:rPr lang="ru-RU" sz="1800" b="1" spc="-10" dirty="0">
                <a:effectLst/>
                <a:latin typeface="DIN Pro Medium" panose="020B0604020202020204" charset="0"/>
                <a:ea typeface="Times New Roman" panose="02020603050405020304" pitchFamily="18" charset="0"/>
                <a:cs typeface="DIN Pro Medium" panose="020B0604020202020204" charset="0"/>
              </a:rPr>
              <a:t>от </a:t>
            </a:r>
            <a:r>
              <a:rPr lang="ru-RU" sz="1800" b="1" dirty="0">
                <a:effectLst/>
                <a:latin typeface="DIN Pro Medium" panose="020B0604020202020204" charset="0"/>
                <a:ea typeface="Times New Roman" panose="02020603050405020304" pitchFamily="18" charset="0"/>
                <a:cs typeface="DIN Pro Medium" panose="020B0604020202020204" charset="0"/>
              </a:rPr>
              <a:t>№</a:t>
            </a:r>
            <a:r>
              <a:rPr lang="ru-RU" sz="1800" b="1" spc="20"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239-ФЗ</a:t>
            </a:r>
            <a:r>
              <a:rPr lang="ru-RU" sz="1800" b="1" spc="-15" dirty="0">
                <a:effectLst/>
                <a:latin typeface="DIN Pro Medium" panose="020B0604020202020204" charset="0"/>
                <a:ea typeface="Times New Roman" panose="02020603050405020304" pitchFamily="18" charset="0"/>
                <a:cs typeface="DIN Pro Medium" panose="020B0604020202020204" charset="0"/>
              </a:rPr>
              <a:t> </a:t>
            </a:r>
            <a:r>
              <a:rPr lang="ru-RU" sz="1800" b="1" dirty="0">
                <a:effectLst/>
                <a:latin typeface="DIN Pro Medium" panose="020B0604020202020204" charset="0"/>
                <a:ea typeface="Times New Roman" panose="02020603050405020304" pitchFamily="18" charset="0"/>
                <a:cs typeface="DIN Pro Medium" panose="020B0604020202020204" charset="0"/>
              </a:rPr>
              <a:t>«О</a:t>
            </a:r>
            <a:r>
              <a:rPr lang="ru-RU" sz="1800" b="1" spc="-10"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внесении</a:t>
            </a:r>
            <a:r>
              <a:rPr lang="ru-RU" sz="1800" b="1" dirty="0">
                <a:effectLst/>
                <a:latin typeface="DIN Pro Medium" panose="020B0604020202020204" charset="0"/>
                <a:ea typeface="Times New Roman" panose="02020603050405020304" pitchFamily="18" charset="0"/>
                <a:cs typeface="DIN Pro Medium" panose="020B0604020202020204" charset="0"/>
              </a:rPr>
              <a:t> изменений</a:t>
            </a:r>
            <a:r>
              <a:rPr lang="ru-RU" sz="1800" b="1" spc="-10" dirty="0">
                <a:effectLst/>
                <a:latin typeface="DIN Pro Medium" panose="020B0604020202020204" charset="0"/>
                <a:ea typeface="Times New Roman" panose="02020603050405020304" pitchFamily="18" charset="0"/>
                <a:cs typeface="DIN Pro Medium" panose="020B0604020202020204" charset="0"/>
              </a:rPr>
              <a:t> </a:t>
            </a:r>
            <a:r>
              <a:rPr lang="ru-RU" sz="1800" b="1" dirty="0">
                <a:effectLst/>
                <a:latin typeface="DIN Pro Medium" panose="020B0604020202020204" charset="0"/>
                <a:ea typeface="Times New Roman" panose="02020603050405020304" pitchFamily="18" charset="0"/>
                <a:cs typeface="DIN Pro Medium" panose="020B0604020202020204" charset="0"/>
              </a:rPr>
              <a:t>в </a:t>
            </a:r>
            <a:r>
              <a:rPr lang="ru-RU" sz="1800" b="1" spc="-20" dirty="0">
                <a:effectLst/>
                <a:latin typeface="DIN Pro Medium" panose="020B0604020202020204" charset="0"/>
                <a:ea typeface="Times New Roman" panose="02020603050405020304" pitchFamily="18" charset="0"/>
                <a:cs typeface="DIN Pro Medium" panose="020B0604020202020204" charset="0"/>
              </a:rPr>
              <a:t>Трудовой</a:t>
            </a:r>
            <a:r>
              <a:rPr lang="ru-RU" sz="1800" b="1" spc="-10"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кодекс</a:t>
            </a:r>
            <a:r>
              <a:rPr lang="ru-RU" sz="1800" b="1" spc="-25"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Российской</a:t>
            </a:r>
            <a:r>
              <a:rPr lang="ru-RU" sz="1800" b="1" spc="395"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Федерации</a:t>
            </a:r>
            <a:r>
              <a:rPr lang="ru-RU" sz="1800" b="1" spc="-25" dirty="0">
                <a:effectLst/>
                <a:latin typeface="DIN Pro Medium" panose="020B0604020202020204" charset="0"/>
                <a:ea typeface="Times New Roman" panose="02020603050405020304" pitchFamily="18" charset="0"/>
                <a:cs typeface="DIN Pro Medium" panose="020B0604020202020204" charset="0"/>
              </a:rPr>
              <a:t> </a:t>
            </a:r>
            <a:r>
              <a:rPr lang="ru-RU" sz="1800" b="1" dirty="0">
                <a:effectLst/>
                <a:latin typeface="DIN Pro Medium" panose="020B0604020202020204" charset="0"/>
                <a:ea typeface="Times New Roman" panose="02020603050405020304" pitchFamily="18" charset="0"/>
                <a:cs typeface="DIN Pro Medium" panose="020B0604020202020204" charset="0"/>
              </a:rPr>
              <a:t>в </a:t>
            </a:r>
            <a:r>
              <a:rPr lang="ru-RU" sz="1800" b="1" spc="-5" dirty="0">
                <a:effectLst/>
                <a:latin typeface="DIN Pro Medium" panose="020B0604020202020204" charset="0"/>
                <a:ea typeface="Times New Roman" panose="02020603050405020304" pitchFamily="18" charset="0"/>
                <a:cs typeface="DIN Pro Medium" panose="020B0604020202020204" charset="0"/>
              </a:rPr>
              <a:t>связи</a:t>
            </a:r>
            <a:r>
              <a:rPr lang="ru-RU" sz="1800" b="1" spc="10" dirty="0">
                <a:effectLst/>
                <a:latin typeface="DIN Pro Medium" panose="020B0604020202020204" charset="0"/>
                <a:ea typeface="Times New Roman" panose="02020603050405020304" pitchFamily="18" charset="0"/>
                <a:cs typeface="DIN Pro Medium" panose="020B0604020202020204" charset="0"/>
              </a:rPr>
              <a:t> </a:t>
            </a:r>
            <a:r>
              <a:rPr lang="ru-RU" sz="1800" b="1" dirty="0">
                <a:effectLst/>
                <a:latin typeface="DIN Pro Medium" panose="020B0604020202020204" charset="0"/>
                <a:ea typeface="Times New Roman" panose="02020603050405020304" pitchFamily="18" charset="0"/>
                <a:cs typeface="DIN Pro Medium" panose="020B0604020202020204" charset="0"/>
              </a:rPr>
              <a:t>с </a:t>
            </a:r>
            <a:r>
              <a:rPr lang="ru-RU" sz="1800" b="1" spc="-5" dirty="0">
                <a:effectLst/>
                <a:latin typeface="DIN Pro Medium" panose="020B0604020202020204" charset="0"/>
                <a:ea typeface="Times New Roman" panose="02020603050405020304" pitchFamily="18" charset="0"/>
                <a:cs typeface="DIN Pro Medium" panose="020B0604020202020204" charset="0"/>
              </a:rPr>
              <a:t>принятием</a:t>
            </a:r>
            <a:r>
              <a:rPr lang="ru-RU" sz="1800" b="1" spc="-10" dirty="0">
                <a:effectLst/>
                <a:latin typeface="DIN Pro Medium" panose="020B0604020202020204" charset="0"/>
                <a:ea typeface="Times New Roman" panose="02020603050405020304" pitchFamily="18" charset="0"/>
                <a:cs typeface="DIN Pro Medium" panose="020B0604020202020204" charset="0"/>
              </a:rPr>
              <a:t> Федерального</a:t>
            </a:r>
            <a:r>
              <a:rPr lang="ru-RU" sz="1800" b="1" spc="-45" dirty="0">
                <a:effectLst/>
                <a:latin typeface="DIN Pro Medium" panose="020B0604020202020204" charset="0"/>
                <a:ea typeface="Times New Roman" panose="02020603050405020304" pitchFamily="18" charset="0"/>
                <a:cs typeface="DIN Pro Medium" panose="020B0604020202020204" charset="0"/>
              </a:rPr>
              <a:t> </a:t>
            </a:r>
            <a:r>
              <a:rPr lang="ru-RU" sz="1800" b="1" dirty="0">
                <a:effectLst/>
                <a:latin typeface="DIN Pro Medium" panose="020B0604020202020204" charset="0"/>
                <a:ea typeface="Times New Roman" panose="02020603050405020304" pitchFamily="18" charset="0"/>
                <a:cs typeface="DIN Pro Medium" panose="020B0604020202020204" charset="0"/>
              </a:rPr>
              <a:t>закона</a:t>
            </a:r>
            <a:r>
              <a:rPr lang="ru-RU" sz="1800" b="1" spc="-20" dirty="0">
                <a:effectLst/>
                <a:latin typeface="DIN Pro Medium" panose="020B0604020202020204" charset="0"/>
                <a:ea typeface="Times New Roman" panose="02020603050405020304" pitchFamily="18" charset="0"/>
                <a:cs typeface="DIN Pro Medium" panose="020B0604020202020204" charset="0"/>
              </a:rPr>
              <a:t> </a:t>
            </a:r>
            <a:r>
              <a:rPr lang="ru-RU" sz="1800" b="1" dirty="0">
                <a:effectLst/>
                <a:latin typeface="DIN Pro Medium" panose="020B0604020202020204" charset="0"/>
                <a:ea typeface="Times New Roman" panose="02020603050405020304" pitchFamily="18" charset="0"/>
                <a:cs typeface="DIN Pro Medium" panose="020B0604020202020204" charset="0"/>
              </a:rPr>
              <a:t>«О</a:t>
            </a:r>
            <a:r>
              <a:rPr lang="ru-RU" sz="1800" b="1" spc="-10"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независимой</a:t>
            </a:r>
            <a:r>
              <a:rPr lang="ru-RU" sz="1800" b="1" spc="-15"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оценке</a:t>
            </a:r>
            <a:r>
              <a:rPr lang="ru-RU" sz="1800" b="1" spc="-20"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квалификации»</a:t>
            </a:r>
            <a:r>
              <a:rPr lang="ru-RU" sz="1800" b="1" spc="10" dirty="0">
                <a:effectLst/>
                <a:latin typeface="DIN Pro Medium" panose="020B0604020202020204" charset="0"/>
                <a:ea typeface="Times New Roman" panose="02020603050405020304" pitchFamily="18" charset="0"/>
                <a:cs typeface="DIN Pro Medium" panose="020B0604020202020204" charset="0"/>
              </a:rPr>
              <a:t> </a:t>
            </a:r>
            <a:r>
              <a:rPr lang="ru-RU" sz="1800" b="1" dirty="0">
                <a:effectLst/>
                <a:latin typeface="DIN Pro Medium" panose="020B0604020202020204" charset="0"/>
                <a:ea typeface="Times New Roman" panose="02020603050405020304" pitchFamily="18" charset="0"/>
                <a:cs typeface="DIN Pro Medium" panose="020B0604020202020204" charset="0"/>
              </a:rPr>
              <a:t>-</a:t>
            </a:r>
            <a:r>
              <a:rPr lang="ru-RU" sz="1800" b="1" spc="-5" dirty="0">
                <a:effectLst/>
                <a:latin typeface="DIN Pro Medium" panose="020B0604020202020204" charset="0"/>
                <a:ea typeface="Times New Roman" panose="02020603050405020304" pitchFamily="18" charset="0"/>
                <a:cs typeface="DIN Pro Medium" panose="020B0604020202020204" charset="0"/>
              </a:rPr>
              <a:t> </a:t>
            </a:r>
            <a:r>
              <a:rPr lang="ru-RU" sz="1800" b="1" dirty="0">
                <a:effectLst/>
                <a:latin typeface="DIN Pro Medium" panose="020B0604020202020204" charset="0"/>
                <a:ea typeface="Times New Roman" panose="02020603050405020304" pitchFamily="18" charset="0"/>
                <a:cs typeface="DIN Pro Medium" panose="020B0604020202020204" charset="0"/>
              </a:rPr>
              <a:t>он </a:t>
            </a:r>
            <a:r>
              <a:rPr lang="ru-RU" sz="1800" b="1" spc="-15" dirty="0">
                <a:effectLst/>
                <a:latin typeface="DIN Pro Medium" panose="020B0604020202020204" charset="0"/>
                <a:ea typeface="Times New Roman" panose="02020603050405020304" pitchFamily="18" charset="0"/>
                <a:cs typeface="DIN Pro Medium" panose="020B0604020202020204" charset="0"/>
              </a:rPr>
              <a:t>регулирует</a:t>
            </a:r>
            <a:r>
              <a:rPr lang="ru-RU" sz="1800" b="1" spc="505"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порядок</a:t>
            </a:r>
            <a:r>
              <a:rPr lang="ru-RU" sz="1800" b="1" spc="-20"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направления</a:t>
            </a:r>
            <a:r>
              <a:rPr lang="ru-RU" sz="1800" b="1" spc="-30" dirty="0">
                <a:effectLst/>
                <a:latin typeface="DIN Pro Medium" panose="020B0604020202020204" charset="0"/>
                <a:ea typeface="Times New Roman" panose="02020603050405020304" pitchFamily="18" charset="0"/>
                <a:cs typeface="DIN Pro Medium" panose="020B0604020202020204" charset="0"/>
              </a:rPr>
              <a:t> </a:t>
            </a:r>
            <a:r>
              <a:rPr lang="ru-RU" sz="1800" b="1" spc="-15" dirty="0">
                <a:effectLst/>
                <a:latin typeface="DIN Pro Medium" panose="020B0604020202020204" charset="0"/>
                <a:ea typeface="Times New Roman" panose="02020603050405020304" pitchFamily="18" charset="0"/>
                <a:cs typeface="DIN Pro Medium" panose="020B0604020202020204" charset="0"/>
              </a:rPr>
              <a:t>работодателями</a:t>
            </a:r>
            <a:r>
              <a:rPr lang="ru-RU" sz="1800" b="1" spc="-35"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работников</a:t>
            </a:r>
            <a:r>
              <a:rPr lang="ru-RU" sz="1800" b="1" spc="-35" dirty="0">
                <a:effectLst/>
                <a:latin typeface="DIN Pro Medium" panose="020B0604020202020204" charset="0"/>
                <a:ea typeface="Times New Roman" panose="02020603050405020304" pitchFamily="18" charset="0"/>
                <a:cs typeface="DIN Pro Medium" panose="020B0604020202020204" charset="0"/>
              </a:rPr>
              <a:t> </a:t>
            </a:r>
            <a:r>
              <a:rPr lang="ru-RU" sz="1800" b="1" dirty="0">
                <a:effectLst/>
                <a:latin typeface="DIN Pro Medium" panose="020B0604020202020204" charset="0"/>
                <a:ea typeface="Times New Roman" panose="02020603050405020304" pitchFamily="18" charset="0"/>
                <a:cs typeface="DIN Pro Medium" panose="020B0604020202020204" charset="0"/>
              </a:rPr>
              <a:t>на </a:t>
            </a:r>
            <a:r>
              <a:rPr lang="ru-RU" sz="1800" b="1" spc="-5" dirty="0">
                <a:effectLst/>
                <a:latin typeface="DIN Pro Medium" panose="020B0604020202020204" charset="0"/>
                <a:ea typeface="Times New Roman" panose="02020603050405020304" pitchFamily="18" charset="0"/>
                <a:cs typeface="DIN Pro Medium" panose="020B0604020202020204" charset="0"/>
              </a:rPr>
              <a:t>прохождение</a:t>
            </a:r>
            <a:r>
              <a:rPr lang="ru-RU" sz="1800" b="1" spc="-30"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оценки</a:t>
            </a:r>
            <a:r>
              <a:rPr lang="ru-RU" sz="1800" b="1" spc="-10"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квалификации,</a:t>
            </a:r>
            <a:r>
              <a:rPr lang="ru-RU" sz="1800" b="1" spc="15" dirty="0">
                <a:effectLst/>
                <a:latin typeface="DIN Pro Medium" panose="020B0604020202020204" charset="0"/>
                <a:ea typeface="Times New Roman" panose="02020603050405020304" pitchFamily="18" charset="0"/>
                <a:cs typeface="DIN Pro Medium" panose="020B0604020202020204" charset="0"/>
              </a:rPr>
              <a:t> </a:t>
            </a:r>
            <a:r>
              <a:rPr lang="ru-RU" sz="1800" b="1" dirty="0">
                <a:effectLst/>
                <a:latin typeface="DIN Pro Medium" panose="020B0604020202020204" charset="0"/>
                <a:ea typeface="Times New Roman" panose="02020603050405020304" pitchFamily="18" charset="0"/>
                <a:cs typeface="DIN Pro Medium" panose="020B0604020202020204" charset="0"/>
              </a:rPr>
              <a:t>а</a:t>
            </a:r>
            <a:r>
              <a:rPr lang="ru-RU" sz="1800" b="1" spc="-10"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также</a:t>
            </a:r>
            <a:r>
              <a:rPr lang="ru-RU" sz="1800" b="1" spc="-20" dirty="0">
                <a:effectLst/>
                <a:latin typeface="DIN Pro Medium" panose="020B0604020202020204" charset="0"/>
                <a:ea typeface="Times New Roman" panose="02020603050405020304" pitchFamily="18" charset="0"/>
                <a:cs typeface="DIN Pro Medium" panose="020B0604020202020204" charset="0"/>
              </a:rPr>
              <a:t> </a:t>
            </a:r>
            <a:r>
              <a:rPr lang="ru-RU" sz="1800" b="1" spc="-10" dirty="0">
                <a:effectLst/>
                <a:latin typeface="DIN Pro Medium" panose="020B0604020202020204" charset="0"/>
                <a:ea typeface="Times New Roman" panose="02020603050405020304" pitchFamily="18" charset="0"/>
                <a:cs typeface="DIN Pro Medium" panose="020B0604020202020204" charset="0"/>
              </a:rPr>
              <a:t>предоставления</a:t>
            </a:r>
            <a:r>
              <a:rPr lang="ru-RU" sz="1800" b="1" spc="585"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гарантий</a:t>
            </a:r>
            <a:r>
              <a:rPr lang="ru-RU" sz="1800" b="1" spc="-10" dirty="0">
                <a:effectLst/>
                <a:latin typeface="DIN Pro Medium" panose="020B0604020202020204" charset="0"/>
                <a:ea typeface="Times New Roman" panose="02020603050405020304" pitchFamily="18" charset="0"/>
                <a:cs typeface="DIN Pro Medium" panose="020B0604020202020204" charset="0"/>
              </a:rPr>
              <a:t> </a:t>
            </a:r>
            <a:r>
              <a:rPr lang="ru-RU" sz="1800" b="1" dirty="0">
                <a:effectLst/>
                <a:latin typeface="DIN Pro Medium" panose="020B0604020202020204" charset="0"/>
                <a:ea typeface="Times New Roman" panose="02020603050405020304" pitchFamily="18" charset="0"/>
                <a:cs typeface="DIN Pro Medium" panose="020B0604020202020204" charset="0"/>
              </a:rPr>
              <a:t>и компенсаций</a:t>
            </a:r>
            <a:r>
              <a:rPr lang="ru-RU" sz="1800" b="1" spc="-25" dirty="0">
                <a:effectLst/>
                <a:latin typeface="DIN Pro Medium" panose="020B0604020202020204" charset="0"/>
                <a:ea typeface="Times New Roman" panose="02020603050405020304" pitchFamily="18" charset="0"/>
                <a:cs typeface="DIN Pro Medium" panose="020B0604020202020204" charset="0"/>
              </a:rPr>
              <a:t> </a:t>
            </a:r>
            <a:r>
              <a:rPr lang="ru-RU" sz="1800" b="1" dirty="0">
                <a:effectLst/>
                <a:latin typeface="DIN Pro Medium" panose="020B0604020202020204" charset="0"/>
                <a:ea typeface="Times New Roman" panose="02020603050405020304" pitchFamily="18" charset="0"/>
                <a:cs typeface="DIN Pro Medium" panose="020B0604020202020204" charset="0"/>
              </a:rPr>
              <a:t>в</a:t>
            </a:r>
            <a:r>
              <a:rPr lang="ru-RU" sz="1800" b="1" spc="10"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период</a:t>
            </a:r>
            <a:r>
              <a:rPr lang="ru-RU" sz="1800" b="1" spc="-30"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прохождения</a:t>
            </a:r>
            <a:r>
              <a:rPr lang="ru-RU" sz="1800" b="1" spc="-25" dirty="0">
                <a:effectLst/>
                <a:latin typeface="DIN Pro Medium" panose="020B0604020202020204" charset="0"/>
                <a:ea typeface="Times New Roman" panose="02020603050405020304" pitchFamily="18" charset="0"/>
                <a:cs typeface="DIN Pro Medium" panose="020B0604020202020204" charset="0"/>
              </a:rPr>
              <a:t> </a:t>
            </a:r>
            <a:r>
              <a:rPr lang="ru-RU" sz="1800" b="1" spc="-5" dirty="0">
                <a:effectLst/>
                <a:latin typeface="DIN Pro Medium" panose="020B0604020202020204" charset="0"/>
                <a:ea typeface="Times New Roman" panose="02020603050405020304" pitchFamily="18" charset="0"/>
                <a:cs typeface="DIN Pro Medium" panose="020B0604020202020204" charset="0"/>
              </a:rPr>
              <a:t>оценки</a:t>
            </a:r>
            <a:r>
              <a:rPr lang="ru-RU" sz="1800" b="1" spc="-10" dirty="0">
                <a:effectLst/>
                <a:latin typeface="DIN Pro Medium" panose="020B0604020202020204" charset="0"/>
                <a:ea typeface="Times New Roman" panose="02020603050405020304" pitchFamily="18" charset="0"/>
                <a:cs typeface="DIN Pro Medium" panose="020B0604020202020204" charset="0"/>
              </a:rPr>
              <a:t> </a:t>
            </a:r>
            <a:r>
              <a:rPr lang="ru-RU" sz="1800" b="1" dirty="0">
                <a:effectLst/>
                <a:latin typeface="DIN Pro Medium" panose="020B0604020202020204" charset="0"/>
                <a:ea typeface="Times New Roman" panose="02020603050405020304" pitchFamily="18" charset="0"/>
                <a:cs typeface="DIN Pro Medium" panose="020B0604020202020204" charset="0"/>
              </a:rPr>
              <a:t>квалификации</a:t>
            </a:r>
            <a:endParaRPr lang="ru-RU" sz="2400" b="1" dirty="0">
              <a:effectLst/>
              <a:latin typeface="DIN Pro Medium" panose="020B0604020202020204" charset="0"/>
              <a:ea typeface="Times New Roman" panose="02020603050405020304" pitchFamily="18" charset="0"/>
              <a:cs typeface="DIN Pro Medium" panose="020B0604020202020204" charset="0"/>
            </a:endParaRPr>
          </a:p>
        </p:txBody>
      </p:sp>
      <p:sp>
        <p:nvSpPr>
          <p:cNvPr id="8" name="Номер слайда 7"/>
          <p:cNvSpPr>
            <a:spLocks noGrp="1"/>
          </p:cNvSpPr>
          <p:nvPr>
            <p:ph type="sldNum" sz="quarter" idx="12"/>
          </p:nvPr>
        </p:nvSpPr>
        <p:spPr/>
        <p:txBody>
          <a:bodyPr/>
          <a:lstStyle/>
          <a:p>
            <a:fld id="{C927236B-C36B-4890-AA73-98FE94143982}" type="slidenum">
              <a:rPr lang="ru-RU" smtClean="0"/>
              <a:t>17</a:t>
            </a:fld>
            <a:endParaRPr lang="ru-RU" dirty="0"/>
          </a:p>
        </p:txBody>
      </p:sp>
    </p:spTree>
    <p:extLst>
      <p:ext uri="{BB962C8B-B14F-4D97-AF65-F5344CB8AC3E}">
        <p14:creationId xmlns:p14="http://schemas.microsoft.com/office/powerpoint/2010/main" val="1493951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a:spLocks/>
          </p:cNvSpPr>
          <p:nvPr/>
        </p:nvSpPr>
        <p:spPr>
          <a:xfrm>
            <a:off x="2590608" y="227400"/>
            <a:ext cx="7822059" cy="504625"/>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95"/>
              </a:spcBef>
            </a:pPr>
            <a:r>
              <a:rPr lang="ru-RU" sz="3200" b="1" spc="-15" dirty="0">
                <a:solidFill>
                  <a:schemeClr val="accent5">
                    <a:lumMod val="75000"/>
                  </a:schemeClr>
                </a:solidFill>
                <a:latin typeface="DIN Pro Medium" panose="020B0604020202020204" charset="0"/>
                <a:cs typeface="DIN Pro Medium" panose="020B0604020202020204" charset="0"/>
              </a:rPr>
              <a:t>Нормативно-правовые </a:t>
            </a:r>
            <a:r>
              <a:rPr lang="ru-RU" sz="3200" b="1" spc="-20" dirty="0">
                <a:solidFill>
                  <a:schemeClr val="accent5">
                    <a:lumMod val="75000"/>
                  </a:schemeClr>
                </a:solidFill>
                <a:latin typeface="DIN Pro Medium" panose="020B0604020202020204" charset="0"/>
                <a:cs typeface="DIN Pro Medium" panose="020B0604020202020204" charset="0"/>
              </a:rPr>
              <a:t>акты </a:t>
            </a:r>
            <a:r>
              <a:rPr lang="ru-RU" sz="3200" b="1" spc="-10" dirty="0">
                <a:solidFill>
                  <a:schemeClr val="accent5">
                    <a:lumMod val="75000"/>
                  </a:schemeClr>
                </a:solidFill>
                <a:latin typeface="DIN Pro Medium" panose="020B0604020202020204" charset="0"/>
                <a:cs typeface="DIN Pro Medium" panose="020B0604020202020204" charset="0"/>
              </a:rPr>
              <a:t>НОК</a:t>
            </a:r>
          </a:p>
        </p:txBody>
      </p:sp>
      <p:sp>
        <p:nvSpPr>
          <p:cNvPr id="6" name="object 4"/>
          <p:cNvSpPr/>
          <p:nvPr/>
        </p:nvSpPr>
        <p:spPr>
          <a:xfrm>
            <a:off x="680021" y="3800093"/>
            <a:ext cx="4853068" cy="1239892"/>
          </a:xfrm>
          <a:custGeom>
            <a:avLst/>
            <a:gdLst/>
            <a:ahLst/>
            <a:cxnLst/>
            <a:rect l="l" t="t" r="r" b="b"/>
            <a:pathLst>
              <a:path w="4895215" h="1233170">
                <a:moveTo>
                  <a:pt x="4689602" y="0"/>
                </a:moveTo>
                <a:lnTo>
                  <a:pt x="205486" y="0"/>
                </a:lnTo>
                <a:lnTo>
                  <a:pt x="158369" y="5424"/>
                </a:lnTo>
                <a:lnTo>
                  <a:pt x="115118" y="20876"/>
                </a:lnTo>
                <a:lnTo>
                  <a:pt x="76964" y="45126"/>
                </a:lnTo>
                <a:lnTo>
                  <a:pt x="45142" y="76943"/>
                </a:lnTo>
                <a:lnTo>
                  <a:pt x="20885" y="115096"/>
                </a:lnTo>
                <a:lnTo>
                  <a:pt x="5427" y="158353"/>
                </a:lnTo>
                <a:lnTo>
                  <a:pt x="0" y="205486"/>
                </a:lnTo>
                <a:lnTo>
                  <a:pt x="0" y="1027430"/>
                </a:lnTo>
                <a:lnTo>
                  <a:pt x="5427" y="1074562"/>
                </a:lnTo>
                <a:lnTo>
                  <a:pt x="20885" y="1117819"/>
                </a:lnTo>
                <a:lnTo>
                  <a:pt x="45142" y="1155972"/>
                </a:lnTo>
                <a:lnTo>
                  <a:pt x="76964" y="1187789"/>
                </a:lnTo>
                <a:lnTo>
                  <a:pt x="115118" y="1212039"/>
                </a:lnTo>
                <a:lnTo>
                  <a:pt x="158369" y="1227491"/>
                </a:lnTo>
                <a:lnTo>
                  <a:pt x="205486" y="1232916"/>
                </a:lnTo>
                <a:lnTo>
                  <a:pt x="4689602" y="1232916"/>
                </a:lnTo>
                <a:lnTo>
                  <a:pt x="4736734" y="1227491"/>
                </a:lnTo>
                <a:lnTo>
                  <a:pt x="4779991" y="1212039"/>
                </a:lnTo>
                <a:lnTo>
                  <a:pt x="4818144" y="1187789"/>
                </a:lnTo>
                <a:lnTo>
                  <a:pt x="4849961" y="1155972"/>
                </a:lnTo>
                <a:lnTo>
                  <a:pt x="4874211" y="1117819"/>
                </a:lnTo>
                <a:lnTo>
                  <a:pt x="4889663" y="1074562"/>
                </a:lnTo>
                <a:lnTo>
                  <a:pt x="4895088" y="1027430"/>
                </a:lnTo>
                <a:lnTo>
                  <a:pt x="4895088" y="205486"/>
                </a:lnTo>
                <a:lnTo>
                  <a:pt x="4889663" y="158353"/>
                </a:lnTo>
                <a:lnTo>
                  <a:pt x="4874211" y="115096"/>
                </a:lnTo>
                <a:lnTo>
                  <a:pt x="4849961" y="76943"/>
                </a:lnTo>
                <a:lnTo>
                  <a:pt x="4818144" y="45126"/>
                </a:lnTo>
                <a:lnTo>
                  <a:pt x="4779991" y="20876"/>
                </a:lnTo>
                <a:lnTo>
                  <a:pt x="4736734" y="5424"/>
                </a:lnTo>
                <a:lnTo>
                  <a:pt x="4689602" y="0"/>
                </a:lnTo>
                <a:close/>
              </a:path>
            </a:pathLst>
          </a:custGeom>
          <a:solidFill>
            <a:schemeClr val="accent1">
              <a:lumMod val="75000"/>
            </a:schemeClr>
          </a:solid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7" name="object 5"/>
          <p:cNvSpPr/>
          <p:nvPr/>
        </p:nvSpPr>
        <p:spPr>
          <a:xfrm>
            <a:off x="680021" y="3809238"/>
            <a:ext cx="4853068" cy="1233170"/>
          </a:xfrm>
          <a:custGeom>
            <a:avLst/>
            <a:gdLst/>
            <a:ahLst/>
            <a:cxnLst/>
            <a:rect l="l" t="t" r="r" b="b"/>
            <a:pathLst>
              <a:path w="4895215" h="1233170">
                <a:moveTo>
                  <a:pt x="0" y="205486"/>
                </a:moveTo>
                <a:lnTo>
                  <a:pt x="5427" y="158353"/>
                </a:lnTo>
                <a:lnTo>
                  <a:pt x="20885" y="115096"/>
                </a:lnTo>
                <a:lnTo>
                  <a:pt x="45142" y="76943"/>
                </a:lnTo>
                <a:lnTo>
                  <a:pt x="76964" y="45126"/>
                </a:lnTo>
                <a:lnTo>
                  <a:pt x="115118" y="20876"/>
                </a:lnTo>
                <a:lnTo>
                  <a:pt x="158369" y="5424"/>
                </a:lnTo>
                <a:lnTo>
                  <a:pt x="205486" y="0"/>
                </a:lnTo>
                <a:lnTo>
                  <a:pt x="4689602" y="0"/>
                </a:lnTo>
                <a:lnTo>
                  <a:pt x="4736734" y="5424"/>
                </a:lnTo>
                <a:lnTo>
                  <a:pt x="4779991" y="20876"/>
                </a:lnTo>
                <a:lnTo>
                  <a:pt x="4818144" y="45126"/>
                </a:lnTo>
                <a:lnTo>
                  <a:pt x="4849961" y="76943"/>
                </a:lnTo>
                <a:lnTo>
                  <a:pt x="4874211" y="115096"/>
                </a:lnTo>
                <a:lnTo>
                  <a:pt x="4889663" y="158353"/>
                </a:lnTo>
                <a:lnTo>
                  <a:pt x="4895088" y="205486"/>
                </a:lnTo>
                <a:lnTo>
                  <a:pt x="4895088" y="1027430"/>
                </a:lnTo>
                <a:lnTo>
                  <a:pt x="4889663" y="1074562"/>
                </a:lnTo>
                <a:lnTo>
                  <a:pt x="4874211" y="1117819"/>
                </a:lnTo>
                <a:lnTo>
                  <a:pt x="4849961" y="1155972"/>
                </a:lnTo>
                <a:lnTo>
                  <a:pt x="4818144" y="1187789"/>
                </a:lnTo>
                <a:lnTo>
                  <a:pt x="4779991" y="1212039"/>
                </a:lnTo>
                <a:lnTo>
                  <a:pt x="4736734" y="1227491"/>
                </a:lnTo>
                <a:lnTo>
                  <a:pt x="4689602" y="1232916"/>
                </a:lnTo>
                <a:lnTo>
                  <a:pt x="205486" y="1232916"/>
                </a:lnTo>
                <a:lnTo>
                  <a:pt x="158369" y="1227491"/>
                </a:lnTo>
                <a:lnTo>
                  <a:pt x="115118" y="1212039"/>
                </a:lnTo>
                <a:lnTo>
                  <a:pt x="76964" y="1187789"/>
                </a:lnTo>
                <a:lnTo>
                  <a:pt x="45142" y="1155972"/>
                </a:lnTo>
                <a:lnTo>
                  <a:pt x="20885" y="1117819"/>
                </a:lnTo>
                <a:lnTo>
                  <a:pt x="5427" y="1074562"/>
                </a:lnTo>
                <a:lnTo>
                  <a:pt x="0" y="1027430"/>
                </a:lnTo>
                <a:lnTo>
                  <a:pt x="0" y="205486"/>
                </a:lnTo>
                <a:close/>
              </a:path>
            </a:pathLst>
          </a:custGeom>
          <a:solidFill>
            <a:schemeClr val="accent1">
              <a:lumMod val="75000"/>
            </a:schemeClr>
          </a:solidFill>
          <a:ln w="25908">
            <a:solidFill>
              <a:srgbClr val="001F5F"/>
            </a:solidFill>
          </a:ln>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8" name="object 6"/>
          <p:cNvSpPr txBox="1"/>
          <p:nvPr/>
        </p:nvSpPr>
        <p:spPr>
          <a:xfrm>
            <a:off x="1187602" y="4129775"/>
            <a:ext cx="4210373" cy="574040"/>
          </a:xfrm>
          <a:prstGeom prst="rect">
            <a:avLst/>
          </a:prstGeom>
          <a:solidFill>
            <a:schemeClr val="accent1">
              <a:lumMod val="75000"/>
            </a:schemeClr>
          </a:solidFill>
        </p:spPr>
        <p:txBody>
          <a:bodyPr vert="horz" wrap="square" lIns="0" tIns="12700" rIns="0" bIns="0" rtlCol="0">
            <a:spAutoFit/>
          </a:bodyPr>
          <a:lstStyle/>
          <a:p>
            <a:pPr marL="1166495" marR="5080" indent="-1154430">
              <a:spcBef>
                <a:spcPts val="100"/>
              </a:spcBef>
            </a:pPr>
            <a:r>
              <a:rPr spc="-5" dirty="0">
                <a:solidFill>
                  <a:srgbClr val="FFFFFF"/>
                </a:solidFill>
                <a:latin typeface="DIN Pro Medium" panose="020B0604020202020204" charset="0"/>
                <a:cs typeface="DIN Pro Medium" panose="020B0604020202020204" charset="0"/>
              </a:rPr>
              <a:t>Приказ </a:t>
            </a:r>
            <a:r>
              <a:rPr spc="-15" dirty="0">
                <a:solidFill>
                  <a:srgbClr val="FFFFFF"/>
                </a:solidFill>
                <a:latin typeface="DIN Pro Medium" panose="020B0604020202020204" charset="0"/>
                <a:cs typeface="DIN Pro Medium" panose="020B0604020202020204" charset="0"/>
              </a:rPr>
              <a:t>Минтруда России </a:t>
            </a:r>
            <a:r>
              <a:rPr dirty="0">
                <a:solidFill>
                  <a:srgbClr val="FFFFFF"/>
                </a:solidFill>
                <a:latin typeface="DIN Pro Medium" panose="020B0604020202020204" charset="0"/>
                <a:cs typeface="DIN Pro Medium" panose="020B0604020202020204" charset="0"/>
              </a:rPr>
              <a:t>№ 759н </a:t>
            </a:r>
            <a:r>
              <a:rPr spc="-10" dirty="0">
                <a:solidFill>
                  <a:srgbClr val="FFFFFF"/>
                </a:solidFill>
                <a:latin typeface="DIN Pro Medium" panose="020B0604020202020204" charset="0"/>
                <a:cs typeface="DIN Pro Medium" panose="020B0604020202020204" charset="0"/>
              </a:rPr>
              <a:t>от  </a:t>
            </a:r>
            <a:r>
              <a:rPr dirty="0">
                <a:solidFill>
                  <a:srgbClr val="FFFFFF"/>
                </a:solidFill>
                <a:latin typeface="DIN Pro Medium" panose="020B0604020202020204" charset="0"/>
                <a:cs typeface="DIN Pro Medium" panose="020B0604020202020204" charset="0"/>
              </a:rPr>
              <a:t>19.12.2016</a:t>
            </a:r>
            <a:r>
              <a:rPr spc="-5" dirty="0">
                <a:solidFill>
                  <a:srgbClr val="FFFFFF"/>
                </a:solidFill>
                <a:latin typeface="DIN Pro Medium" panose="020B0604020202020204" charset="0"/>
                <a:cs typeface="DIN Pro Medium" panose="020B0604020202020204" charset="0"/>
              </a:rPr>
              <a:t> </a:t>
            </a:r>
            <a:r>
              <a:rPr spc="-45" dirty="0">
                <a:solidFill>
                  <a:srgbClr val="FFFFFF"/>
                </a:solidFill>
                <a:latin typeface="DIN Pro Medium" panose="020B0604020202020204" charset="0"/>
                <a:cs typeface="DIN Pro Medium" panose="020B0604020202020204" charset="0"/>
              </a:rPr>
              <a:t>г.</a:t>
            </a:r>
            <a:endParaRPr dirty="0">
              <a:solidFill>
                <a:prstClr val="black"/>
              </a:solidFill>
              <a:latin typeface="DIN Pro Medium" panose="020B0604020202020204" charset="0"/>
              <a:cs typeface="DIN Pro Medium" panose="020B0604020202020204" charset="0"/>
            </a:endParaRPr>
          </a:p>
        </p:txBody>
      </p:sp>
      <p:sp>
        <p:nvSpPr>
          <p:cNvPr id="10" name="object 8"/>
          <p:cNvSpPr txBox="1"/>
          <p:nvPr/>
        </p:nvSpPr>
        <p:spPr>
          <a:xfrm>
            <a:off x="6879715" y="3994169"/>
            <a:ext cx="3681191" cy="997068"/>
          </a:xfrm>
          <a:prstGeom prst="rect">
            <a:avLst/>
          </a:prstGeom>
        </p:spPr>
        <p:txBody>
          <a:bodyPr vert="horz" wrap="square" lIns="0" tIns="12065" rIns="0" bIns="0" rtlCol="0">
            <a:spAutoFit/>
          </a:bodyPr>
          <a:lstStyle/>
          <a:p>
            <a:pPr marR="5080" indent="-2540" algn="ctr"/>
            <a:r>
              <a:rPr sz="1600" spc="-30" dirty="0">
                <a:solidFill>
                  <a:prstClr val="black"/>
                </a:solidFill>
                <a:latin typeface="DIN Pro Medium" panose="020B0604020202020204" charset="0"/>
                <a:cs typeface="DIN Pro Medium" panose="020B0604020202020204" charset="0"/>
              </a:rPr>
              <a:t>Регулирует </a:t>
            </a:r>
            <a:r>
              <a:rPr sz="1600" spc="-5" dirty="0">
                <a:solidFill>
                  <a:prstClr val="black"/>
                </a:solidFill>
                <a:latin typeface="DIN Pro Medium" panose="020B0604020202020204" charset="0"/>
                <a:cs typeface="DIN Pro Medium" panose="020B0604020202020204" charset="0"/>
              </a:rPr>
              <a:t>порядок </a:t>
            </a:r>
            <a:r>
              <a:rPr sz="1600" spc="-15" dirty="0">
                <a:solidFill>
                  <a:prstClr val="black"/>
                </a:solidFill>
                <a:latin typeface="DIN Pro Medium" panose="020B0604020202020204" charset="0"/>
                <a:cs typeface="DIN Pro Medium" panose="020B0604020202020204" charset="0"/>
              </a:rPr>
              <a:t>отбора </a:t>
            </a:r>
            <a:r>
              <a:rPr sz="1600" spc="-20" dirty="0">
                <a:solidFill>
                  <a:prstClr val="black"/>
                </a:solidFill>
                <a:latin typeface="DIN Pro Medium" panose="020B0604020202020204" charset="0"/>
                <a:cs typeface="DIN Pro Medium" panose="020B0604020202020204" charset="0"/>
              </a:rPr>
              <a:t>ЦОК, </a:t>
            </a:r>
            <a:r>
              <a:rPr sz="1600" spc="-15" dirty="0">
                <a:solidFill>
                  <a:prstClr val="black"/>
                </a:solidFill>
                <a:latin typeface="DIN Pro Medium" panose="020B0604020202020204" charset="0"/>
                <a:cs typeface="DIN Pro Medium" panose="020B0604020202020204" charset="0"/>
              </a:rPr>
              <a:t>включает  </a:t>
            </a:r>
            <a:r>
              <a:rPr sz="1600" spc="-10" dirty="0">
                <a:solidFill>
                  <a:prstClr val="black"/>
                </a:solidFill>
                <a:latin typeface="DIN Pro Medium" panose="020B0604020202020204" charset="0"/>
                <a:cs typeface="DIN Pro Medium" panose="020B0604020202020204" charset="0"/>
              </a:rPr>
              <a:t>требования </a:t>
            </a:r>
            <a:r>
              <a:rPr sz="1600" spc="-5" dirty="0">
                <a:solidFill>
                  <a:prstClr val="black"/>
                </a:solidFill>
                <a:latin typeface="DIN Pro Medium" panose="020B0604020202020204" charset="0"/>
                <a:cs typeface="DIN Pro Medium" panose="020B0604020202020204" charset="0"/>
              </a:rPr>
              <a:t>к </a:t>
            </a:r>
            <a:r>
              <a:rPr sz="1600" spc="-10" dirty="0">
                <a:solidFill>
                  <a:prstClr val="black"/>
                </a:solidFill>
                <a:latin typeface="DIN Pro Medium" panose="020B0604020202020204" charset="0"/>
                <a:cs typeface="DIN Pro Medium" panose="020B0604020202020204" charset="0"/>
              </a:rPr>
              <a:t>документации. </a:t>
            </a:r>
            <a:r>
              <a:rPr sz="1600" spc="-20" dirty="0">
                <a:solidFill>
                  <a:prstClr val="black"/>
                </a:solidFill>
                <a:latin typeface="DIN Pro Medium" panose="020B0604020202020204" charset="0"/>
                <a:cs typeface="DIN Pro Medium" panose="020B0604020202020204" charset="0"/>
              </a:rPr>
              <a:t>Которую </a:t>
            </a:r>
            <a:r>
              <a:rPr sz="1600" spc="-10" dirty="0">
                <a:solidFill>
                  <a:prstClr val="black"/>
                </a:solidFill>
                <a:latin typeface="DIN Pro Medium" panose="020B0604020202020204" charset="0"/>
                <a:cs typeface="DIN Pro Medium" panose="020B0604020202020204" charset="0"/>
              </a:rPr>
              <a:t>должна  </a:t>
            </a:r>
            <a:r>
              <a:rPr sz="1600" spc="-15" dirty="0">
                <a:solidFill>
                  <a:prstClr val="black"/>
                </a:solidFill>
                <a:latin typeface="DIN Pro Medium" panose="020B0604020202020204" charset="0"/>
                <a:cs typeface="DIN Pro Medium" panose="020B0604020202020204" charset="0"/>
              </a:rPr>
              <a:t>содержать </a:t>
            </a:r>
            <a:r>
              <a:rPr sz="1600" spc="-5" dirty="0">
                <a:solidFill>
                  <a:prstClr val="black"/>
                </a:solidFill>
                <a:latin typeface="DIN Pro Medium" panose="020B0604020202020204" charset="0"/>
                <a:cs typeface="DIN Pro Medium" panose="020B0604020202020204" charset="0"/>
              </a:rPr>
              <a:t>заявка на</a:t>
            </a:r>
            <a:r>
              <a:rPr sz="1600" spc="50" dirty="0">
                <a:solidFill>
                  <a:prstClr val="black"/>
                </a:solidFill>
                <a:latin typeface="DIN Pro Medium" panose="020B0604020202020204" charset="0"/>
                <a:cs typeface="DIN Pro Medium" panose="020B0604020202020204" charset="0"/>
              </a:rPr>
              <a:t> </a:t>
            </a:r>
            <a:r>
              <a:rPr sz="1600" spc="-25" dirty="0">
                <a:solidFill>
                  <a:prstClr val="black"/>
                </a:solidFill>
                <a:latin typeface="DIN Pro Medium" panose="020B0604020202020204" charset="0"/>
                <a:cs typeface="DIN Pro Medium" panose="020B0604020202020204" charset="0"/>
              </a:rPr>
              <a:t>ЦОК</a:t>
            </a:r>
            <a:endParaRPr sz="1600" dirty="0">
              <a:solidFill>
                <a:prstClr val="black"/>
              </a:solidFill>
              <a:latin typeface="DIN Pro Medium" panose="020B0604020202020204" charset="0"/>
              <a:cs typeface="DIN Pro Medium" panose="020B0604020202020204" charset="0"/>
            </a:endParaRPr>
          </a:p>
        </p:txBody>
      </p:sp>
      <p:sp>
        <p:nvSpPr>
          <p:cNvPr id="11" name="object 9"/>
          <p:cNvSpPr/>
          <p:nvPr/>
        </p:nvSpPr>
        <p:spPr>
          <a:xfrm>
            <a:off x="680021" y="2590743"/>
            <a:ext cx="4853068" cy="973384"/>
          </a:xfrm>
          <a:custGeom>
            <a:avLst/>
            <a:gdLst/>
            <a:ahLst/>
            <a:cxnLst/>
            <a:rect l="l" t="t" r="r" b="b"/>
            <a:pathLst>
              <a:path w="4895215" h="1233170">
                <a:moveTo>
                  <a:pt x="4689602" y="0"/>
                </a:moveTo>
                <a:lnTo>
                  <a:pt x="205486" y="0"/>
                </a:lnTo>
                <a:lnTo>
                  <a:pt x="158369" y="5424"/>
                </a:lnTo>
                <a:lnTo>
                  <a:pt x="115118" y="20876"/>
                </a:lnTo>
                <a:lnTo>
                  <a:pt x="76964" y="45126"/>
                </a:lnTo>
                <a:lnTo>
                  <a:pt x="45142" y="76943"/>
                </a:lnTo>
                <a:lnTo>
                  <a:pt x="20885" y="115096"/>
                </a:lnTo>
                <a:lnTo>
                  <a:pt x="5427" y="158353"/>
                </a:lnTo>
                <a:lnTo>
                  <a:pt x="0" y="205486"/>
                </a:lnTo>
                <a:lnTo>
                  <a:pt x="0" y="1027429"/>
                </a:lnTo>
                <a:lnTo>
                  <a:pt x="5427" y="1074562"/>
                </a:lnTo>
                <a:lnTo>
                  <a:pt x="20885" y="1117819"/>
                </a:lnTo>
                <a:lnTo>
                  <a:pt x="45142" y="1155972"/>
                </a:lnTo>
                <a:lnTo>
                  <a:pt x="76964" y="1187789"/>
                </a:lnTo>
                <a:lnTo>
                  <a:pt x="115118" y="1212039"/>
                </a:lnTo>
                <a:lnTo>
                  <a:pt x="158369" y="1227491"/>
                </a:lnTo>
                <a:lnTo>
                  <a:pt x="205486" y="1232915"/>
                </a:lnTo>
                <a:lnTo>
                  <a:pt x="4689602" y="1232915"/>
                </a:lnTo>
                <a:lnTo>
                  <a:pt x="4736734" y="1227491"/>
                </a:lnTo>
                <a:lnTo>
                  <a:pt x="4779991" y="1212039"/>
                </a:lnTo>
                <a:lnTo>
                  <a:pt x="4818144" y="1187789"/>
                </a:lnTo>
                <a:lnTo>
                  <a:pt x="4849961" y="1155972"/>
                </a:lnTo>
                <a:lnTo>
                  <a:pt x="4874211" y="1117819"/>
                </a:lnTo>
                <a:lnTo>
                  <a:pt x="4889663" y="1074562"/>
                </a:lnTo>
                <a:lnTo>
                  <a:pt x="4895088" y="1027429"/>
                </a:lnTo>
                <a:lnTo>
                  <a:pt x="4895088" y="205486"/>
                </a:lnTo>
                <a:lnTo>
                  <a:pt x="4889663" y="158353"/>
                </a:lnTo>
                <a:lnTo>
                  <a:pt x="4874211" y="115096"/>
                </a:lnTo>
                <a:lnTo>
                  <a:pt x="4849961" y="76943"/>
                </a:lnTo>
                <a:lnTo>
                  <a:pt x="4818144" y="45126"/>
                </a:lnTo>
                <a:lnTo>
                  <a:pt x="4779991" y="20876"/>
                </a:lnTo>
                <a:lnTo>
                  <a:pt x="4736734" y="5424"/>
                </a:lnTo>
                <a:lnTo>
                  <a:pt x="4689602" y="0"/>
                </a:lnTo>
                <a:close/>
              </a:path>
            </a:pathLst>
          </a:custGeom>
          <a:solidFill>
            <a:schemeClr val="accent1">
              <a:lumMod val="75000"/>
            </a:schemeClr>
          </a:solid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12" name="object 10"/>
          <p:cNvSpPr/>
          <p:nvPr/>
        </p:nvSpPr>
        <p:spPr>
          <a:xfrm>
            <a:off x="680021" y="2590743"/>
            <a:ext cx="4853068" cy="973384"/>
          </a:xfrm>
          <a:custGeom>
            <a:avLst/>
            <a:gdLst/>
            <a:ahLst/>
            <a:cxnLst/>
            <a:rect l="l" t="t" r="r" b="b"/>
            <a:pathLst>
              <a:path w="4895215" h="1233170">
                <a:moveTo>
                  <a:pt x="0" y="205486"/>
                </a:moveTo>
                <a:lnTo>
                  <a:pt x="5427" y="158353"/>
                </a:lnTo>
                <a:lnTo>
                  <a:pt x="20885" y="115096"/>
                </a:lnTo>
                <a:lnTo>
                  <a:pt x="45142" y="76943"/>
                </a:lnTo>
                <a:lnTo>
                  <a:pt x="76964" y="45126"/>
                </a:lnTo>
                <a:lnTo>
                  <a:pt x="115118" y="20876"/>
                </a:lnTo>
                <a:lnTo>
                  <a:pt x="158369" y="5424"/>
                </a:lnTo>
                <a:lnTo>
                  <a:pt x="205486" y="0"/>
                </a:lnTo>
                <a:lnTo>
                  <a:pt x="4689602" y="0"/>
                </a:lnTo>
                <a:lnTo>
                  <a:pt x="4736734" y="5424"/>
                </a:lnTo>
                <a:lnTo>
                  <a:pt x="4779991" y="20876"/>
                </a:lnTo>
                <a:lnTo>
                  <a:pt x="4818144" y="45126"/>
                </a:lnTo>
                <a:lnTo>
                  <a:pt x="4849961" y="76943"/>
                </a:lnTo>
                <a:lnTo>
                  <a:pt x="4874211" y="115096"/>
                </a:lnTo>
                <a:lnTo>
                  <a:pt x="4889663" y="158353"/>
                </a:lnTo>
                <a:lnTo>
                  <a:pt x="4895088" y="205486"/>
                </a:lnTo>
                <a:lnTo>
                  <a:pt x="4895088" y="1027429"/>
                </a:lnTo>
                <a:lnTo>
                  <a:pt x="4889663" y="1074562"/>
                </a:lnTo>
                <a:lnTo>
                  <a:pt x="4874211" y="1117819"/>
                </a:lnTo>
                <a:lnTo>
                  <a:pt x="4849961" y="1155972"/>
                </a:lnTo>
                <a:lnTo>
                  <a:pt x="4818144" y="1187789"/>
                </a:lnTo>
                <a:lnTo>
                  <a:pt x="4779991" y="1212039"/>
                </a:lnTo>
                <a:lnTo>
                  <a:pt x="4736734" y="1227491"/>
                </a:lnTo>
                <a:lnTo>
                  <a:pt x="4689602" y="1232915"/>
                </a:lnTo>
                <a:lnTo>
                  <a:pt x="205486" y="1232915"/>
                </a:lnTo>
                <a:lnTo>
                  <a:pt x="158369" y="1227491"/>
                </a:lnTo>
                <a:lnTo>
                  <a:pt x="115118" y="1212039"/>
                </a:lnTo>
                <a:lnTo>
                  <a:pt x="76964" y="1187789"/>
                </a:lnTo>
                <a:lnTo>
                  <a:pt x="45142" y="1155972"/>
                </a:lnTo>
                <a:lnTo>
                  <a:pt x="20885" y="1117819"/>
                </a:lnTo>
                <a:lnTo>
                  <a:pt x="5427" y="1074562"/>
                </a:lnTo>
                <a:lnTo>
                  <a:pt x="0" y="1027429"/>
                </a:lnTo>
                <a:lnTo>
                  <a:pt x="0" y="205486"/>
                </a:lnTo>
                <a:close/>
              </a:path>
            </a:pathLst>
          </a:custGeom>
          <a:solidFill>
            <a:schemeClr val="accent1">
              <a:lumMod val="75000"/>
            </a:schemeClr>
          </a:solidFill>
          <a:ln w="25908">
            <a:solidFill>
              <a:srgbClr val="001F5F"/>
            </a:solidFill>
          </a:ln>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13" name="object 11"/>
          <p:cNvSpPr txBox="1"/>
          <p:nvPr/>
        </p:nvSpPr>
        <p:spPr>
          <a:xfrm>
            <a:off x="762014" y="2736561"/>
            <a:ext cx="4646934" cy="566822"/>
          </a:xfrm>
          <a:prstGeom prst="rect">
            <a:avLst/>
          </a:prstGeom>
          <a:solidFill>
            <a:schemeClr val="accent1">
              <a:lumMod val="75000"/>
            </a:schemeClr>
          </a:solidFill>
        </p:spPr>
        <p:txBody>
          <a:bodyPr vert="horz" wrap="square" lIns="0" tIns="12700" rIns="0" bIns="0" rtlCol="0">
            <a:spAutoFit/>
          </a:bodyPr>
          <a:lstStyle/>
          <a:p>
            <a:pPr marL="313055" marR="5080" indent="-300990" algn="ctr">
              <a:spcBef>
                <a:spcPts val="100"/>
              </a:spcBef>
            </a:pPr>
            <a:r>
              <a:rPr spc="-5" dirty="0">
                <a:solidFill>
                  <a:srgbClr val="FFFFFF"/>
                </a:solidFill>
                <a:latin typeface="DIN Pro Medium" panose="020B0604020202020204" charset="0"/>
                <a:cs typeface="DIN Pro Medium" panose="020B0604020202020204" charset="0"/>
              </a:rPr>
              <a:t>Постановление Правительства </a:t>
            </a:r>
            <a:r>
              <a:rPr spc="-15" dirty="0">
                <a:solidFill>
                  <a:srgbClr val="FFFFFF"/>
                </a:solidFill>
                <a:latin typeface="DIN Pro Medium" panose="020B0604020202020204" charset="0"/>
                <a:cs typeface="DIN Pro Medium" panose="020B0604020202020204" charset="0"/>
              </a:rPr>
              <a:t>Российской  </a:t>
            </a:r>
            <a:r>
              <a:rPr spc="-5" dirty="0">
                <a:solidFill>
                  <a:srgbClr val="FFFFFF"/>
                </a:solidFill>
                <a:latin typeface="DIN Pro Medium" panose="020B0604020202020204" charset="0"/>
                <a:cs typeface="DIN Pro Medium" panose="020B0604020202020204" charset="0"/>
              </a:rPr>
              <a:t>Федерации </a:t>
            </a:r>
            <a:r>
              <a:rPr spc="-10" dirty="0">
                <a:solidFill>
                  <a:srgbClr val="FFFFFF"/>
                </a:solidFill>
                <a:latin typeface="DIN Pro Medium" panose="020B0604020202020204" charset="0"/>
                <a:cs typeface="DIN Pro Medium" panose="020B0604020202020204" charset="0"/>
              </a:rPr>
              <a:t>от </a:t>
            </a:r>
            <a:r>
              <a:rPr dirty="0">
                <a:solidFill>
                  <a:srgbClr val="FFFFFF"/>
                </a:solidFill>
                <a:latin typeface="DIN Pro Medium" panose="020B0604020202020204" charset="0"/>
                <a:cs typeface="DIN Pro Medium" panose="020B0604020202020204" charset="0"/>
              </a:rPr>
              <a:t>16.</a:t>
            </a:r>
            <a:r>
              <a:rPr lang="ru-RU" dirty="0">
                <a:solidFill>
                  <a:srgbClr val="FFFFFF"/>
                </a:solidFill>
                <a:latin typeface="DIN Pro Medium" panose="020B0604020202020204" charset="0"/>
                <a:cs typeface="DIN Pro Medium" panose="020B0604020202020204" charset="0"/>
              </a:rPr>
              <a:t>1</a:t>
            </a:r>
            <a:r>
              <a:rPr dirty="0">
                <a:solidFill>
                  <a:srgbClr val="FFFFFF"/>
                </a:solidFill>
                <a:latin typeface="DIN Pro Medium" panose="020B0604020202020204" charset="0"/>
                <a:cs typeface="DIN Pro Medium" panose="020B0604020202020204" charset="0"/>
              </a:rPr>
              <a:t>1.2016 </a:t>
            </a:r>
            <a:r>
              <a:rPr spc="-45" dirty="0">
                <a:solidFill>
                  <a:srgbClr val="FFFFFF"/>
                </a:solidFill>
                <a:latin typeface="DIN Pro Medium" panose="020B0604020202020204" charset="0"/>
                <a:cs typeface="DIN Pro Medium" panose="020B0604020202020204" charset="0"/>
              </a:rPr>
              <a:t>г. </a:t>
            </a:r>
            <a:r>
              <a:rPr dirty="0">
                <a:solidFill>
                  <a:srgbClr val="FFFFFF"/>
                </a:solidFill>
                <a:latin typeface="DIN Pro Medium" panose="020B0604020202020204" charset="0"/>
                <a:cs typeface="DIN Pro Medium" panose="020B0604020202020204" charset="0"/>
              </a:rPr>
              <a:t>№</a:t>
            </a:r>
            <a:r>
              <a:rPr spc="55" dirty="0">
                <a:solidFill>
                  <a:srgbClr val="FFFFFF"/>
                </a:solidFill>
                <a:latin typeface="DIN Pro Medium" panose="020B0604020202020204" charset="0"/>
                <a:cs typeface="DIN Pro Medium" panose="020B0604020202020204" charset="0"/>
              </a:rPr>
              <a:t> </a:t>
            </a:r>
            <a:r>
              <a:rPr dirty="0">
                <a:solidFill>
                  <a:srgbClr val="FFFFFF"/>
                </a:solidFill>
                <a:latin typeface="DIN Pro Medium" panose="020B0604020202020204" charset="0"/>
                <a:cs typeface="DIN Pro Medium" panose="020B0604020202020204" charset="0"/>
              </a:rPr>
              <a:t>1204</a:t>
            </a:r>
            <a:endParaRPr dirty="0">
              <a:solidFill>
                <a:prstClr val="black"/>
              </a:solidFill>
              <a:latin typeface="DIN Pro Medium" panose="020B0604020202020204" charset="0"/>
              <a:cs typeface="DIN Pro Medium" panose="020B0604020202020204" charset="0"/>
            </a:endParaRPr>
          </a:p>
        </p:txBody>
      </p:sp>
      <p:sp>
        <p:nvSpPr>
          <p:cNvPr id="15" name="object 13"/>
          <p:cNvSpPr txBox="1"/>
          <p:nvPr/>
        </p:nvSpPr>
        <p:spPr>
          <a:xfrm>
            <a:off x="6655677" y="2616960"/>
            <a:ext cx="3879377" cy="997068"/>
          </a:xfrm>
          <a:prstGeom prst="rect">
            <a:avLst/>
          </a:prstGeom>
        </p:spPr>
        <p:txBody>
          <a:bodyPr vert="horz" wrap="square" lIns="0" tIns="12065" rIns="0" bIns="0" rtlCol="0">
            <a:spAutoFit/>
          </a:bodyPr>
          <a:lstStyle/>
          <a:p>
            <a:pPr marR="5080" indent="2540" algn="ctr"/>
            <a:r>
              <a:rPr sz="1600" spc="-15" dirty="0">
                <a:solidFill>
                  <a:prstClr val="black"/>
                </a:solidFill>
                <a:latin typeface="DIN Pro Medium" panose="020B0604020202020204" charset="0"/>
                <a:cs typeface="DIN Pro Medium" panose="020B0604020202020204" charset="0"/>
              </a:rPr>
              <a:t>Утверждает </a:t>
            </a:r>
            <a:r>
              <a:rPr sz="1600" spc="-5" dirty="0">
                <a:solidFill>
                  <a:prstClr val="black"/>
                </a:solidFill>
                <a:latin typeface="DIN Pro Medium" panose="020B0604020202020204" charset="0"/>
                <a:cs typeface="DIN Pro Medium" panose="020B0604020202020204" charset="0"/>
              </a:rPr>
              <a:t>правила </a:t>
            </a:r>
            <a:r>
              <a:rPr sz="1600" spc="-10" dirty="0">
                <a:solidFill>
                  <a:prstClr val="black"/>
                </a:solidFill>
                <a:latin typeface="DIN Pro Medium" panose="020B0604020202020204" charset="0"/>
                <a:cs typeface="DIN Pro Medium" panose="020B0604020202020204" charset="0"/>
              </a:rPr>
              <a:t>проведения центром оценки  </a:t>
            </a:r>
            <a:r>
              <a:rPr sz="1600" spc="-5" dirty="0">
                <a:solidFill>
                  <a:prstClr val="black"/>
                </a:solidFill>
                <a:latin typeface="DIN Pro Medium" panose="020B0604020202020204" charset="0"/>
                <a:cs typeface="DIN Pro Medium" panose="020B0604020202020204" charset="0"/>
              </a:rPr>
              <a:t>квалификаций </a:t>
            </a:r>
            <a:r>
              <a:rPr sz="1600" spc="-10" dirty="0">
                <a:solidFill>
                  <a:prstClr val="black"/>
                </a:solidFill>
                <a:latin typeface="DIN Pro Medium" panose="020B0604020202020204" charset="0"/>
                <a:cs typeface="DIN Pro Medium" panose="020B0604020202020204" charset="0"/>
              </a:rPr>
              <a:t>независимой оценки </a:t>
            </a:r>
            <a:r>
              <a:rPr sz="1600" spc="-5" dirty="0">
                <a:solidFill>
                  <a:prstClr val="black"/>
                </a:solidFill>
                <a:latin typeface="DIN Pro Medium" panose="020B0604020202020204" charset="0"/>
                <a:cs typeface="DIN Pro Medium" panose="020B0604020202020204" charset="0"/>
              </a:rPr>
              <a:t>квалификации  в </a:t>
            </a:r>
            <a:r>
              <a:rPr sz="1600" spc="-10" dirty="0">
                <a:solidFill>
                  <a:prstClr val="black"/>
                </a:solidFill>
                <a:latin typeface="DIN Pro Medium" panose="020B0604020202020204" charset="0"/>
                <a:cs typeface="DIN Pro Medium" panose="020B0604020202020204" charset="0"/>
              </a:rPr>
              <a:t>форме профессионального</a:t>
            </a:r>
            <a:r>
              <a:rPr sz="1600" spc="60" dirty="0">
                <a:solidFill>
                  <a:prstClr val="black"/>
                </a:solidFill>
                <a:latin typeface="DIN Pro Medium" panose="020B0604020202020204" charset="0"/>
                <a:cs typeface="DIN Pro Medium" panose="020B0604020202020204" charset="0"/>
              </a:rPr>
              <a:t> </a:t>
            </a:r>
            <a:r>
              <a:rPr sz="1600" spc="-10" dirty="0">
                <a:solidFill>
                  <a:prstClr val="black"/>
                </a:solidFill>
                <a:latin typeface="DIN Pro Medium" panose="020B0604020202020204" charset="0"/>
                <a:cs typeface="DIN Pro Medium" panose="020B0604020202020204" charset="0"/>
              </a:rPr>
              <a:t>экзамена</a:t>
            </a:r>
            <a:endParaRPr sz="1600" dirty="0">
              <a:solidFill>
                <a:prstClr val="black"/>
              </a:solidFill>
              <a:latin typeface="DIN Pro Medium" panose="020B0604020202020204" charset="0"/>
              <a:cs typeface="DIN Pro Medium" panose="020B0604020202020204" charset="0"/>
            </a:endParaRPr>
          </a:p>
        </p:txBody>
      </p:sp>
      <p:sp>
        <p:nvSpPr>
          <p:cNvPr id="16" name="object 14"/>
          <p:cNvSpPr/>
          <p:nvPr/>
        </p:nvSpPr>
        <p:spPr>
          <a:xfrm>
            <a:off x="680021" y="5269463"/>
            <a:ext cx="4862559" cy="1231900"/>
          </a:xfrm>
          <a:custGeom>
            <a:avLst/>
            <a:gdLst/>
            <a:ahLst/>
            <a:cxnLst/>
            <a:rect l="l" t="t" r="r" b="b"/>
            <a:pathLst>
              <a:path w="4895215" h="1231900">
                <a:moveTo>
                  <a:pt x="4689856" y="0"/>
                </a:moveTo>
                <a:lnTo>
                  <a:pt x="205231" y="0"/>
                </a:lnTo>
                <a:lnTo>
                  <a:pt x="158173" y="5423"/>
                </a:lnTo>
                <a:lnTo>
                  <a:pt x="114975" y="20870"/>
                </a:lnTo>
                <a:lnTo>
                  <a:pt x="76869" y="45106"/>
                </a:lnTo>
                <a:lnTo>
                  <a:pt x="45086" y="76896"/>
                </a:lnTo>
                <a:lnTo>
                  <a:pt x="20859" y="115003"/>
                </a:lnTo>
                <a:lnTo>
                  <a:pt x="5420" y="158193"/>
                </a:lnTo>
                <a:lnTo>
                  <a:pt x="0" y="205231"/>
                </a:lnTo>
                <a:lnTo>
                  <a:pt x="0" y="1026160"/>
                </a:lnTo>
                <a:lnTo>
                  <a:pt x="5420" y="1073218"/>
                </a:lnTo>
                <a:lnTo>
                  <a:pt x="20859" y="1116416"/>
                </a:lnTo>
                <a:lnTo>
                  <a:pt x="45086" y="1154522"/>
                </a:lnTo>
                <a:lnTo>
                  <a:pt x="76869" y="1186305"/>
                </a:lnTo>
                <a:lnTo>
                  <a:pt x="114975" y="1210532"/>
                </a:lnTo>
                <a:lnTo>
                  <a:pt x="158173" y="1225971"/>
                </a:lnTo>
                <a:lnTo>
                  <a:pt x="205231" y="1231392"/>
                </a:lnTo>
                <a:lnTo>
                  <a:pt x="4689856" y="1231392"/>
                </a:lnTo>
                <a:lnTo>
                  <a:pt x="4736894" y="1225971"/>
                </a:lnTo>
                <a:lnTo>
                  <a:pt x="4780084" y="1210532"/>
                </a:lnTo>
                <a:lnTo>
                  <a:pt x="4818191" y="1186305"/>
                </a:lnTo>
                <a:lnTo>
                  <a:pt x="4849981" y="1154522"/>
                </a:lnTo>
                <a:lnTo>
                  <a:pt x="4874217" y="1116416"/>
                </a:lnTo>
                <a:lnTo>
                  <a:pt x="4889664" y="1073218"/>
                </a:lnTo>
                <a:lnTo>
                  <a:pt x="4895088" y="1026160"/>
                </a:lnTo>
                <a:lnTo>
                  <a:pt x="4895088" y="205231"/>
                </a:lnTo>
                <a:lnTo>
                  <a:pt x="4889664" y="158193"/>
                </a:lnTo>
                <a:lnTo>
                  <a:pt x="4874217" y="115003"/>
                </a:lnTo>
                <a:lnTo>
                  <a:pt x="4849981" y="76896"/>
                </a:lnTo>
                <a:lnTo>
                  <a:pt x="4818191" y="45106"/>
                </a:lnTo>
                <a:lnTo>
                  <a:pt x="4780084" y="20870"/>
                </a:lnTo>
                <a:lnTo>
                  <a:pt x="4736894" y="5423"/>
                </a:lnTo>
                <a:lnTo>
                  <a:pt x="4689856" y="0"/>
                </a:lnTo>
                <a:close/>
              </a:path>
            </a:pathLst>
          </a:custGeom>
          <a:solidFill>
            <a:schemeClr val="accent1">
              <a:lumMod val="75000"/>
            </a:schemeClr>
          </a:solid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17" name="object 15"/>
          <p:cNvSpPr/>
          <p:nvPr/>
        </p:nvSpPr>
        <p:spPr>
          <a:xfrm>
            <a:off x="680021" y="5278373"/>
            <a:ext cx="4853068" cy="1231900"/>
          </a:xfrm>
          <a:custGeom>
            <a:avLst/>
            <a:gdLst/>
            <a:ahLst/>
            <a:cxnLst/>
            <a:rect l="l" t="t" r="r" b="b"/>
            <a:pathLst>
              <a:path w="4895215" h="1231900">
                <a:moveTo>
                  <a:pt x="0" y="205231"/>
                </a:moveTo>
                <a:lnTo>
                  <a:pt x="5420" y="158193"/>
                </a:lnTo>
                <a:lnTo>
                  <a:pt x="20859" y="115003"/>
                </a:lnTo>
                <a:lnTo>
                  <a:pt x="45086" y="76896"/>
                </a:lnTo>
                <a:lnTo>
                  <a:pt x="76869" y="45106"/>
                </a:lnTo>
                <a:lnTo>
                  <a:pt x="114975" y="20870"/>
                </a:lnTo>
                <a:lnTo>
                  <a:pt x="158173" y="5423"/>
                </a:lnTo>
                <a:lnTo>
                  <a:pt x="205231" y="0"/>
                </a:lnTo>
                <a:lnTo>
                  <a:pt x="4689856" y="0"/>
                </a:lnTo>
                <a:lnTo>
                  <a:pt x="4736894" y="5423"/>
                </a:lnTo>
                <a:lnTo>
                  <a:pt x="4780084" y="20870"/>
                </a:lnTo>
                <a:lnTo>
                  <a:pt x="4818191" y="45106"/>
                </a:lnTo>
                <a:lnTo>
                  <a:pt x="4849981" y="76896"/>
                </a:lnTo>
                <a:lnTo>
                  <a:pt x="4874217" y="115003"/>
                </a:lnTo>
                <a:lnTo>
                  <a:pt x="4889664" y="158193"/>
                </a:lnTo>
                <a:lnTo>
                  <a:pt x="4895088" y="205231"/>
                </a:lnTo>
                <a:lnTo>
                  <a:pt x="4895088" y="1026160"/>
                </a:lnTo>
                <a:lnTo>
                  <a:pt x="4889664" y="1073218"/>
                </a:lnTo>
                <a:lnTo>
                  <a:pt x="4874217" y="1116416"/>
                </a:lnTo>
                <a:lnTo>
                  <a:pt x="4849981" y="1154522"/>
                </a:lnTo>
                <a:lnTo>
                  <a:pt x="4818191" y="1186305"/>
                </a:lnTo>
                <a:lnTo>
                  <a:pt x="4780084" y="1210532"/>
                </a:lnTo>
                <a:lnTo>
                  <a:pt x="4736894" y="1225971"/>
                </a:lnTo>
                <a:lnTo>
                  <a:pt x="4689856" y="1231392"/>
                </a:lnTo>
                <a:lnTo>
                  <a:pt x="205231" y="1231392"/>
                </a:lnTo>
                <a:lnTo>
                  <a:pt x="158173" y="1225971"/>
                </a:lnTo>
                <a:lnTo>
                  <a:pt x="114975" y="1210532"/>
                </a:lnTo>
                <a:lnTo>
                  <a:pt x="76869" y="1186305"/>
                </a:lnTo>
                <a:lnTo>
                  <a:pt x="45086" y="1154522"/>
                </a:lnTo>
                <a:lnTo>
                  <a:pt x="20859" y="1116416"/>
                </a:lnTo>
                <a:lnTo>
                  <a:pt x="5420" y="1073218"/>
                </a:lnTo>
                <a:lnTo>
                  <a:pt x="0" y="1026160"/>
                </a:lnTo>
                <a:lnTo>
                  <a:pt x="0" y="205231"/>
                </a:lnTo>
                <a:close/>
              </a:path>
            </a:pathLst>
          </a:custGeom>
          <a:solidFill>
            <a:schemeClr val="accent1">
              <a:lumMod val="75000"/>
            </a:schemeClr>
          </a:solidFill>
          <a:ln w="25907">
            <a:solidFill>
              <a:srgbClr val="001F5F"/>
            </a:solidFill>
          </a:ln>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18" name="object 16"/>
          <p:cNvSpPr txBox="1"/>
          <p:nvPr/>
        </p:nvSpPr>
        <p:spPr>
          <a:xfrm>
            <a:off x="1187602" y="5653668"/>
            <a:ext cx="3551554" cy="574040"/>
          </a:xfrm>
          <a:prstGeom prst="rect">
            <a:avLst/>
          </a:prstGeom>
          <a:solidFill>
            <a:schemeClr val="accent1">
              <a:lumMod val="75000"/>
            </a:schemeClr>
          </a:solidFill>
        </p:spPr>
        <p:txBody>
          <a:bodyPr vert="horz" wrap="square" lIns="0" tIns="12700" rIns="0" bIns="0" rtlCol="0">
            <a:spAutoFit/>
          </a:bodyPr>
          <a:lstStyle/>
          <a:p>
            <a:pPr marL="1165860" marR="5080" indent="-1153795">
              <a:spcBef>
                <a:spcPts val="100"/>
              </a:spcBef>
            </a:pPr>
            <a:r>
              <a:rPr spc="-5" dirty="0">
                <a:solidFill>
                  <a:srgbClr val="FFFFFF"/>
                </a:solidFill>
                <a:latin typeface="DIN Pro Medium" panose="020B0604020202020204" charset="0"/>
                <a:cs typeface="DIN Pro Medium" panose="020B0604020202020204" charset="0"/>
              </a:rPr>
              <a:t>Приказ </a:t>
            </a:r>
            <a:r>
              <a:rPr spc="-15" dirty="0">
                <a:solidFill>
                  <a:srgbClr val="FFFFFF"/>
                </a:solidFill>
                <a:latin typeface="DIN Pro Medium" panose="020B0604020202020204" charset="0"/>
                <a:cs typeface="DIN Pro Medium" panose="020B0604020202020204" charset="0"/>
              </a:rPr>
              <a:t>Минтруда России </a:t>
            </a:r>
            <a:r>
              <a:rPr dirty="0">
                <a:solidFill>
                  <a:srgbClr val="FFFFFF"/>
                </a:solidFill>
                <a:latin typeface="DIN Pro Medium" panose="020B0604020202020204" charset="0"/>
                <a:cs typeface="DIN Pro Medium" panose="020B0604020202020204" charset="0"/>
              </a:rPr>
              <a:t>№ 649н </a:t>
            </a:r>
            <a:r>
              <a:rPr spc="-10" dirty="0">
                <a:solidFill>
                  <a:srgbClr val="FFFFFF"/>
                </a:solidFill>
                <a:latin typeface="DIN Pro Medium" panose="020B0604020202020204" charset="0"/>
                <a:cs typeface="DIN Pro Medium" panose="020B0604020202020204" charset="0"/>
              </a:rPr>
              <a:t>от  </a:t>
            </a:r>
            <a:r>
              <a:rPr dirty="0">
                <a:solidFill>
                  <a:srgbClr val="FFFFFF"/>
                </a:solidFill>
                <a:latin typeface="DIN Pro Medium" panose="020B0604020202020204" charset="0"/>
                <a:cs typeface="DIN Pro Medium" panose="020B0604020202020204" charset="0"/>
              </a:rPr>
              <a:t>15.11.2016</a:t>
            </a:r>
            <a:r>
              <a:rPr spc="-5" dirty="0">
                <a:solidFill>
                  <a:srgbClr val="FFFFFF"/>
                </a:solidFill>
                <a:latin typeface="DIN Pro Medium" panose="020B0604020202020204" charset="0"/>
                <a:cs typeface="DIN Pro Medium" panose="020B0604020202020204" charset="0"/>
              </a:rPr>
              <a:t> </a:t>
            </a:r>
            <a:r>
              <a:rPr spc="-45" dirty="0">
                <a:solidFill>
                  <a:srgbClr val="FFFFFF"/>
                </a:solidFill>
                <a:latin typeface="DIN Pro Medium" panose="020B0604020202020204" charset="0"/>
                <a:cs typeface="DIN Pro Medium" panose="020B0604020202020204" charset="0"/>
              </a:rPr>
              <a:t>г.</a:t>
            </a:r>
            <a:endParaRPr dirty="0">
              <a:solidFill>
                <a:prstClr val="black"/>
              </a:solidFill>
              <a:latin typeface="DIN Pro Medium" panose="020B0604020202020204" charset="0"/>
              <a:cs typeface="DIN Pro Medium" panose="020B0604020202020204" charset="0"/>
            </a:endParaRPr>
          </a:p>
        </p:txBody>
      </p:sp>
      <p:sp>
        <p:nvSpPr>
          <p:cNvPr id="20" name="object 18"/>
          <p:cNvSpPr txBox="1"/>
          <p:nvPr/>
        </p:nvSpPr>
        <p:spPr>
          <a:xfrm>
            <a:off x="6966179" y="5227244"/>
            <a:ext cx="3258375" cy="1489510"/>
          </a:xfrm>
          <a:prstGeom prst="rect">
            <a:avLst/>
          </a:prstGeom>
        </p:spPr>
        <p:txBody>
          <a:bodyPr vert="horz" wrap="square" lIns="0" tIns="12065" rIns="0" bIns="0" rtlCol="0">
            <a:spAutoFit/>
          </a:bodyPr>
          <a:lstStyle/>
          <a:p>
            <a:pPr marL="12700" marR="5080" indent="1905" algn="ctr">
              <a:spcBef>
                <a:spcPts val="95"/>
              </a:spcBef>
            </a:pPr>
            <a:r>
              <a:rPr sz="1600" spc="-25" dirty="0">
                <a:solidFill>
                  <a:prstClr val="black"/>
                </a:solidFill>
                <a:latin typeface="DIN Pro Medium" panose="020B0604020202020204" charset="0"/>
                <a:cs typeface="DIN Pro Medium" panose="020B0604020202020204" charset="0"/>
              </a:rPr>
              <a:t>Устанавливает </a:t>
            </a:r>
            <a:r>
              <a:rPr sz="1600" spc="-5" dirty="0">
                <a:solidFill>
                  <a:prstClr val="black"/>
                </a:solidFill>
                <a:latin typeface="DIN Pro Medium" panose="020B0604020202020204" charset="0"/>
                <a:cs typeface="DIN Pro Medium" panose="020B0604020202020204" charset="0"/>
              </a:rPr>
              <a:t>порядок </a:t>
            </a:r>
            <a:r>
              <a:rPr sz="1600" spc="-10" dirty="0">
                <a:solidFill>
                  <a:prstClr val="black"/>
                </a:solidFill>
                <a:latin typeface="DIN Pro Medium" panose="020B0604020202020204" charset="0"/>
                <a:cs typeface="DIN Pro Medium" panose="020B0604020202020204" charset="0"/>
              </a:rPr>
              <a:t>направления  </a:t>
            </a:r>
            <a:r>
              <a:rPr sz="1600" spc="-15" dirty="0">
                <a:solidFill>
                  <a:prstClr val="black"/>
                </a:solidFill>
                <a:latin typeface="DIN Pro Medium" panose="020B0604020202020204" charset="0"/>
                <a:cs typeface="DIN Pro Medium" panose="020B0604020202020204" charset="0"/>
              </a:rPr>
              <a:t>установленных сведений </a:t>
            </a:r>
            <a:r>
              <a:rPr sz="1600" spc="-5" dirty="0">
                <a:solidFill>
                  <a:prstClr val="black"/>
                </a:solidFill>
                <a:latin typeface="DIN Pro Medium" panose="020B0604020202020204" charset="0"/>
                <a:cs typeface="DIN Pro Medium" panose="020B0604020202020204" charset="0"/>
              </a:rPr>
              <a:t>в </a:t>
            </a:r>
            <a:r>
              <a:rPr sz="1600" spc="-10" dirty="0">
                <a:solidFill>
                  <a:prstClr val="black"/>
                </a:solidFill>
                <a:latin typeface="DIN Pro Medium" panose="020B0604020202020204" charset="0"/>
                <a:cs typeface="DIN Pro Medium" panose="020B0604020202020204" charset="0"/>
              </a:rPr>
              <a:t>НАРК </a:t>
            </a:r>
            <a:r>
              <a:rPr sz="1600" spc="-5" dirty="0">
                <a:solidFill>
                  <a:prstClr val="black"/>
                </a:solidFill>
                <a:latin typeface="DIN Pro Medium" panose="020B0604020202020204" charset="0"/>
                <a:cs typeface="DIN Pro Medium" panose="020B0604020202020204" charset="0"/>
              </a:rPr>
              <a:t>для </a:t>
            </a:r>
            <a:r>
              <a:rPr sz="1600" spc="-10" dirty="0">
                <a:solidFill>
                  <a:prstClr val="black"/>
                </a:solidFill>
                <a:latin typeface="DIN Pro Medium" panose="020B0604020202020204" charset="0"/>
                <a:cs typeface="DIN Pro Medium" panose="020B0604020202020204" charset="0"/>
              </a:rPr>
              <a:t>включения </a:t>
            </a:r>
            <a:r>
              <a:rPr sz="1600" spc="-5" dirty="0">
                <a:solidFill>
                  <a:prstClr val="black"/>
                </a:solidFill>
                <a:latin typeface="DIN Pro Medium" panose="020B0604020202020204" charset="0"/>
                <a:cs typeface="DIN Pro Medium" panose="020B0604020202020204" charset="0"/>
              </a:rPr>
              <a:t>в  </a:t>
            </a:r>
            <a:r>
              <a:rPr sz="1600" spc="-20" dirty="0">
                <a:solidFill>
                  <a:prstClr val="black"/>
                </a:solidFill>
                <a:latin typeface="DIN Pro Medium" panose="020B0604020202020204" charset="0"/>
                <a:cs typeface="DIN Pro Medium" panose="020B0604020202020204" charset="0"/>
              </a:rPr>
              <a:t>Реестр </a:t>
            </a:r>
            <a:r>
              <a:rPr sz="1600" spc="-15" dirty="0">
                <a:solidFill>
                  <a:prstClr val="black"/>
                </a:solidFill>
                <a:latin typeface="DIN Pro Medium" panose="020B0604020202020204" charset="0"/>
                <a:cs typeface="DIN Pro Medium" panose="020B0604020202020204" charset="0"/>
              </a:rPr>
              <a:t>сведений </a:t>
            </a:r>
            <a:r>
              <a:rPr sz="1600" spc="-5" dirty="0">
                <a:solidFill>
                  <a:prstClr val="black"/>
                </a:solidFill>
                <a:latin typeface="DIN Pro Medium" panose="020B0604020202020204" charset="0"/>
                <a:cs typeface="DIN Pro Medium" panose="020B0604020202020204" charset="0"/>
              </a:rPr>
              <a:t>о </a:t>
            </a:r>
            <a:r>
              <a:rPr sz="1600" spc="-10" dirty="0">
                <a:solidFill>
                  <a:prstClr val="black"/>
                </a:solidFill>
                <a:latin typeface="DIN Pro Medium" panose="020B0604020202020204" charset="0"/>
                <a:cs typeface="DIN Pro Medium" panose="020B0604020202020204" charset="0"/>
              </a:rPr>
              <a:t>проведении независимой  оценки</a:t>
            </a:r>
            <a:r>
              <a:rPr sz="1600" dirty="0">
                <a:solidFill>
                  <a:prstClr val="black"/>
                </a:solidFill>
                <a:latin typeface="DIN Pro Medium" panose="020B0604020202020204" charset="0"/>
                <a:cs typeface="DIN Pro Medium" panose="020B0604020202020204" charset="0"/>
              </a:rPr>
              <a:t> </a:t>
            </a:r>
            <a:r>
              <a:rPr sz="1600" spc="-5" dirty="0">
                <a:solidFill>
                  <a:prstClr val="black"/>
                </a:solidFill>
                <a:latin typeface="DIN Pro Medium" panose="020B0604020202020204" charset="0"/>
                <a:cs typeface="DIN Pro Medium" panose="020B0604020202020204" charset="0"/>
              </a:rPr>
              <a:t>квалификации</a:t>
            </a:r>
            <a:endParaRPr sz="1600" dirty="0">
              <a:solidFill>
                <a:prstClr val="black"/>
              </a:solidFill>
              <a:latin typeface="DIN Pro Medium" panose="020B0604020202020204" charset="0"/>
              <a:cs typeface="DIN Pro Medium" panose="020B0604020202020204" charset="0"/>
            </a:endParaRPr>
          </a:p>
        </p:txBody>
      </p:sp>
      <p:sp>
        <p:nvSpPr>
          <p:cNvPr id="21" name="object 19"/>
          <p:cNvSpPr/>
          <p:nvPr/>
        </p:nvSpPr>
        <p:spPr>
          <a:xfrm>
            <a:off x="637874" y="1233253"/>
            <a:ext cx="4895215" cy="1056768"/>
          </a:xfrm>
          <a:custGeom>
            <a:avLst/>
            <a:gdLst/>
            <a:ahLst/>
            <a:cxnLst/>
            <a:rect l="l" t="t" r="r" b="b"/>
            <a:pathLst>
              <a:path w="4895215" h="1233170">
                <a:moveTo>
                  <a:pt x="4689602" y="0"/>
                </a:moveTo>
                <a:lnTo>
                  <a:pt x="205486" y="0"/>
                </a:lnTo>
                <a:lnTo>
                  <a:pt x="158369" y="5424"/>
                </a:lnTo>
                <a:lnTo>
                  <a:pt x="115118" y="20876"/>
                </a:lnTo>
                <a:lnTo>
                  <a:pt x="76964" y="45126"/>
                </a:lnTo>
                <a:lnTo>
                  <a:pt x="45142" y="76943"/>
                </a:lnTo>
                <a:lnTo>
                  <a:pt x="20885" y="115096"/>
                </a:lnTo>
                <a:lnTo>
                  <a:pt x="5427" y="158353"/>
                </a:lnTo>
                <a:lnTo>
                  <a:pt x="0" y="205485"/>
                </a:lnTo>
                <a:lnTo>
                  <a:pt x="0" y="1027429"/>
                </a:lnTo>
                <a:lnTo>
                  <a:pt x="5427" y="1074562"/>
                </a:lnTo>
                <a:lnTo>
                  <a:pt x="20885" y="1117819"/>
                </a:lnTo>
                <a:lnTo>
                  <a:pt x="45142" y="1155972"/>
                </a:lnTo>
                <a:lnTo>
                  <a:pt x="76964" y="1187789"/>
                </a:lnTo>
                <a:lnTo>
                  <a:pt x="115118" y="1212039"/>
                </a:lnTo>
                <a:lnTo>
                  <a:pt x="158369" y="1227491"/>
                </a:lnTo>
                <a:lnTo>
                  <a:pt x="205486" y="1232915"/>
                </a:lnTo>
                <a:lnTo>
                  <a:pt x="4689602" y="1232915"/>
                </a:lnTo>
                <a:lnTo>
                  <a:pt x="4736734" y="1227491"/>
                </a:lnTo>
                <a:lnTo>
                  <a:pt x="4779991" y="1212039"/>
                </a:lnTo>
                <a:lnTo>
                  <a:pt x="4818144" y="1187789"/>
                </a:lnTo>
                <a:lnTo>
                  <a:pt x="4849961" y="1155972"/>
                </a:lnTo>
                <a:lnTo>
                  <a:pt x="4874211" y="1117819"/>
                </a:lnTo>
                <a:lnTo>
                  <a:pt x="4889663" y="1074562"/>
                </a:lnTo>
                <a:lnTo>
                  <a:pt x="4895088" y="1027429"/>
                </a:lnTo>
                <a:lnTo>
                  <a:pt x="4895088" y="205485"/>
                </a:lnTo>
                <a:lnTo>
                  <a:pt x="4889663" y="158353"/>
                </a:lnTo>
                <a:lnTo>
                  <a:pt x="4874211" y="115096"/>
                </a:lnTo>
                <a:lnTo>
                  <a:pt x="4849961" y="76943"/>
                </a:lnTo>
                <a:lnTo>
                  <a:pt x="4818144" y="45126"/>
                </a:lnTo>
                <a:lnTo>
                  <a:pt x="4779991" y="20876"/>
                </a:lnTo>
                <a:lnTo>
                  <a:pt x="4736734" y="5424"/>
                </a:lnTo>
                <a:lnTo>
                  <a:pt x="4689602" y="0"/>
                </a:lnTo>
                <a:close/>
              </a:path>
            </a:pathLst>
          </a:custGeom>
          <a:solidFill>
            <a:schemeClr val="accent1">
              <a:lumMod val="75000"/>
            </a:schemeClr>
          </a:solidFill>
        </p:spPr>
        <p:txBody>
          <a:bodyPr wrap="square" lIns="0" tIns="0" rIns="0" bIns="0" rtlCol="0"/>
          <a:lstStyle/>
          <a:p>
            <a:endParaRPr>
              <a:solidFill>
                <a:schemeClr val="accent1">
                  <a:lumMod val="60000"/>
                  <a:lumOff val="40000"/>
                </a:schemeClr>
              </a:solidFill>
              <a:latin typeface="DIN Pro Medium" panose="020B0604020202020204" charset="0"/>
              <a:cs typeface="DIN Pro Medium" panose="020B0604020202020204" charset="0"/>
            </a:endParaRPr>
          </a:p>
        </p:txBody>
      </p:sp>
      <p:sp>
        <p:nvSpPr>
          <p:cNvPr id="22" name="object 20"/>
          <p:cNvSpPr/>
          <p:nvPr/>
        </p:nvSpPr>
        <p:spPr>
          <a:xfrm>
            <a:off x="647365" y="1224343"/>
            <a:ext cx="4895215" cy="1056768"/>
          </a:xfrm>
          <a:custGeom>
            <a:avLst/>
            <a:gdLst/>
            <a:ahLst/>
            <a:cxnLst/>
            <a:rect l="l" t="t" r="r" b="b"/>
            <a:pathLst>
              <a:path w="4895215" h="1233170">
                <a:moveTo>
                  <a:pt x="0" y="205485"/>
                </a:moveTo>
                <a:lnTo>
                  <a:pt x="5427" y="158353"/>
                </a:lnTo>
                <a:lnTo>
                  <a:pt x="20885" y="115096"/>
                </a:lnTo>
                <a:lnTo>
                  <a:pt x="45142" y="76943"/>
                </a:lnTo>
                <a:lnTo>
                  <a:pt x="76964" y="45126"/>
                </a:lnTo>
                <a:lnTo>
                  <a:pt x="115118" y="20876"/>
                </a:lnTo>
                <a:lnTo>
                  <a:pt x="158369" y="5424"/>
                </a:lnTo>
                <a:lnTo>
                  <a:pt x="205486" y="0"/>
                </a:lnTo>
                <a:lnTo>
                  <a:pt x="4689602" y="0"/>
                </a:lnTo>
                <a:lnTo>
                  <a:pt x="4736734" y="5424"/>
                </a:lnTo>
                <a:lnTo>
                  <a:pt x="4779991" y="20876"/>
                </a:lnTo>
                <a:lnTo>
                  <a:pt x="4818144" y="45126"/>
                </a:lnTo>
                <a:lnTo>
                  <a:pt x="4849961" y="76943"/>
                </a:lnTo>
                <a:lnTo>
                  <a:pt x="4874211" y="115096"/>
                </a:lnTo>
                <a:lnTo>
                  <a:pt x="4889663" y="158353"/>
                </a:lnTo>
                <a:lnTo>
                  <a:pt x="4895088" y="205485"/>
                </a:lnTo>
                <a:lnTo>
                  <a:pt x="4895088" y="1027429"/>
                </a:lnTo>
                <a:lnTo>
                  <a:pt x="4889663" y="1074562"/>
                </a:lnTo>
                <a:lnTo>
                  <a:pt x="4874211" y="1117819"/>
                </a:lnTo>
                <a:lnTo>
                  <a:pt x="4849961" y="1155972"/>
                </a:lnTo>
                <a:lnTo>
                  <a:pt x="4818144" y="1187789"/>
                </a:lnTo>
                <a:lnTo>
                  <a:pt x="4779991" y="1212039"/>
                </a:lnTo>
                <a:lnTo>
                  <a:pt x="4736734" y="1227491"/>
                </a:lnTo>
                <a:lnTo>
                  <a:pt x="4689602" y="1232915"/>
                </a:lnTo>
                <a:lnTo>
                  <a:pt x="205486" y="1232915"/>
                </a:lnTo>
                <a:lnTo>
                  <a:pt x="158369" y="1227491"/>
                </a:lnTo>
                <a:lnTo>
                  <a:pt x="115118" y="1212039"/>
                </a:lnTo>
                <a:lnTo>
                  <a:pt x="76964" y="1187789"/>
                </a:lnTo>
                <a:lnTo>
                  <a:pt x="45142" y="1155972"/>
                </a:lnTo>
                <a:lnTo>
                  <a:pt x="20885" y="1117819"/>
                </a:lnTo>
                <a:lnTo>
                  <a:pt x="5427" y="1074562"/>
                </a:lnTo>
                <a:lnTo>
                  <a:pt x="0" y="1027429"/>
                </a:lnTo>
                <a:lnTo>
                  <a:pt x="0" y="205485"/>
                </a:lnTo>
                <a:close/>
              </a:path>
            </a:pathLst>
          </a:custGeom>
          <a:ln w="25908">
            <a:solidFill>
              <a:srgbClr val="001F5F"/>
            </a:solidFill>
          </a:ln>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23" name="object 21"/>
          <p:cNvSpPr txBox="1"/>
          <p:nvPr/>
        </p:nvSpPr>
        <p:spPr>
          <a:xfrm>
            <a:off x="951956" y="1316165"/>
            <a:ext cx="4309197" cy="843821"/>
          </a:xfrm>
          <a:prstGeom prst="rect">
            <a:avLst/>
          </a:prstGeom>
        </p:spPr>
        <p:txBody>
          <a:bodyPr vert="horz" wrap="square" lIns="0" tIns="12700" rIns="0" bIns="0" rtlCol="0">
            <a:spAutoFit/>
          </a:bodyPr>
          <a:lstStyle/>
          <a:p>
            <a:pPr marL="635" algn="ctr">
              <a:spcBef>
                <a:spcPts val="100"/>
              </a:spcBef>
            </a:pPr>
            <a:r>
              <a:rPr spc="-5" dirty="0">
                <a:solidFill>
                  <a:srgbClr val="FFFFFF"/>
                </a:solidFill>
                <a:latin typeface="DIN Pro Medium" panose="020B0604020202020204" charset="0"/>
                <a:cs typeface="DIN Pro Medium" panose="020B0604020202020204" charset="0"/>
              </a:rPr>
              <a:t>Федеральный </a:t>
            </a:r>
            <a:r>
              <a:rPr spc="-10" dirty="0">
                <a:solidFill>
                  <a:srgbClr val="FFFFFF"/>
                </a:solidFill>
                <a:latin typeface="DIN Pro Medium" panose="020B0604020202020204" charset="0"/>
                <a:cs typeface="DIN Pro Medium" panose="020B0604020202020204" charset="0"/>
              </a:rPr>
              <a:t>закон </a:t>
            </a:r>
            <a:r>
              <a:rPr dirty="0">
                <a:solidFill>
                  <a:srgbClr val="FFFFFF"/>
                </a:solidFill>
                <a:latin typeface="DIN Pro Medium" panose="020B0604020202020204" charset="0"/>
                <a:cs typeface="DIN Pro Medium" panose="020B0604020202020204" charset="0"/>
              </a:rPr>
              <a:t>№ </a:t>
            </a:r>
            <a:r>
              <a:rPr spc="-5" dirty="0">
                <a:solidFill>
                  <a:srgbClr val="FFFFFF"/>
                </a:solidFill>
                <a:latin typeface="DIN Pro Medium" panose="020B0604020202020204" charset="0"/>
                <a:cs typeface="DIN Pro Medium" panose="020B0604020202020204" charset="0"/>
              </a:rPr>
              <a:t>238-ФЗ</a:t>
            </a:r>
            <a:r>
              <a:rPr spc="-20" dirty="0">
                <a:solidFill>
                  <a:srgbClr val="FFFFFF"/>
                </a:solidFill>
                <a:latin typeface="DIN Pro Medium" panose="020B0604020202020204" charset="0"/>
                <a:cs typeface="DIN Pro Medium" panose="020B0604020202020204" charset="0"/>
              </a:rPr>
              <a:t> </a:t>
            </a:r>
            <a:r>
              <a:rPr spc="-5" dirty="0">
                <a:solidFill>
                  <a:srgbClr val="FFFFFF"/>
                </a:solidFill>
                <a:latin typeface="DIN Pro Medium" panose="020B0604020202020204" charset="0"/>
                <a:cs typeface="DIN Pro Medium" panose="020B0604020202020204" charset="0"/>
              </a:rPr>
              <a:t>«О</a:t>
            </a:r>
            <a:endParaRPr dirty="0">
              <a:solidFill>
                <a:prstClr val="black"/>
              </a:solidFill>
              <a:latin typeface="DIN Pro Medium" panose="020B0604020202020204" charset="0"/>
              <a:cs typeface="DIN Pro Medium" panose="020B0604020202020204" charset="0"/>
            </a:endParaRPr>
          </a:p>
          <a:p>
            <a:pPr algn="ctr"/>
            <a:r>
              <a:rPr spc="-5" dirty="0">
                <a:solidFill>
                  <a:srgbClr val="FFFFFF"/>
                </a:solidFill>
                <a:latin typeface="DIN Pro Medium" panose="020B0604020202020204" charset="0"/>
                <a:cs typeface="DIN Pro Medium" panose="020B0604020202020204" charset="0"/>
              </a:rPr>
              <a:t>независимой </a:t>
            </a:r>
            <a:r>
              <a:rPr spc="-10" dirty="0">
                <a:solidFill>
                  <a:srgbClr val="FFFFFF"/>
                </a:solidFill>
                <a:latin typeface="DIN Pro Medium" panose="020B0604020202020204" charset="0"/>
                <a:cs typeface="DIN Pro Medium" panose="020B0604020202020204" charset="0"/>
              </a:rPr>
              <a:t>оценке </a:t>
            </a:r>
            <a:r>
              <a:rPr spc="-5" dirty="0">
                <a:solidFill>
                  <a:srgbClr val="FFFFFF"/>
                </a:solidFill>
                <a:latin typeface="DIN Pro Medium" panose="020B0604020202020204" charset="0"/>
                <a:cs typeface="DIN Pro Medium" panose="020B0604020202020204" charset="0"/>
              </a:rPr>
              <a:t>квалификации»</a:t>
            </a:r>
            <a:r>
              <a:rPr spc="30" dirty="0">
                <a:solidFill>
                  <a:srgbClr val="FFFFFF"/>
                </a:solidFill>
                <a:latin typeface="DIN Pro Medium" panose="020B0604020202020204" charset="0"/>
                <a:cs typeface="DIN Pro Medium" panose="020B0604020202020204" charset="0"/>
              </a:rPr>
              <a:t> </a:t>
            </a:r>
            <a:r>
              <a:rPr spc="-5" dirty="0">
                <a:solidFill>
                  <a:srgbClr val="FFFFFF"/>
                </a:solidFill>
                <a:latin typeface="DIN Pro Medium" panose="020B0604020202020204" charset="0"/>
                <a:cs typeface="DIN Pro Medium" panose="020B0604020202020204" charset="0"/>
              </a:rPr>
              <a:t>от</a:t>
            </a:r>
            <a:endParaRPr dirty="0">
              <a:solidFill>
                <a:prstClr val="black"/>
              </a:solidFill>
              <a:latin typeface="DIN Pro Medium" panose="020B0604020202020204" charset="0"/>
              <a:cs typeface="DIN Pro Medium" panose="020B0604020202020204" charset="0"/>
            </a:endParaRPr>
          </a:p>
          <a:p>
            <a:pPr algn="ctr"/>
            <a:r>
              <a:rPr spc="-5" dirty="0">
                <a:solidFill>
                  <a:srgbClr val="FFFFFF"/>
                </a:solidFill>
                <a:latin typeface="DIN Pro Medium" panose="020B0604020202020204" charset="0"/>
                <a:cs typeface="DIN Pro Medium" panose="020B0604020202020204" charset="0"/>
              </a:rPr>
              <a:t>03.07.2016</a:t>
            </a:r>
            <a:endParaRPr dirty="0">
              <a:solidFill>
                <a:prstClr val="black"/>
              </a:solidFill>
              <a:latin typeface="DIN Pro Medium" panose="020B0604020202020204" charset="0"/>
              <a:cs typeface="DIN Pro Medium" panose="020B0604020202020204" charset="0"/>
            </a:endParaRPr>
          </a:p>
        </p:txBody>
      </p:sp>
      <p:sp>
        <p:nvSpPr>
          <p:cNvPr id="25" name="object 23"/>
          <p:cNvSpPr txBox="1"/>
          <p:nvPr/>
        </p:nvSpPr>
        <p:spPr>
          <a:xfrm>
            <a:off x="6879715" y="1409139"/>
            <a:ext cx="3916005" cy="750847"/>
          </a:xfrm>
          <a:prstGeom prst="rect">
            <a:avLst/>
          </a:prstGeom>
        </p:spPr>
        <p:txBody>
          <a:bodyPr vert="horz" wrap="square" lIns="0" tIns="12065" rIns="0" bIns="0" rtlCol="0">
            <a:spAutoFit/>
          </a:bodyPr>
          <a:lstStyle/>
          <a:p>
            <a:pPr marR="5080" indent="-601980" algn="ctr"/>
            <a:r>
              <a:rPr sz="1600" spc="-25" dirty="0">
                <a:solidFill>
                  <a:prstClr val="black"/>
                </a:solidFill>
                <a:latin typeface="DIN Pro Medium" panose="020B0604020202020204" charset="0"/>
                <a:cs typeface="DIN Pro Medium" panose="020B0604020202020204" charset="0"/>
              </a:rPr>
              <a:t>Устанавливает </a:t>
            </a:r>
            <a:r>
              <a:rPr sz="1600" spc="-10" dirty="0">
                <a:solidFill>
                  <a:prstClr val="black"/>
                </a:solidFill>
                <a:latin typeface="DIN Pro Medium" panose="020B0604020202020204" charset="0"/>
                <a:cs typeface="DIN Pro Medium" panose="020B0604020202020204" charset="0"/>
              </a:rPr>
              <a:t>категорийно-понятийный </a:t>
            </a:r>
            <a:r>
              <a:rPr sz="1600" spc="-15" dirty="0">
                <a:solidFill>
                  <a:prstClr val="black"/>
                </a:solidFill>
                <a:latin typeface="DIN Pro Medium" panose="020B0604020202020204" charset="0"/>
                <a:cs typeface="DIN Pro Medium" panose="020B0604020202020204" charset="0"/>
              </a:rPr>
              <a:t>аппарат </a:t>
            </a:r>
            <a:r>
              <a:rPr sz="1600" spc="-5" dirty="0">
                <a:solidFill>
                  <a:prstClr val="black"/>
                </a:solidFill>
                <a:latin typeface="DIN Pro Medium" panose="020B0604020202020204" charset="0"/>
                <a:cs typeface="DIN Pro Medium" panose="020B0604020202020204" charset="0"/>
              </a:rPr>
              <a:t>и  </a:t>
            </a:r>
            <a:r>
              <a:rPr sz="1600" spc="-10" dirty="0">
                <a:solidFill>
                  <a:prstClr val="black"/>
                </a:solidFill>
                <a:latin typeface="DIN Pro Medium" panose="020B0604020202020204" charset="0"/>
                <a:cs typeface="DIN Pro Medium" panose="020B0604020202020204" charset="0"/>
              </a:rPr>
              <a:t>функционал </a:t>
            </a:r>
            <a:r>
              <a:rPr sz="1600" spc="-15" dirty="0">
                <a:solidFill>
                  <a:prstClr val="black"/>
                </a:solidFill>
                <a:latin typeface="DIN Pro Medium" panose="020B0604020202020204" charset="0"/>
                <a:cs typeface="DIN Pro Medium" panose="020B0604020202020204" charset="0"/>
              </a:rPr>
              <a:t>всех </a:t>
            </a:r>
            <a:r>
              <a:rPr sz="1600" spc="-10" dirty="0">
                <a:solidFill>
                  <a:prstClr val="black"/>
                </a:solidFill>
                <a:latin typeface="DIN Pro Medium" panose="020B0604020202020204" charset="0"/>
                <a:cs typeface="DIN Pro Medium" panose="020B0604020202020204" charset="0"/>
              </a:rPr>
              <a:t>участников</a:t>
            </a:r>
            <a:r>
              <a:rPr sz="1600" spc="135" dirty="0">
                <a:solidFill>
                  <a:prstClr val="black"/>
                </a:solidFill>
                <a:latin typeface="DIN Pro Medium" panose="020B0604020202020204" charset="0"/>
                <a:cs typeface="DIN Pro Medium" panose="020B0604020202020204" charset="0"/>
              </a:rPr>
              <a:t> </a:t>
            </a:r>
            <a:r>
              <a:rPr sz="1600" spc="-10" dirty="0">
                <a:solidFill>
                  <a:prstClr val="black"/>
                </a:solidFill>
                <a:latin typeface="DIN Pro Medium" panose="020B0604020202020204" charset="0"/>
                <a:cs typeface="DIN Pro Medium" panose="020B0604020202020204" charset="0"/>
              </a:rPr>
              <a:t>системы</a:t>
            </a:r>
            <a:endParaRPr sz="1600" dirty="0">
              <a:solidFill>
                <a:prstClr val="black"/>
              </a:solidFill>
              <a:latin typeface="DIN Pro Medium" panose="020B0604020202020204" charset="0"/>
              <a:cs typeface="DIN Pro Medium" panose="020B0604020202020204" charset="0"/>
            </a:endParaRPr>
          </a:p>
        </p:txBody>
      </p:sp>
      <p:sp>
        <p:nvSpPr>
          <p:cNvPr id="26" name="object 24"/>
          <p:cNvSpPr/>
          <p:nvPr/>
        </p:nvSpPr>
        <p:spPr>
          <a:xfrm>
            <a:off x="5847588" y="2743246"/>
            <a:ext cx="615950" cy="539750"/>
          </a:xfrm>
          <a:custGeom>
            <a:avLst/>
            <a:gdLst/>
            <a:ahLst/>
            <a:cxnLst/>
            <a:rect l="l" t="t" r="r" b="b"/>
            <a:pathLst>
              <a:path w="615950" h="539750">
                <a:moveTo>
                  <a:pt x="345948" y="0"/>
                </a:moveTo>
                <a:lnTo>
                  <a:pt x="345948" y="107950"/>
                </a:lnTo>
                <a:lnTo>
                  <a:pt x="0" y="107950"/>
                </a:lnTo>
                <a:lnTo>
                  <a:pt x="0" y="431545"/>
                </a:lnTo>
                <a:lnTo>
                  <a:pt x="345948" y="431545"/>
                </a:lnTo>
                <a:lnTo>
                  <a:pt x="345948" y="539495"/>
                </a:lnTo>
                <a:lnTo>
                  <a:pt x="615696" y="269747"/>
                </a:lnTo>
                <a:lnTo>
                  <a:pt x="345948" y="0"/>
                </a:lnTo>
                <a:close/>
              </a:path>
            </a:pathLst>
          </a:custGeom>
          <a:solidFill>
            <a:srgbClr val="CC0000"/>
          </a:solid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28" name="object 26"/>
          <p:cNvSpPr/>
          <p:nvPr/>
        </p:nvSpPr>
        <p:spPr>
          <a:xfrm>
            <a:off x="5847171" y="1491762"/>
            <a:ext cx="615950" cy="539750"/>
          </a:xfrm>
          <a:custGeom>
            <a:avLst/>
            <a:gdLst/>
            <a:ahLst/>
            <a:cxnLst/>
            <a:rect l="l" t="t" r="r" b="b"/>
            <a:pathLst>
              <a:path w="615950" h="539750">
                <a:moveTo>
                  <a:pt x="345948" y="0"/>
                </a:moveTo>
                <a:lnTo>
                  <a:pt x="345948" y="107950"/>
                </a:lnTo>
                <a:lnTo>
                  <a:pt x="0" y="107950"/>
                </a:lnTo>
                <a:lnTo>
                  <a:pt x="0" y="431545"/>
                </a:lnTo>
                <a:lnTo>
                  <a:pt x="345948" y="431545"/>
                </a:lnTo>
                <a:lnTo>
                  <a:pt x="345948" y="539495"/>
                </a:lnTo>
                <a:lnTo>
                  <a:pt x="615696" y="269747"/>
                </a:lnTo>
                <a:lnTo>
                  <a:pt x="345948" y="0"/>
                </a:lnTo>
                <a:close/>
              </a:path>
            </a:pathLst>
          </a:custGeom>
          <a:solidFill>
            <a:srgbClr val="CC0000"/>
          </a:solid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30" name="object 28"/>
          <p:cNvSpPr/>
          <p:nvPr/>
        </p:nvSpPr>
        <p:spPr>
          <a:xfrm>
            <a:off x="5847588" y="4184903"/>
            <a:ext cx="614680" cy="539750"/>
          </a:xfrm>
          <a:custGeom>
            <a:avLst/>
            <a:gdLst/>
            <a:ahLst/>
            <a:cxnLst/>
            <a:rect l="l" t="t" r="r" b="b"/>
            <a:pathLst>
              <a:path w="614679" h="539750">
                <a:moveTo>
                  <a:pt x="344424" y="0"/>
                </a:moveTo>
                <a:lnTo>
                  <a:pt x="344424" y="107950"/>
                </a:lnTo>
                <a:lnTo>
                  <a:pt x="0" y="107950"/>
                </a:lnTo>
                <a:lnTo>
                  <a:pt x="0" y="431546"/>
                </a:lnTo>
                <a:lnTo>
                  <a:pt x="344424" y="431546"/>
                </a:lnTo>
                <a:lnTo>
                  <a:pt x="344424" y="539496"/>
                </a:lnTo>
                <a:lnTo>
                  <a:pt x="614172" y="269748"/>
                </a:lnTo>
                <a:lnTo>
                  <a:pt x="344424" y="0"/>
                </a:lnTo>
                <a:close/>
              </a:path>
            </a:pathLst>
          </a:custGeom>
          <a:solidFill>
            <a:srgbClr val="CC0000"/>
          </a:solid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32" name="object 30"/>
          <p:cNvSpPr/>
          <p:nvPr/>
        </p:nvSpPr>
        <p:spPr>
          <a:xfrm>
            <a:off x="5846318" y="5615538"/>
            <a:ext cx="615950" cy="539750"/>
          </a:xfrm>
          <a:custGeom>
            <a:avLst/>
            <a:gdLst/>
            <a:ahLst/>
            <a:cxnLst/>
            <a:rect l="l" t="t" r="r" b="b"/>
            <a:pathLst>
              <a:path w="615950" h="539750">
                <a:moveTo>
                  <a:pt x="345948" y="0"/>
                </a:moveTo>
                <a:lnTo>
                  <a:pt x="345948" y="107899"/>
                </a:lnTo>
                <a:lnTo>
                  <a:pt x="0" y="107899"/>
                </a:lnTo>
                <a:lnTo>
                  <a:pt x="0" y="431596"/>
                </a:lnTo>
                <a:lnTo>
                  <a:pt x="345948" y="431596"/>
                </a:lnTo>
                <a:lnTo>
                  <a:pt x="345948" y="539495"/>
                </a:lnTo>
                <a:lnTo>
                  <a:pt x="615696" y="269747"/>
                </a:lnTo>
                <a:lnTo>
                  <a:pt x="345948" y="0"/>
                </a:lnTo>
                <a:close/>
              </a:path>
            </a:pathLst>
          </a:custGeom>
          <a:solidFill>
            <a:srgbClr val="CC0000"/>
          </a:solid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34" name="object 32"/>
          <p:cNvSpPr/>
          <p:nvPr/>
        </p:nvSpPr>
        <p:spPr>
          <a:xfrm>
            <a:off x="10814305" y="133909"/>
            <a:ext cx="1377695" cy="1033271"/>
          </a:xfrm>
          <a:prstGeom prst="rect">
            <a:avLst/>
          </a:prstGeom>
          <a:blipFill>
            <a:blip r:embed="rId3" cstate="print"/>
            <a:stretch>
              <a:fillRect/>
            </a:stretch>
          </a:blip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37" name="Номер слайда 36"/>
          <p:cNvSpPr>
            <a:spLocks noGrp="1"/>
          </p:cNvSpPr>
          <p:nvPr>
            <p:ph type="sldNum" sz="quarter" idx="12"/>
          </p:nvPr>
        </p:nvSpPr>
        <p:spPr/>
        <p:txBody>
          <a:bodyPr/>
          <a:lstStyle/>
          <a:p>
            <a:fld id="{C927236B-C36B-4890-AA73-98FE94143982}" type="slidenum">
              <a:rPr lang="ru-RU" smtClean="0"/>
              <a:pPr/>
              <a:t>18</a:t>
            </a:fld>
            <a:endParaRPr lang="ru-RU" dirty="0"/>
          </a:p>
        </p:txBody>
      </p:sp>
    </p:spTree>
    <p:extLst>
      <p:ext uri="{BB962C8B-B14F-4D97-AF65-F5344CB8AC3E}">
        <p14:creationId xmlns:p14="http://schemas.microsoft.com/office/powerpoint/2010/main" val="3674456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lide Number Placeholder 4"/>
          <p:cNvSpPr txBox="1">
            <a:spLocks noGrp="1"/>
          </p:cNvSpPr>
          <p:nvPr>
            <p:ph type="sldNum" sz="quarter" idx="4294967295"/>
          </p:nvPr>
        </p:nvSpPr>
        <p:spPr>
          <a:xfrm>
            <a:off x="11803962" y="6550699"/>
            <a:ext cx="388038" cy="307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a:defRPr sz="1400" b="1">
                <a:solidFill>
                  <a:srgbClr val="4859A8"/>
                </a:solidFill>
                <a:latin typeface="Verdana"/>
                <a:ea typeface="Verdana"/>
                <a:cs typeface="Verdana"/>
                <a:sym typeface="Verdana"/>
              </a:defRPr>
            </a:lvl1pPr>
          </a:lstStyle>
          <a:p>
            <a:fld id="{86CB4B4D-7CA3-9044-876B-883B54F8677D}" type="slidenum">
              <a:rPr>
                <a:solidFill>
                  <a:schemeClr val="bg1"/>
                </a:solidFill>
                <a:latin typeface="DIN Pro Medium" panose="020B0604020202020204" charset="0"/>
                <a:cs typeface="DIN Pro Medium" panose="020B0604020202020204" charset="0"/>
              </a:rPr>
              <a:t>19</a:t>
            </a:fld>
            <a:endParaRPr dirty="0">
              <a:solidFill>
                <a:schemeClr val="bg1"/>
              </a:solidFill>
              <a:latin typeface="DIN Pro Medium" panose="020B0604020202020204" charset="0"/>
              <a:cs typeface="DIN Pro Medium" panose="020B0604020202020204" charset="0"/>
            </a:endParaRPr>
          </a:p>
        </p:txBody>
      </p:sp>
      <p:sp>
        <p:nvSpPr>
          <p:cNvPr id="25" name="Прямоугольник 24"/>
          <p:cNvSpPr/>
          <p:nvPr/>
        </p:nvSpPr>
        <p:spPr>
          <a:xfrm>
            <a:off x="10735265" y="2938"/>
            <a:ext cx="1456735" cy="577081"/>
          </a:xfrm>
          <a:prstGeom prst="rect">
            <a:avLst/>
          </a:prstGeom>
          <a:ln w="38100">
            <a:solidFill>
              <a:schemeClr val="tx2">
                <a:lumMod val="75000"/>
              </a:schemeClr>
            </a:solidFill>
          </a:ln>
        </p:spPr>
        <p:txBody>
          <a:bodyPr wrap="square">
            <a:spAutoFit/>
          </a:bodyPr>
          <a:lstStyle/>
          <a:p>
            <a:pPr algn="ctr"/>
            <a:r>
              <a:rPr lang="ru-RU" sz="1050" dirty="0">
                <a:latin typeface="DIN Pro Medium" panose="020B0604020202020204" charset="0"/>
                <a:ea typeface="Verdana" panose="020B0604030504040204" pitchFamily="34" charset="0"/>
                <a:cs typeface="DIN Pro Medium" panose="020B0604020202020204" charset="0"/>
              </a:rPr>
              <a:t>Приказ Минтруда от 1 ноября 2016 года №601н</a:t>
            </a:r>
            <a:endParaRPr lang="ru-RU" sz="1000" dirty="0">
              <a:latin typeface="DIN Pro Medium" panose="020B0604020202020204" charset="0"/>
              <a:ea typeface="Verdana" panose="020B0604030504040204" pitchFamily="34" charset="0"/>
              <a:cs typeface="DIN Pro Medium" panose="020B0604020202020204" charset="0"/>
            </a:endParaRPr>
          </a:p>
        </p:txBody>
      </p:sp>
      <p:sp>
        <p:nvSpPr>
          <p:cNvPr id="27" name="TextBox 26"/>
          <p:cNvSpPr txBox="1"/>
          <p:nvPr/>
        </p:nvSpPr>
        <p:spPr>
          <a:xfrm>
            <a:off x="1884163" y="623163"/>
            <a:ext cx="8100549" cy="646331"/>
          </a:xfrm>
          <a:prstGeom prst="rect">
            <a:avLst/>
          </a:prstGeom>
          <a:noFill/>
        </p:spPr>
        <p:txBody>
          <a:bodyPr wrap="square" rtlCol="0">
            <a:spAutoFit/>
          </a:bodyPr>
          <a:lstStyle/>
          <a:p>
            <a:pPr algn="ctr"/>
            <a:r>
              <a:rPr lang="ru-RU" b="1" dirty="0">
                <a:latin typeface="DIN Pro Medium" panose="020B0604020202020204" charset="0"/>
                <a:ea typeface="Verdana" panose="020B0604030504040204" pitchFamily="34" charset="0"/>
                <a:cs typeface="DIN Pro Medium" panose="020B0604020202020204" charset="0"/>
              </a:rPr>
              <a:t>Профессиональный стандарт </a:t>
            </a:r>
          </a:p>
          <a:p>
            <a:pPr algn="ctr"/>
            <a:r>
              <a:rPr lang="ru-RU" b="1" dirty="0">
                <a:latin typeface="DIN Pro Medium" panose="020B0604020202020204" charset="0"/>
                <a:ea typeface="Verdana" panose="020B0604030504040204" pitchFamily="34" charset="0"/>
                <a:cs typeface="DIN Pro Medium" panose="020B0604020202020204" charset="0"/>
              </a:rPr>
              <a:t>«Специалист по организации строительства»</a:t>
            </a:r>
          </a:p>
        </p:txBody>
      </p:sp>
      <p:cxnSp>
        <p:nvCxnSpPr>
          <p:cNvPr id="28" name="Прямая со стрелкой 27"/>
          <p:cNvCxnSpPr>
            <a:stCxn id="27" idx="2"/>
            <a:endCxn id="32" idx="0"/>
          </p:cNvCxnSpPr>
          <p:nvPr/>
        </p:nvCxnSpPr>
        <p:spPr>
          <a:xfrm>
            <a:off x="5934438" y="1269494"/>
            <a:ext cx="3977657" cy="576462"/>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27" idx="2"/>
            <a:endCxn id="136" idx="0"/>
          </p:cNvCxnSpPr>
          <p:nvPr/>
        </p:nvCxnSpPr>
        <p:spPr>
          <a:xfrm flipH="1">
            <a:off x="1884163" y="1269494"/>
            <a:ext cx="4050275" cy="565090"/>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79185" y="1845956"/>
            <a:ext cx="4265820" cy="1200329"/>
          </a:xfrm>
          <a:prstGeom prst="rect">
            <a:avLst/>
          </a:prstGeom>
          <a:noFill/>
        </p:spPr>
        <p:txBody>
          <a:bodyPr wrap="square" rtlCol="0">
            <a:spAutoFit/>
          </a:bodyPr>
          <a:lstStyle/>
          <a:p>
            <a:pPr algn="ctr"/>
            <a:r>
              <a:rPr lang="ru-RU" dirty="0">
                <a:latin typeface="DIN Pro Medium" panose="020B0604020202020204" charset="0"/>
                <a:ea typeface="Verdana" panose="020B0604030504040204" pitchFamily="34" charset="0"/>
                <a:cs typeface="DIN Pro Medium" panose="020B0604020202020204" charset="0"/>
              </a:rPr>
              <a:t>Главный инженер проекта (специалист по организации строительства) </a:t>
            </a:r>
          </a:p>
          <a:p>
            <a:pPr algn="ctr"/>
            <a:r>
              <a:rPr lang="ru-RU" dirty="0">
                <a:latin typeface="DIN Pro Medium" panose="020B0604020202020204" charset="0"/>
                <a:ea typeface="Verdana" panose="020B0604030504040204" pitchFamily="34" charset="0"/>
                <a:cs typeface="DIN Pro Medium" panose="020B0604020202020204" charset="0"/>
              </a:rPr>
              <a:t>(7 уровень квалификации)</a:t>
            </a:r>
          </a:p>
        </p:txBody>
      </p:sp>
      <p:sp>
        <p:nvSpPr>
          <p:cNvPr id="34" name="Прямоугольник 33"/>
          <p:cNvSpPr/>
          <p:nvPr/>
        </p:nvSpPr>
        <p:spPr>
          <a:xfrm>
            <a:off x="1933996" y="3168255"/>
            <a:ext cx="7852837" cy="923330"/>
          </a:xfrm>
          <a:prstGeom prst="rect">
            <a:avLst/>
          </a:prstGeom>
        </p:spPr>
        <p:txBody>
          <a:bodyPr wrap="square">
            <a:spAutoFit/>
          </a:bodyPr>
          <a:lstStyle/>
          <a:p>
            <a:pPr algn="ctr"/>
            <a:r>
              <a:rPr lang="ru-RU" b="1" dirty="0">
                <a:solidFill>
                  <a:schemeClr val="accent5">
                    <a:lumMod val="75000"/>
                  </a:schemeClr>
                </a:solidFill>
                <a:latin typeface="DIN Pro Medium" panose="020B0604020202020204" charset="0"/>
                <a:ea typeface="Verdana" panose="020B0604030504040204" pitchFamily="34" charset="0"/>
                <a:cs typeface="DIN Pro Medium" panose="020B0604020202020204" charset="0"/>
              </a:rPr>
              <a:t>Профессиональный экзамен</a:t>
            </a:r>
            <a:r>
              <a:rPr lang="en-US" b="1" dirty="0">
                <a:solidFill>
                  <a:schemeClr val="accent5">
                    <a:lumMod val="75000"/>
                  </a:schemeClr>
                </a:solidFill>
                <a:latin typeface="DIN Pro Medium" panose="020B0604020202020204" charset="0"/>
                <a:ea typeface="Verdana" panose="020B0604030504040204" pitchFamily="34" charset="0"/>
                <a:cs typeface="DIN Pro Medium" panose="020B0604020202020204" charset="0"/>
              </a:rPr>
              <a:t>, </a:t>
            </a:r>
            <a:r>
              <a:rPr lang="ru-RU" b="1" dirty="0">
                <a:solidFill>
                  <a:schemeClr val="accent5">
                    <a:lumMod val="75000"/>
                  </a:schemeClr>
                </a:solidFill>
                <a:latin typeface="DIN Pro Medium" panose="020B0604020202020204" charset="0"/>
                <a:ea typeface="Verdana" panose="020B0604030504040204" pitchFamily="34" charset="0"/>
                <a:cs typeface="DIN Pro Medium" panose="020B0604020202020204" charset="0"/>
              </a:rPr>
              <a:t>квалификация:</a:t>
            </a:r>
          </a:p>
          <a:p>
            <a:pPr algn="ctr"/>
            <a:r>
              <a:rPr lang="ru-RU" b="1" dirty="0">
                <a:solidFill>
                  <a:schemeClr val="accent5">
                    <a:lumMod val="75000"/>
                  </a:schemeClr>
                </a:solidFill>
                <a:latin typeface="DIN Pro Medium" panose="020B0604020202020204" charset="0"/>
                <a:ea typeface="Verdana" panose="020B0604030504040204" pitchFamily="34" charset="0"/>
                <a:cs typeface="DIN Pro Medium" panose="020B0604020202020204" charset="0"/>
              </a:rPr>
              <a:t>Главный инженер проекта (специалист по организации строительства) </a:t>
            </a:r>
          </a:p>
          <a:p>
            <a:pPr algn="ctr"/>
            <a:r>
              <a:rPr lang="ru-RU" b="1" dirty="0">
                <a:solidFill>
                  <a:schemeClr val="accent5">
                    <a:lumMod val="75000"/>
                  </a:schemeClr>
                </a:solidFill>
                <a:latin typeface="DIN Pro Medium" panose="020B0604020202020204" charset="0"/>
                <a:ea typeface="Verdana" panose="020B0604030504040204" pitchFamily="34" charset="0"/>
                <a:cs typeface="DIN Pro Medium" panose="020B0604020202020204" charset="0"/>
              </a:rPr>
              <a:t>(7 уровень квалификации)</a:t>
            </a:r>
          </a:p>
        </p:txBody>
      </p:sp>
      <p:grpSp>
        <p:nvGrpSpPr>
          <p:cNvPr id="35" name="Группа 34">
            <a:extLst>
              <a:ext uri="{FF2B5EF4-FFF2-40B4-BE49-F238E27FC236}">
                <a16:creationId xmlns:a16="http://schemas.microsoft.com/office/drawing/2014/main" id="{D91E8037-A431-44C5-A9AB-84D772419248}"/>
              </a:ext>
            </a:extLst>
          </p:cNvPr>
          <p:cNvGrpSpPr/>
          <p:nvPr/>
        </p:nvGrpSpPr>
        <p:grpSpPr>
          <a:xfrm>
            <a:off x="993353" y="5344727"/>
            <a:ext cx="504055" cy="282954"/>
            <a:chOff x="2245898" y="999068"/>
            <a:chExt cx="574690" cy="450909"/>
          </a:xfrm>
        </p:grpSpPr>
        <p:sp>
          <p:nvSpPr>
            <p:cNvPr id="36" name="Нашивка 35">
              <a:extLst>
                <a:ext uri="{FF2B5EF4-FFF2-40B4-BE49-F238E27FC236}">
                  <a16:creationId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endParaRPr>
            </a:p>
          </p:txBody>
        </p:sp>
        <p:sp>
          <p:nvSpPr>
            <p:cNvPr id="37" name="Нашивка 36">
              <a:extLst>
                <a:ext uri="{FF2B5EF4-FFF2-40B4-BE49-F238E27FC236}">
                  <a16:creationId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endParaRPr>
            </a:p>
          </p:txBody>
        </p:sp>
      </p:grpSp>
      <p:sp>
        <p:nvSpPr>
          <p:cNvPr id="38" name="Прямоугольник 37"/>
          <p:cNvSpPr/>
          <p:nvPr/>
        </p:nvSpPr>
        <p:spPr>
          <a:xfrm>
            <a:off x="1673448" y="4923300"/>
            <a:ext cx="3055415" cy="369332"/>
          </a:xfrm>
          <a:prstGeom prst="rect">
            <a:avLst/>
          </a:prstGeom>
          <a:ln w="19050">
            <a:solidFill>
              <a:schemeClr val="tx1"/>
            </a:solidFill>
          </a:ln>
        </p:spPr>
        <p:txBody>
          <a:bodyPr wrap="square">
            <a:spAutoFit/>
          </a:bodyPr>
          <a:lstStyle/>
          <a:p>
            <a:r>
              <a:rPr lang="ru-RU" dirty="0">
                <a:latin typeface="DIN Pro Medium" panose="020B0604020202020204" charset="0"/>
                <a:ea typeface="Verdana" panose="020B0604030504040204" pitchFamily="34" charset="0"/>
                <a:cs typeface="DIN Pro Medium" panose="020B0604020202020204" charset="0"/>
              </a:rPr>
              <a:t>разработано </a:t>
            </a:r>
            <a:r>
              <a:rPr lang="ru-RU" b="1" dirty="0">
                <a:solidFill>
                  <a:srgbClr val="FF0000"/>
                </a:solidFill>
                <a:latin typeface="DIN Pro Medium" panose="020B0604020202020204" charset="0"/>
                <a:ea typeface="Verdana" panose="020B0604030504040204" pitchFamily="34" charset="0"/>
                <a:cs typeface="DIN Pro Medium" panose="020B0604020202020204" charset="0"/>
              </a:rPr>
              <a:t>500</a:t>
            </a:r>
            <a:r>
              <a:rPr lang="ru-RU"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rPr>
              <a:t> </a:t>
            </a:r>
            <a:r>
              <a:rPr lang="ru-RU" dirty="0">
                <a:latin typeface="DIN Pro Medium" panose="020B0604020202020204" charset="0"/>
                <a:ea typeface="Verdana" panose="020B0604030504040204" pitchFamily="34" charset="0"/>
                <a:cs typeface="DIN Pro Medium" panose="020B0604020202020204" charset="0"/>
              </a:rPr>
              <a:t>вопросов</a:t>
            </a:r>
          </a:p>
        </p:txBody>
      </p:sp>
      <p:sp>
        <p:nvSpPr>
          <p:cNvPr id="39" name="Прямоугольник 38"/>
          <p:cNvSpPr/>
          <p:nvPr/>
        </p:nvSpPr>
        <p:spPr>
          <a:xfrm>
            <a:off x="1673448" y="5333199"/>
            <a:ext cx="3055415" cy="369332"/>
          </a:xfrm>
          <a:prstGeom prst="rect">
            <a:avLst/>
          </a:prstGeom>
          <a:ln w="19050">
            <a:solidFill>
              <a:schemeClr val="tx1">
                <a:lumMod val="95000"/>
                <a:lumOff val="5000"/>
              </a:schemeClr>
            </a:solidFill>
          </a:ln>
        </p:spPr>
        <p:txBody>
          <a:bodyPr wrap="square">
            <a:spAutoFit/>
          </a:bodyPr>
          <a:lstStyle/>
          <a:p>
            <a:pPr algn="ctr"/>
            <a:r>
              <a:rPr lang="ru-RU" dirty="0">
                <a:latin typeface="DIN Pro Medium" panose="020B0604020202020204" charset="0"/>
                <a:ea typeface="Verdana" panose="020B0604030504040204" pitchFamily="34" charset="0"/>
                <a:cs typeface="DIN Pro Medium" panose="020B0604020202020204" charset="0"/>
              </a:rPr>
              <a:t>в тесте</a:t>
            </a:r>
            <a:r>
              <a:rPr lang="ru-RU"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rPr>
              <a:t> </a:t>
            </a:r>
            <a:r>
              <a:rPr lang="ru-RU" b="1" dirty="0">
                <a:solidFill>
                  <a:srgbClr val="FF0000"/>
                </a:solidFill>
                <a:latin typeface="DIN Pro Medium" panose="020B0604020202020204" charset="0"/>
                <a:ea typeface="Verdana" panose="020B0604030504040204" pitchFamily="34" charset="0"/>
                <a:cs typeface="DIN Pro Medium" panose="020B0604020202020204" charset="0"/>
              </a:rPr>
              <a:t>50</a:t>
            </a:r>
            <a:r>
              <a:rPr lang="ru-RU"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rPr>
              <a:t> </a:t>
            </a:r>
            <a:r>
              <a:rPr lang="ru-RU" dirty="0">
                <a:latin typeface="DIN Pro Medium" panose="020B0604020202020204" charset="0"/>
                <a:ea typeface="Verdana" panose="020B0604030504040204" pitchFamily="34" charset="0"/>
                <a:cs typeface="DIN Pro Medium" panose="020B0604020202020204" charset="0"/>
              </a:rPr>
              <a:t>вопросов</a:t>
            </a:r>
          </a:p>
        </p:txBody>
      </p:sp>
      <p:sp>
        <p:nvSpPr>
          <p:cNvPr id="40" name="Прямоугольник 39"/>
          <p:cNvSpPr/>
          <p:nvPr/>
        </p:nvSpPr>
        <p:spPr>
          <a:xfrm>
            <a:off x="666485" y="5746772"/>
            <a:ext cx="4062377" cy="646331"/>
          </a:xfrm>
          <a:prstGeom prst="rect">
            <a:avLst/>
          </a:prstGeom>
          <a:ln w="19050">
            <a:solidFill>
              <a:schemeClr val="tx1">
                <a:lumMod val="95000"/>
                <a:lumOff val="5000"/>
              </a:schemeClr>
            </a:solidFill>
          </a:ln>
        </p:spPr>
        <p:txBody>
          <a:bodyPr wrap="square">
            <a:spAutoFit/>
          </a:bodyPr>
          <a:lstStyle/>
          <a:p>
            <a:pPr algn="ctr"/>
            <a:r>
              <a:rPr lang="ru-RU" dirty="0">
                <a:latin typeface="DIN Pro Medium" panose="020B0604020202020204" charset="0"/>
                <a:ea typeface="Verdana" panose="020B0604030504040204" pitchFamily="34" charset="0"/>
                <a:cs typeface="DIN Pro Medium" panose="020B0604020202020204" charset="0"/>
              </a:rPr>
              <a:t>для прохождения теста необходимо дать </a:t>
            </a:r>
            <a:r>
              <a:rPr lang="ru-RU" b="1" dirty="0">
                <a:solidFill>
                  <a:srgbClr val="FF0000"/>
                </a:solidFill>
                <a:latin typeface="DIN Pro Medium" panose="020B0604020202020204" charset="0"/>
                <a:ea typeface="Verdana" panose="020B0604030504040204" pitchFamily="34" charset="0"/>
                <a:cs typeface="DIN Pro Medium" panose="020B0604020202020204" charset="0"/>
              </a:rPr>
              <a:t>36</a:t>
            </a:r>
            <a:r>
              <a:rPr lang="ru-RU" dirty="0">
                <a:latin typeface="DIN Pro Medium" panose="020B0604020202020204" charset="0"/>
                <a:ea typeface="Verdana" panose="020B0604030504040204" pitchFamily="34" charset="0"/>
                <a:cs typeface="DIN Pro Medium" panose="020B0604020202020204" charset="0"/>
              </a:rPr>
              <a:t> правильных ответов</a:t>
            </a:r>
          </a:p>
        </p:txBody>
      </p:sp>
      <p:grpSp>
        <p:nvGrpSpPr>
          <p:cNvPr id="41" name="Группа 40">
            <a:extLst>
              <a:ext uri="{FF2B5EF4-FFF2-40B4-BE49-F238E27FC236}">
                <a16:creationId xmlns:a16="http://schemas.microsoft.com/office/drawing/2014/main" id="{D91E8037-A431-44C5-A9AB-84D772419248}"/>
              </a:ext>
            </a:extLst>
          </p:cNvPr>
          <p:cNvGrpSpPr/>
          <p:nvPr/>
        </p:nvGrpSpPr>
        <p:grpSpPr>
          <a:xfrm>
            <a:off x="976532" y="4926250"/>
            <a:ext cx="504055" cy="282954"/>
            <a:chOff x="2245898" y="999068"/>
            <a:chExt cx="574690" cy="450909"/>
          </a:xfrm>
        </p:grpSpPr>
        <p:sp>
          <p:nvSpPr>
            <p:cNvPr id="42" name="Нашивка 29">
              <a:extLst>
                <a:ext uri="{FF2B5EF4-FFF2-40B4-BE49-F238E27FC236}">
                  <a16:creationId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endParaRPr>
            </a:p>
          </p:txBody>
        </p:sp>
        <p:sp>
          <p:nvSpPr>
            <p:cNvPr id="43" name="Нашивка 30">
              <a:extLst>
                <a:ext uri="{FF2B5EF4-FFF2-40B4-BE49-F238E27FC236}">
                  <a16:creationId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endParaRPr>
            </a:p>
          </p:txBody>
        </p:sp>
      </p:grpSp>
      <p:grpSp>
        <p:nvGrpSpPr>
          <p:cNvPr id="44" name="Группа 43">
            <a:extLst>
              <a:ext uri="{FF2B5EF4-FFF2-40B4-BE49-F238E27FC236}">
                <a16:creationId xmlns:a16="http://schemas.microsoft.com/office/drawing/2014/main" id="{D91E8037-A431-44C5-A9AB-84D772419248}"/>
              </a:ext>
            </a:extLst>
          </p:cNvPr>
          <p:cNvGrpSpPr/>
          <p:nvPr/>
        </p:nvGrpSpPr>
        <p:grpSpPr>
          <a:xfrm>
            <a:off x="7202776" y="4922464"/>
            <a:ext cx="504055" cy="282954"/>
            <a:chOff x="2245898" y="999068"/>
            <a:chExt cx="574690" cy="450909"/>
          </a:xfrm>
        </p:grpSpPr>
        <p:sp>
          <p:nvSpPr>
            <p:cNvPr id="45" name="Нашивка 29">
              <a:extLst>
                <a:ext uri="{FF2B5EF4-FFF2-40B4-BE49-F238E27FC236}">
                  <a16:creationId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endParaRPr>
            </a:p>
          </p:txBody>
        </p:sp>
        <p:sp>
          <p:nvSpPr>
            <p:cNvPr id="46" name="Нашивка 30">
              <a:extLst>
                <a:ext uri="{FF2B5EF4-FFF2-40B4-BE49-F238E27FC236}">
                  <a16:creationId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endParaRPr>
            </a:p>
          </p:txBody>
        </p:sp>
      </p:grpSp>
      <p:sp>
        <p:nvSpPr>
          <p:cNvPr id="47" name="Прямоугольник 46"/>
          <p:cNvSpPr/>
          <p:nvPr/>
        </p:nvSpPr>
        <p:spPr>
          <a:xfrm>
            <a:off x="7928606" y="4922464"/>
            <a:ext cx="3382448" cy="369332"/>
          </a:xfrm>
          <a:prstGeom prst="rect">
            <a:avLst/>
          </a:prstGeom>
          <a:ln w="19050">
            <a:solidFill>
              <a:schemeClr val="tx1"/>
            </a:solidFill>
          </a:ln>
        </p:spPr>
        <p:txBody>
          <a:bodyPr wrap="square">
            <a:spAutoFit/>
          </a:bodyPr>
          <a:lstStyle/>
          <a:p>
            <a:pPr algn="ctr"/>
            <a:r>
              <a:rPr lang="en-US" b="1" dirty="0">
                <a:solidFill>
                  <a:srgbClr val="FF0000"/>
                </a:solidFill>
                <a:latin typeface="DIN Pro Medium" panose="020B0604020202020204" charset="0"/>
                <a:ea typeface="Verdana" panose="020B0604030504040204" pitchFamily="34" charset="0"/>
                <a:cs typeface="DIN Pro Medium" panose="020B0604020202020204" charset="0"/>
              </a:rPr>
              <a:t>6</a:t>
            </a:r>
            <a:r>
              <a:rPr lang="ru-RU"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rPr>
              <a:t> </a:t>
            </a:r>
            <a:r>
              <a:rPr lang="ru-RU" dirty="0">
                <a:latin typeface="DIN Pro Medium" panose="020B0604020202020204" charset="0"/>
                <a:ea typeface="Verdana" panose="020B0604030504040204" pitchFamily="34" charset="0"/>
                <a:cs typeface="DIN Pro Medium" panose="020B0604020202020204" charset="0"/>
              </a:rPr>
              <a:t>практических задач</a:t>
            </a:r>
          </a:p>
        </p:txBody>
      </p:sp>
      <p:sp>
        <p:nvSpPr>
          <p:cNvPr id="48" name="Прямоугольник 47"/>
          <p:cNvSpPr/>
          <p:nvPr/>
        </p:nvSpPr>
        <p:spPr>
          <a:xfrm>
            <a:off x="7928606" y="5360257"/>
            <a:ext cx="3382448" cy="369332"/>
          </a:xfrm>
          <a:prstGeom prst="rect">
            <a:avLst/>
          </a:prstGeom>
          <a:ln w="19050">
            <a:solidFill>
              <a:schemeClr val="tx1"/>
            </a:solidFill>
          </a:ln>
        </p:spPr>
        <p:txBody>
          <a:bodyPr wrap="square">
            <a:spAutoFit/>
          </a:bodyPr>
          <a:lstStyle/>
          <a:p>
            <a:pPr algn="ctr"/>
            <a:r>
              <a:rPr lang="ru-RU" dirty="0">
                <a:latin typeface="DIN Pro Medium" panose="020B0604020202020204" charset="0"/>
                <a:ea typeface="Verdana" panose="020B0604030504040204" pitchFamily="34" charset="0"/>
                <a:cs typeface="DIN Pro Medium" panose="020B0604020202020204" charset="0"/>
              </a:rPr>
              <a:t>Максимальное время </a:t>
            </a:r>
            <a:r>
              <a:rPr lang="ru-RU" b="1" dirty="0">
                <a:solidFill>
                  <a:srgbClr val="FF0000"/>
                </a:solidFill>
                <a:latin typeface="DIN Pro Medium" panose="020B0604020202020204" charset="0"/>
                <a:ea typeface="Verdana" panose="020B0604030504040204" pitchFamily="34" charset="0"/>
                <a:cs typeface="DIN Pro Medium" panose="020B0604020202020204" charset="0"/>
              </a:rPr>
              <a:t>2</a:t>
            </a:r>
            <a:r>
              <a:rPr lang="ru-RU"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rPr>
              <a:t> </a:t>
            </a:r>
            <a:r>
              <a:rPr lang="ru-RU" dirty="0">
                <a:latin typeface="DIN Pro Medium" panose="020B0604020202020204" charset="0"/>
                <a:ea typeface="Verdana" panose="020B0604030504040204" pitchFamily="34" charset="0"/>
                <a:cs typeface="DIN Pro Medium" panose="020B0604020202020204" charset="0"/>
              </a:rPr>
              <a:t>часа</a:t>
            </a:r>
          </a:p>
        </p:txBody>
      </p:sp>
      <p:sp>
        <p:nvSpPr>
          <p:cNvPr id="49" name="Прямоугольник 48"/>
          <p:cNvSpPr/>
          <p:nvPr/>
        </p:nvSpPr>
        <p:spPr>
          <a:xfrm>
            <a:off x="6644585" y="5761021"/>
            <a:ext cx="4666469" cy="646331"/>
          </a:xfrm>
          <a:prstGeom prst="rect">
            <a:avLst/>
          </a:prstGeom>
          <a:ln w="19050">
            <a:solidFill>
              <a:schemeClr val="bg2">
                <a:lumMod val="25000"/>
              </a:schemeClr>
            </a:solidFill>
          </a:ln>
        </p:spPr>
        <p:txBody>
          <a:bodyPr wrap="square">
            <a:spAutoFit/>
          </a:bodyPr>
          <a:lstStyle/>
          <a:p>
            <a:pPr algn="ctr"/>
            <a:r>
              <a:rPr lang="ru-RU" dirty="0">
                <a:latin typeface="DIN Pro Medium" panose="020B0604020202020204" charset="0"/>
                <a:ea typeface="Verdana" panose="020B0604030504040204" pitchFamily="34" charset="0"/>
                <a:cs typeface="DIN Pro Medium" panose="020B0604020202020204" charset="0"/>
              </a:rPr>
              <a:t>для сдачи практической части экзамена необходимо решить </a:t>
            </a:r>
            <a:r>
              <a:rPr lang="en-US" b="1" dirty="0">
                <a:solidFill>
                  <a:srgbClr val="FF0000"/>
                </a:solidFill>
                <a:latin typeface="DIN Pro Medium" panose="020B0604020202020204" charset="0"/>
                <a:ea typeface="Verdana" panose="020B0604030504040204" pitchFamily="34" charset="0"/>
                <a:cs typeface="DIN Pro Medium" panose="020B0604020202020204" charset="0"/>
              </a:rPr>
              <a:t>1</a:t>
            </a:r>
            <a:r>
              <a:rPr lang="ru-RU"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rPr>
              <a:t> </a:t>
            </a:r>
            <a:r>
              <a:rPr lang="ru-RU" dirty="0">
                <a:latin typeface="DIN Pro Medium" panose="020B0604020202020204" charset="0"/>
                <a:ea typeface="Verdana" panose="020B0604030504040204" pitchFamily="34" charset="0"/>
                <a:cs typeface="DIN Pro Medium" panose="020B0604020202020204" charset="0"/>
              </a:rPr>
              <a:t>задачу</a:t>
            </a:r>
          </a:p>
        </p:txBody>
      </p:sp>
      <p:grpSp>
        <p:nvGrpSpPr>
          <p:cNvPr id="50" name="Группа 49">
            <a:extLst>
              <a:ext uri="{FF2B5EF4-FFF2-40B4-BE49-F238E27FC236}">
                <a16:creationId xmlns:a16="http://schemas.microsoft.com/office/drawing/2014/main" id="{D91E8037-A431-44C5-A9AB-84D772419248}"/>
              </a:ext>
            </a:extLst>
          </p:cNvPr>
          <p:cNvGrpSpPr/>
          <p:nvPr/>
        </p:nvGrpSpPr>
        <p:grpSpPr>
          <a:xfrm>
            <a:off x="7202473" y="5355230"/>
            <a:ext cx="504055" cy="282954"/>
            <a:chOff x="2245898" y="999068"/>
            <a:chExt cx="574690" cy="450909"/>
          </a:xfrm>
        </p:grpSpPr>
        <p:sp>
          <p:nvSpPr>
            <p:cNvPr id="51" name="Нашивка 29">
              <a:extLst>
                <a:ext uri="{FF2B5EF4-FFF2-40B4-BE49-F238E27FC236}">
                  <a16:creationId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endParaRPr>
            </a:p>
          </p:txBody>
        </p:sp>
        <p:sp>
          <p:nvSpPr>
            <p:cNvPr id="52" name="Нашивка 30">
              <a:extLst>
                <a:ext uri="{FF2B5EF4-FFF2-40B4-BE49-F238E27FC236}">
                  <a16:creationId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endParaRPr>
            </a:p>
          </p:txBody>
        </p:sp>
      </p:grpSp>
      <p:sp>
        <p:nvSpPr>
          <p:cNvPr id="53" name="TextBox 52"/>
          <p:cNvSpPr txBox="1"/>
          <p:nvPr/>
        </p:nvSpPr>
        <p:spPr>
          <a:xfrm>
            <a:off x="5971116" y="5749931"/>
            <a:ext cx="538930" cy="646331"/>
          </a:xfrm>
          <a:prstGeom prst="rect">
            <a:avLst/>
          </a:prstGeom>
          <a:noFill/>
        </p:spPr>
        <p:txBody>
          <a:bodyPr wrap="none" rtlCol="0">
            <a:spAutoFit/>
          </a:bodyPr>
          <a:lstStyle/>
          <a:p>
            <a:r>
              <a:rPr lang="ru-RU" sz="3600" dirty="0">
                <a:solidFill>
                  <a:srgbClr val="00B050"/>
                </a:solidFill>
                <a:latin typeface="DIN Pro Medium" panose="020B0604020202020204" charset="0"/>
                <a:ea typeface="Verdana" panose="020B0604030504040204" pitchFamily="34" charset="0"/>
                <a:cs typeface="DIN Pro Medium" panose="020B0604020202020204" charset="0"/>
                <a:sym typeface="Wingdings 2" panose="05020102010507070707" pitchFamily="18" charset="2"/>
              </a:rPr>
              <a:t></a:t>
            </a:r>
            <a:endParaRPr lang="ru-RU" sz="3600" dirty="0">
              <a:solidFill>
                <a:srgbClr val="00B050"/>
              </a:solidFill>
              <a:latin typeface="DIN Pro Medium" panose="020B0604020202020204" charset="0"/>
              <a:ea typeface="Verdana" panose="020B0604030504040204" pitchFamily="34" charset="0"/>
              <a:cs typeface="DIN Pro Medium" panose="020B0604020202020204" charset="0"/>
            </a:endParaRPr>
          </a:p>
        </p:txBody>
      </p:sp>
      <p:sp>
        <p:nvSpPr>
          <p:cNvPr id="54" name="Прямоугольник 53"/>
          <p:cNvSpPr/>
          <p:nvPr/>
        </p:nvSpPr>
        <p:spPr>
          <a:xfrm>
            <a:off x="7912867" y="4217705"/>
            <a:ext cx="3398186" cy="584775"/>
          </a:xfrm>
          <a:prstGeom prst="rect">
            <a:avLst/>
          </a:prstGeom>
          <a:ln w="19050">
            <a:solidFill>
              <a:schemeClr val="tx1"/>
            </a:solidFill>
          </a:ln>
        </p:spPr>
        <p:txBody>
          <a:bodyPr wrap="square">
            <a:spAutoFit/>
          </a:bodyPr>
          <a:lstStyle/>
          <a:p>
            <a:pPr algn="ctr"/>
            <a:r>
              <a:rPr lang="ru-RU" sz="3200" dirty="0">
                <a:latin typeface="DIN Pro Medium" panose="020B0604020202020204" charset="0"/>
                <a:ea typeface="Verdana" panose="020B0604030504040204" pitchFamily="34" charset="0"/>
                <a:cs typeface="DIN Pro Medium" panose="020B0604020202020204" charset="0"/>
              </a:rPr>
              <a:t>ПРАКТИКА</a:t>
            </a:r>
            <a:endParaRPr lang="ru-RU" sz="2800" dirty="0">
              <a:latin typeface="DIN Pro Medium" panose="020B0604020202020204" charset="0"/>
              <a:ea typeface="Verdana" panose="020B0604030504040204" pitchFamily="34" charset="0"/>
              <a:cs typeface="DIN Pro Medium" panose="020B0604020202020204" charset="0"/>
            </a:endParaRPr>
          </a:p>
        </p:txBody>
      </p:sp>
      <p:sp>
        <p:nvSpPr>
          <p:cNvPr id="55" name="Прямоугольник 54"/>
          <p:cNvSpPr/>
          <p:nvPr/>
        </p:nvSpPr>
        <p:spPr>
          <a:xfrm>
            <a:off x="1673447" y="4232421"/>
            <a:ext cx="3055415" cy="584775"/>
          </a:xfrm>
          <a:prstGeom prst="rect">
            <a:avLst/>
          </a:prstGeom>
          <a:ln w="19050">
            <a:solidFill>
              <a:schemeClr val="tx1"/>
            </a:solidFill>
          </a:ln>
        </p:spPr>
        <p:txBody>
          <a:bodyPr wrap="square">
            <a:spAutoFit/>
          </a:bodyPr>
          <a:lstStyle/>
          <a:p>
            <a:pPr algn="ctr"/>
            <a:r>
              <a:rPr lang="ru-RU" sz="3200" dirty="0">
                <a:latin typeface="DIN Pro Medium" panose="020B0604020202020204" charset="0"/>
                <a:ea typeface="Verdana" panose="020B0604030504040204" pitchFamily="34" charset="0"/>
                <a:cs typeface="DIN Pro Medium" panose="020B0604020202020204" charset="0"/>
              </a:rPr>
              <a:t>ТЕОРИЯ</a:t>
            </a:r>
            <a:endParaRPr lang="ru-RU" sz="2800" dirty="0">
              <a:latin typeface="DIN Pro Medium" panose="020B0604020202020204" charset="0"/>
              <a:ea typeface="Verdana" panose="020B0604030504040204" pitchFamily="34" charset="0"/>
              <a:cs typeface="DIN Pro Medium" panose="020B0604020202020204" charset="0"/>
            </a:endParaRPr>
          </a:p>
        </p:txBody>
      </p:sp>
      <p:sp>
        <p:nvSpPr>
          <p:cNvPr id="56" name="TextBox 55"/>
          <p:cNvSpPr txBox="1"/>
          <p:nvPr/>
        </p:nvSpPr>
        <p:spPr>
          <a:xfrm>
            <a:off x="127555" y="5761021"/>
            <a:ext cx="538930" cy="646331"/>
          </a:xfrm>
          <a:prstGeom prst="rect">
            <a:avLst/>
          </a:prstGeom>
          <a:noFill/>
        </p:spPr>
        <p:txBody>
          <a:bodyPr wrap="none" rtlCol="0">
            <a:spAutoFit/>
          </a:bodyPr>
          <a:lstStyle/>
          <a:p>
            <a:r>
              <a:rPr lang="ru-RU" sz="3600" dirty="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dirty="0">
              <a:solidFill>
                <a:srgbClr val="00B050"/>
              </a:solidFill>
              <a:latin typeface="DIN Pro Medium" panose="020B0604020202020204" charset="0"/>
              <a:cs typeface="DIN Pro Medium" panose="020B0604020202020204" charset="0"/>
            </a:endParaRPr>
          </a:p>
        </p:txBody>
      </p:sp>
      <p:sp>
        <p:nvSpPr>
          <p:cNvPr id="5" name="TextBox 4"/>
          <p:cNvSpPr txBox="1"/>
          <p:nvPr/>
        </p:nvSpPr>
        <p:spPr>
          <a:xfrm>
            <a:off x="3963420" y="1913"/>
            <a:ext cx="4062970"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ru-RU" sz="3200" b="1" i="0" u="none" strike="noStrike" cap="none" spc="0" normalizeH="0" baseline="0" dirty="0">
                <a:ln>
                  <a:noFill/>
                </a:ln>
                <a:solidFill>
                  <a:schemeClr val="accent5">
                    <a:lumMod val="75000"/>
                  </a:schemeClr>
                </a:solidFill>
                <a:effectLst/>
                <a:uFillTx/>
                <a:latin typeface="DIN Pro Medium" panose="020B0604020202020204" charset="0"/>
                <a:ea typeface="Verdana" panose="020B0604030504040204" pitchFamily="34" charset="0"/>
                <a:cs typeface="DIN Pro Medium" panose="020B0604020202020204" charset="0"/>
                <a:sym typeface="Arial"/>
              </a:rPr>
              <a:t>Оценочные средства</a:t>
            </a:r>
          </a:p>
        </p:txBody>
      </p:sp>
      <p:sp>
        <p:nvSpPr>
          <p:cNvPr id="136" name="TextBox 135"/>
          <p:cNvSpPr txBox="1"/>
          <p:nvPr/>
        </p:nvSpPr>
        <p:spPr>
          <a:xfrm>
            <a:off x="146523" y="1834584"/>
            <a:ext cx="347528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ru-RU" dirty="0">
                <a:latin typeface="DIN Pro Medium" panose="020B0604020202020204" charset="0"/>
                <a:ea typeface="Verdana" panose="020B0604030504040204" pitchFamily="34" charset="0"/>
                <a:cs typeface="DIN Pro Medium" panose="020B0604020202020204" charset="0"/>
              </a:rPr>
              <a:t>Специалист по организации производства видов строительных работ </a:t>
            </a:r>
          </a:p>
          <a:p>
            <a:pPr algn="ctr"/>
            <a:r>
              <a:rPr lang="ru-RU" dirty="0">
                <a:latin typeface="DIN Pro Medium" panose="020B0604020202020204" charset="0"/>
                <a:ea typeface="Verdana" panose="020B0604030504040204" pitchFamily="34" charset="0"/>
                <a:cs typeface="DIN Pro Medium" panose="020B0604020202020204" charset="0"/>
              </a:rPr>
              <a:t>(5 уровень квалификации)</a:t>
            </a:r>
          </a:p>
        </p:txBody>
      </p:sp>
      <p:sp>
        <p:nvSpPr>
          <p:cNvPr id="137" name="TextBox 136"/>
          <p:cNvSpPr txBox="1"/>
          <p:nvPr/>
        </p:nvSpPr>
        <p:spPr>
          <a:xfrm>
            <a:off x="3702882" y="1850331"/>
            <a:ext cx="426720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ru-RU" dirty="0">
                <a:latin typeface="DIN Pro Medium" panose="020B0604020202020204" charset="0"/>
                <a:ea typeface="Verdana" panose="020B0604030504040204" pitchFamily="34" charset="0"/>
                <a:cs typeface="DIN Pro Medium" panose="020B0604020202020204" charset="0"/>
              </a:rPr>
              <a:t>Специалист по организации производства отдельных этапов строительных работ</a:t>
            </a:r>
          </a:p>
          <a:p>
            <a:pPr algn="ctr"/>
            <a:r>
              <a:rPr lang="ru-RU" dirty="0">
                <a:latin typeface="DIN Pro Medium" panose="020B0604020202020204" charset="0"/>
                <a:ea typeface="Verdana" panose="020B0604030504040204" pitchFamily="34" charset="0"/>
                <a:cs typeface="DIN Pro Medium" panose="020B0604020202020204" charset="0"/>
              </a:rPr>
              <a:t>(6 уровень квалификации)</a:t>
            </a:r>
            <a:endParaRPr kumimoji="0" lang="ru-RU" sz="1400" i="0" u="none" strike="noStrike" cap="none" spc="0" normalizeH="0" baseline="0" dirty="0">
              <a:ln>
                <a:noFill/>
              </a:ln>
              <a:effectLst/>
              <a:uFillTx/>
              <a:latin typeface="DIN Pro Medium" panose="020B0604020202020204" charset="0"/>
              <a:ea typeface="Verdana" panose="020B0604030504040204" pitchFamily="34" charset="0"/>
              <a:cs typeface="DIN Pro Medium" panose="020B0604020202020204" charset="0"/>
              <a:sym typeface="Arial"/>
            </a:endParaRPr>
          </a:p>
        </p:txBody>
      </p:sp>
      <p:cxnSp>
        <p:nvCxnSpPr>
          <p:cNvPr id="83" name="Прямая со стрелкой 82"/>
          <p:cNvCxnSpPr>
            <a:stCxn id="27" idx="2"/>
            <a:endCxn id="137" idx="0"/>
          </p:cNvCxnSpPr>
          <p:nvPr/>
        </p:nvCxnSpPr>
        <p:spPr>
          <a:xfrm flipH="1">
            <a:off x="5836482" y="1269494"/>
            <a:ext cx="97956" cy="580837"/>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9479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p:cNvSpPr>
            <a:spLocks noGrp="1"/>
          </p:cNvSpPr>
          <p:nvPr>
            <p:ph type="sldNum" sz="quarter" idx="12"/>
          </p:nvPr>
        </p:nvSpPr>
        <p:spPr/>
        <p:txBody>
          <a:bodyPr/>
          <a:lstStyle/>
          <a:p>
            <a:fld id="{C927236B-C36B-4890-AA73-98FE94143982}" type="slidenum">
              <a:rPr lang="ru-RU" smtClean="0"/>
              <a:t>2</a:t>
            </a:fld>
            <a:endParaRPr lang="ru-RU" dirty="0"/>
          </a:p>
        </p:txBody>
      </p:sp>
      <p:sp>
        <p:nvSpPr>
          <p:cNvPr id="30" name="Прямоугольник 8">
            <a:extLst>
              <a:ext uri="{FF2B5EF4-FFF2-40B4-BE49-F238E27FC236}">
                <a16:creationId xmlns:a16="http://schemas.microsoft.com/office/drawing/2014/main" id="{D6B22BF4-D592-46AC-9062-C6DEAB2C2E98}"/>
              </a:ext>
            </a:extLst>
          </p:cNvPr>
          <p:cNvSpPr txBox="1"/>
          <p:nvPr/>
        </p:nvSpPr>
        <p:spPr>
          <a:xfrm>
            <a:off x="126556" y="147984"/>
            <a:ext cx="11903257"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chemeClr val="accent2"/>
                </a:solidFill>
                <a:latin typeface="Century Gothic"/>
                <a:ea typeface="Century Gothic"/>
                <a:cs typeface="Century Gothic"/>
                <a:sym typeface="Century Gothic"/>
              </a:defRPr>
            </a:lvl1pPr>
          </a:lstStyle>
          <a:p>
            <a:r>
              <a:rPr lang="ru-RU" sz="3200" b="1" dirty="0">
                <a:solidFill>
                  <a:schemeClr val="accent5">
                    <a:lumMod val="75000"/>
                  </a:schemeClr>
                </a:solidFill>
                <a:latin typeface="DIN Pro Medium" panose="020B0604020202020204" charset="0"/>
                <a:cs typeface="DIN Pro Medium" panose="020B0604020202020204" charset="0"/>
              </a:rPr>
              <a:t>Национальное объединение изыскателей и проектировщиков</a:t>
            </a:r>
            <a:endParaRPr sz="3200" b="1" dirty="0">
              <a:solidFill>
                <a:schemeClr val="accent5">
                  <a:lumMod val="75000"/>
                </a:schemeClr>
              </a:solidFill>
              <a:latin typeface="DIN Pro Medium" panose="020B0604020202020204" charset="0"/>
              <a:cs typeface="DIN Pro Medium" panose="020B0604020202020204" charset="0"/>
            </a:endParaRPr>
          </a:p>
        </p:txBody>
      </p:sp>
      <p:sp>
        <p:nvSpPr>
          <p:cNvPr id="31" name="TextBox 30"/>
          <p:cNvSpPr txBox="1"/>
          <p:nvPr/>
        </p:nvSpPr>
        <p:spPr>
          <a:xfrm>
            <a:off x="2210827" y="3904870"/>
            <a:ext cx="7314823" cy="646331"/>
          </a:xfrm>
          <a:prstGeom prst="rect">
            <a:avLst/>
          </a:prstGeom>
          <a:noFill/>
        </p:spPr>
        <p:txBody>
          <a:bodyPr wrap="none" rtlCol="0">
            <a:spAutoFit/>
          </a:bodyPr>
          <a:lstStyle/>
          <a:p>
            <a:pPr algn="ctr"/>
            <a:r>
              <a:rPr lang="ru-RU" b="1" dirty="0">
                <a:latin typeface="DIN Pro Medium" panose="020B0604020202020204" charset="0"/>
                <a:cs typeface="DIN Pro Medium" panose="020B0604020202020204" charset="0"/>
              </a:rPr>
              <a:t>Приоритетные направления в сфере развития профессиональных </a:t>
            </a:r>
          </a:p>
          <a:p>
            <a:pPr algn="ctr"/>
            <a:r>
              <a:rPr lang="ru-RU" b="1" dirty="0">
                <a:latin typeface="DIN Pro Medium" panose="020B0604020202020204" charset="0"/>
                <a:cs typeface="DIN Pro Medium" panose="020B0604020202020204" charset="0"/>
              </a:rPr>
              <a:t>компетенций специалистов в отрасли:</a:t>
            </a:r>
          </a:p>
        </p:txBody>
      </p:sp>
      <p:cxnSp>
        <p:nvCxnSpPr>
          <p:cNvPr id="32" name="Прямая со стрелкой 31"/>
          <p:cNvCxnSpPr>
            <a:cxnSpLocks/>
          </p:cNvCxnSpPr>
          <p:nvPr/>
        </p:nvCxnSpPr>
        <p:spPr>
          <a:xfrm flipH="1">
            <a:off x="2766412" y="2002095"/>
            <a:ext cx="2967365" cy="796586"/>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cxnSpLocks/>
          </p:cNvCxnSpPr>
          <p:nvPr/>
        </p:nvCxnSpPr>
        <p:spPr>
          <a:xfrm>
            <a:off x="5711711" y="2002095"/>
            <a:ext cx="2995051" cy="796586"/>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744336" y="2755110"/>
            <a:ext cx="2044150" cy="861774"/>
          </a:xfrm>
          <a:prstGeom prst="rect">
            <a:avLst/>
          </a:prstGeom>
          <a:noFill/>
        </p:spPr>
        <p:txBody>
          <a:bodyPr wrap="none" rtlCol="0">
            <a:spAutoFit/>
          </a:bodyPr>
          <a:lstStyle/>
          <a:p>
            <a:pPr algn="ctr"/>
            <a:r>
              <a:rPr lang="en-US" b="1" dirty="0">
                <a:solidFill>
                  <a:srgbClr val="FF0000"/>
                </a:solidFill>
                <a:latin typeface="DIN Pro Medium" panose="020B0604020202020204" charset="0"/>
                <a:cs typeface="DIN Pro Medium" panose="020B0604020202020204" charset="0"/>
              </a:rPr>
              <a:t>21</a:t>
            </a:r>
            <a:r>
              <a:rPr lang="ru-RU" b="1" dirty="0">
                <a:solidFill>
                  <a:srgbClr val="FF0000"/>
                </a:solidFill>
                <a:latin typeface="DIN Pro Medium" panose="020B0604020202020204" charset="0"/>
                <a:cs typeface="DIN Pro Medium" panose="020B0604020202020204" charset="0"/>
              </a:rPr>
              <a:t>8</a:t>
            </a:r>
            <a:r>
              <a:rPr lang="ru-RU" sz="1200" b="1" dirty="0">
                <a:solidFill>
                  <a:srgbClr val="FF0000"/>
                </a:solidFill>
                <a:latin typeface="DIN Pro Medium" panose="020B0604020202020204" charset="0"/>
                <a:cs typeface="DIN Pro Medium" panose="020B0604020202020204" charset="0"/>
              </a:rPr>
              <a:t> </a:t>
            </a:r>
          </a:p>
          <a:p>
            <a:pPr algn="ctr"/>
            <a:r>
              <a:rPr lang="ru-RU" sz="1600" b="1" dirty="0">
                <a:latin typeface="DIN Pro Medium" panose="020B0604020202020204" charset="0"/>
                <a:cs typeface="DIN Pro Medium" panose="020B0604020202020204" charset="0"/>
              </a:rPr>
              <a:t>саморегулируемых </a:t>
            </a:r>
            <a:endParaRPr lang="en-US" sz="1600" b="1" dirty="0">
              <a:latin typeface="DIN Pro Medium" panose="020B0604020202020204" charset="0"/>
              <a:cs typeface="DIN Pro Medium" panose="020B0604020202020204" charset="0"/>
            </a:endParaRPr>
          </a:p>
          <a:p>
            <a:pPr algn="ctr"/>
            <a:r>
              <a:rPr lang="ru-RU" sz="1600" b="1" dirty="0">
                <a:latin typeface="DIN Pro Medium" panose="020B0604020202020204" charset="0"/>
                <a:cs typeface="DIN Pro Medium" panose="020B0604020202020204" charset="0"/>
              </a:rPr>
              <a:t>организаций</a:t>
            </a:r>
          </a:p>
        </p:txBody>
      </p:sp>
      <p:sp>
        <p:nvSpPr>
          <p:cNvPr id="35" name="TextBox 34"/>
          <p:cNvSpPr txBox="1"/>
          <p:nvPr/>
        </p:nvSpPr>
        <p:spPr>
          <a:xfrm>
            <a:off x="7093926" y="2749601"/>
            <a:ext cx="3318742" cy="861774"/>
          </a:xfrm>
          <a:prstGeom prst="rect">
            <a:avLst/>
          </a:prstGeom>
          <a:noFill/>
        </p:spPr>
        <p:txBody>
          <a:bodyPr wrap="square" rtlCol="0">
            <a:spAutoFit/>
          </a:bodyPr>
          <a:lstStyle/>
          <a:p>
            <a:pPr algn="ctr"/>
            <a:r>
              <a:rPr lang="ru-RU" b="1" dirty="0">
                <a:solidFill>
                  <a:srgbClr val="FF0000"/>
                </a:solidFill>
                <a:latin typeface="DIN Pro Medium" panose="020B0604020202020204" charset="0"/>
                <a:cs typeface="DIN Pro Medium" panose="020B0604020202020204" charset="0"/>
              </a:rPr>
              <a:t>68519</a:t>
            </a:r>
          </a:p>
          <a:p>
            <a:pPr algn="ctr"/>
            <a:r>
              <a:rPr lang="ru-RU" sz="1600" b="1" dirty="0">
                <a:latin typeface="DIN Pro Medium" panose="020B0604020202020204" charset="0"/>
                <a:cs typeface="DIN Pro Medium" panose="020B0604020202020204" charset="0"/>
              </a:rPr>
              <a:t>проектных и изыскательских организаций</a:t>
            </a:r>
          </a:p>
        </p:txBody>
      </p:sp>
      <p:cxnSp>
        <p:nvCxnSpPr>
          <p:cNvPr id="36" name="Прямая со стрелкой 35"/>
          <p:cNvCxnSpPr>
            <a:cxnSpLocks/>
          </p:cNvCxnSpPr>
          <p:nvPr/>
        </p:nvCxnSpPr>
        <p:spPr>
          <a:xfrm>
            <a:off x="5711711" y="2002095"/>
            <a:ext cx="1" cy="666427"/>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411135" y="2792210"/>
            <a:ext cx="2444016" cy="615553"/>
          </a:xfrm>
          <a:prstGeom prst="rect">
            <a:avLst/>
          </a:prstGeom>
          <a:noFill/>
        </p:spPr>
        <p:txBody>
          <a:bodyPr wrap="square" rtlCol="0">
            <a:spAutoFit/>
          </a:bodyPr>
          <a:lstStyle/>
          <a:p>
            <a:pPr algn="ctr"/>
            <a:r>
              <a:rPr lang="en-US" b="1" dirty="0">
                <a:solidFill>
                  <a:srgbClr val="FF0000"/>
                </a:solidFill>
                <a:latin typeface="DIN Pro Medium" panose="020B0604020202020204" charset="0"/>
                <a:cs typeface="DIN Pro Medium" panose="020B0604020202020204" charset="0"/>
              </a:rPr>
              <a:t>1</a:t>
            </a:r>
            <a:r>
              <a:rPr lang="ru-RU" b="1" dirty="0">
                <a:solidFill>
                  <a:srgbClr val="FF0000"/>
                </a:solidFill>
                <a:latin typeface="DIN Pro Medium" panose="020B0604020202020204" charset="0"/>
                <a:cs typeface="DIN Pro Medium" panose="020B0604020202020204" charset="0"/>
              </a:rPr>
              <a:t>40722</a:t>
            </a:r>
            <a:endParaRPr lang="en-US" b="1" dirty="0">
              <a:solidFill>
                <a:srgbClr val="FF0000"/>
              </a:solidFill>
              <a:latin typeface="DIN Pro Medium" panose="020B0604020202020204" charset="0"/>
              <a:cs typeface="DIN Pro Medium" panose="020B0604020202020204" charset="0"/>
            </a:endParaRPr>
          </a:p>
          <a:p>
            <a:pPr algn="ctr"/>
            <a:r>
              <a:rPr lang="ru-RU" sz="1600" b="1" dirty="0">
                <a:latin typeface="DIN Pro Medium" panose="020B0604020202020204" charset="0"/>
                <a:cs typeface="DIN Pro Medium" panose="020B0604020202020204" charset="0"/>
              </a:rPr>
              <a:t>специалистов в НРС</a:t>
            </a:r>
          </a:p>
        </p:txBody>
      </p:sp>
      <p:pic>
        <p:nvPicPr>
          <p:cNvPr id="38" name="Рисунок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4555" y="928240"/>
            <a:ext cx="1838444" cy="716567"/>
          </a:xfrm>
          <a:prstGeom prst="rect">
            <a:avLst/>
          </a:prstGeom>
        </p:spPr>
      </p:pic>
      <p:sp>
        <p:nvSpPr>
          <p:cNvPr id="39" name="TextBox 38"/>
          <p:cNvSpPr txBox="1"/>
          <p:nvPr/>
        </p:nvSpPr>
        <p:spPr>
          <a:xfrm>
            <a:off x="256685" y="4582556"/>
            <a:ext cx="11773128" cy="1877437"/>
          </a:xfrm>
          <a:prstGeom prst="rect">
            <a:avLst/>
          </a:prstGeom>
          <a:noFill/>
        </p:spPr>
        <p:txBody>
          <a:bodyPr wrap="square" rtlCol="0">
            <a:spAutoFit/>
          </a:bodyPr>
          <a:lstStyle/>
          <a:p>
            <a:r>
              <a:rPr lang="ru-RU" sz="1400" b="1" dirty="0">
                <a:latin typeface="DIN Pro Medium" panose="020B0604020202020204" charset="0"/>
                <a:cs typeface="DIN Pro Medium" panose="020B0604020202020204" charset="0"/>
              </a:rPr>
              <a:t>«</a:t>
            </a:r>
            <a:r>
              <a:rPr lang="ru-RU" b="1" dirty="0">
                <a:latin typeface="DIN Pro Medium" panose="020B0604020202020204" charset="0"/>
                <a:cs typeface="DIN Pro Medium" panose="020B0604020202020204" charset="0"/>
              </a:rPr>
              <a:t>… </a:t>
            </a:r>
          </a:p>
          <a:p>
            <a:pPr>
              <a:buAutoNum type="arabicParenR"/>
            </a:pPr>
            <a:r>
              <a:rPr lang="ru-RU" sz="1400" b="1" dirty="0">
                <a:latin typeface="DIN Pro Medium" panose="020B0604020202020204" charset="0"/>
                <a:cs typeface="DIN Pro Medium" panose="020B0604020202020204" charset="0"/>
              </a:rPr>
              <a:t> Стандартизация навыков и компетенций – разработка и актуализация профессиональных стандартов и квалификационных требований в области инженерных изысканий, градостроительства, архитектурно-строительного проектирования, саморегулирования</a:t>
            </a:r>
            <a:endParaRPr lang="en-US" sz="1400" b="1" dirty="0">
              <a:latin typeface="DIN Pro Medium" panose="020B0604020202020204" charset="0"/>
              <a:cs typeface="DIN Pro Medium" panose="020B0604020202020204" charset="0"/>
            </a:endParaRPr>
          </a:p>
          <a:p>
            <a:pPr>
              <a:buAutoNum type="arabicParenR"/>
            </a:pPr>
            <a:r>
              <a:rPr lang="ru-RU" sz="1400" b="1" dirty="0">
                <a:latin typeface="DIN Pro Medium" panose="020B0604020202020204" charset="0"/>
                <a:cs typeface="DIN Pro Medium" panose="020B0604020202020204" charset="0"/>
              </a:rPr>
              <a:t> Участие в организации независимой оценки квалификации</a:t>
            </a:r>
          </a:p>
          <a:p>
            <a:pPr>
              <a:buAutoNum type="arabicParenR"/>
            </a:pPr>
            <a:r>
              <a:rPr lang="ru-RU" sz="1400" b="1" dirty="0">
                <a:latin typeface="DIN Pro Medium" panose="020B0604020202020204" charset="0"/>
                <a:cs typeface="DIN Pro Medium" panose="020B0604020202020204" charset="0"/>
              </a:rPr>
              <a:t> Участие в мероприятиях по вопросам развития отраслевой системы квалификаций</a:t>
            </a:r>
          </a:p>
          <a:p>
            <a:r>
              <a:rPr lang="ru-RU" sz="1400" b="1" dirty="0">
                <a:latin typeface="DIN Pro Medium" panose="020B0604020202020204" charset="0"/>
                <a:cs typeface="DIN Pro Medium" panose="020B0604020202020204" charset="0"/>
              </a:rPr>
              <a:t>4) Организация и проведение профориентационных мероприятий и профессиональных конкурсов, направленных на развитие квалификаций в области инженерных изысканий, градостроительства, архитектурно-строительного проектирования</a:t>
            </a:r>
          </a:p>
          <a:p>
            <a:r>
              <a:rPr lang="ru-RU" sz="1400" b="1" dirty="0">
                <a:latin typeface="DIN Pro Medium" panose="020B0604020202020204" charset="0"/>
                <a:cs typeface="DIN Pro Medium" panose="020B0604020202020204" charset="0"/>
              </a:rPr>
              <a:t>…»</a:t>
            </a:r>
          </a:p>
        </p:txBody>
      </p:sp>
    </p:spTree>
    <p:extLst>
      <p:ext uri="{BB962C8B-B14F-4D97-AF65-F5344CB8AC3E}">
        <p14:creationId xmlns:p14="http://schemas.microsoft.com/office/powerpoint/2010/main" val="369624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Прямоугольник 38"/>
          <p:cNvSpPr/>
          <p:nvPr/>
        </p:nvSpPr>
        <p:spPr>
          <a:xfrm>
            <a:off x="3133432" y="9828"/>
            <a:ext cx="5578141" cy="584775"/>
          </a:xfrm>
          <a:prstGeom prst="rect">
            <a:avLst/>
          </a:prstGeom>
        </p:spPr>
        <p:txBody>
          <a:bodyPr wrap="square">
            <a:spAutoFit/>
          </a:bodyPr>
          <a:lstStyle/>
          <a:p>
            <a:pPr algn="ctr">
              <a:spcAft>
                <a:spcPts val="0"/>
              </a:spcAft>
            </a:pPr>
            <a:r>
              <a:rPr lang="ru-RU" sz="32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Оценочное средство</a:t>
            </a:r>
          </a:p>
        </p:txBody>
      </p:sp>
      <p:sp>
        <p:nvSpPr>
          <p:cNvPr id="40" name="Прямоугольник 39"/>
          <p:cNvSpPr/>
          <p:nvPr/>
        </p:nvSpPr>
        <p:spPr>
          <a:xfrm>
            <a:off x="10735265" y="27245"/>
            <a:ext cx="1456735" cy="577081"/>
          </a:xfrm>
          <a:prstGeom prst="rect">
            <a:avLst/>
          </a:prstGeom>
          <a:ln w="38100">
            <a:solidFill>
              <a:schemeClr val="tx2">
                <a:lumMod val="75000"/>
              </a:schemeClr>
            </a:solidFill>
          </a:ln>
        </p:spPr>
        <p:txBody>
          <a:bodyPr wrap="square">
            <a:spAutoFit/>
          </a:bodyPr>
          <a:lstStyle/>
          <a:p>
            <a:pPr algn="ctr"/>
            <a:r>
              <a:rPr lang="ru-RU" sz="1050" dirty="0">
                <a:solidFill>
                  <a:schemeClr val="tx1">
                    <a:lumMod val="95000"/>
                    <a:lumOff val="5000"/>
                  </a:schemeClr>
                </a:solidFill>
                <a:latin typeface="DIN Pro Medium" panose="020B0604020202020204" charset="0"/>
                <a:cs typeface="DIN Pro Medium" panose="020B0604020202020204" charset="0"/>
              </a:rPr>
              <a:t>Приказ Минтруда от 1 ноября 2016 года №601н</a:t>
            </a:r>
            <a:endParaRPr lang="ru-RU" sz="1000" dirty="0">
              <a:solidFill>
                <a:schemeClr val="tx1">
                  <a:lumMod val="95000"/>
                  <a:lumOff val="5000"/>
                </a:schemeClr>
              </a:solidFill>
              <a:latin typeface="DIN Pro Medium" panose="020B0604020202020204" charset="0"/>
              <a:cs typeface="DIN Pro Medium" panose="020B0604020202020204" charset="0"/>
            </a:endParaRPr>
          </a:p>
        </p:txBody>
      </p:sp>
      <p:sp>
        <p:nvSpPr>
          <p:cNvPr id="41" name="TextBox 40"/>
          <p:cNvSpPr txBox="1"/>
          <p:nvPr/>
        </p:nvSpPr>
        <p:spPr>
          <a:xfrm>
            <a:off x="-195669" y="642389"/>
            <a:ext cx="11523824" cy="646331"/>
          </a:xfrm>
          <a:prstGeom prst="rect">
            <a:avLst/>
          </a:prstGeom>
          <a:noFill/>
        </p:spPr>
        <p:txBody>
          <a:bodyPr wrap="square" rtlCol="0">
            <a:spAutoFit/>
          </a:bodyPr>
          <a:lstStyle/>
          <a:p>
            <a:pPr algn="ctr"/>
            <a:r>
              <a:rPr lang="ru-RU" b="1" dirty="0">
                <a:solidFill>
                  <a:schemeClr val="tx1">
                    <a:lumMod val="95000"/>
                    <a:lumOff val="5000"/>
                  </a:schemeClr>
                </a:solidFill>
                <a:latin typeface="DIN Pro Medium" panose="020B0604020202020204" charset="0"/>
                <a:cs typeface="DIN Pro Medium" panose="020B0604020202020204" charset="0"/>
              </a:rPr>
              <a:t>Профессиональный стандарт «Специалист по организации </a:t>
            </a:r>
          </a:p>
          <a:p>
            <a:pPr algn="ctr"/>
            <a:r>
              <a:rPr lang="ru-RU" b="1" dirty="0">
                <a:solidFill>
                  <a:schemeClr val="tx1">
                    <a:lumMod val="95000"/>
                    <a:lumOff val="5000"/>
                  </a:schemeClr>
                </a:solidFill>
                <a:latin typeface="DIN Pro Medium" panose="020B0604020202020204" charset="0"/>
                <a:cs typeface="DIN Pro Medium" panose="020B0604020202020204" charset="0"/>
              </a:rPr>
              <a:t>архитектурно-строительного проектирования»</a:t>
            </a:r>
          </a:p>
        </p:txBody>
      </p:sp>
      <p:cxnSp>
        <p:nvCxnSpPr>
          <p:cNvPr id="42" name="Прямая со стрелкой 41"/>
          <p:cNvCxnSpPr>
            <a:stCxn id="41" idx="2"/>
            <a:endCxn id="44" idx="0"/>
          </p:cNvCxnSpPr>
          <p:nvPr/>
        </p:nvCxnSpPr>
        <p:spPr>
          <a:xfrm>
            <a:off x="5566243" y="1288720"/>
            <a:ext cx="3640921" cy="380588"/>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stCxn id="41" idx="2"/>
            <a:endCxn id="45" idx="0"/>
          </p:cNvCxnSpPr>
          <p:nvPr/>
        </p:nvCxnSpPr>
        <p:spPr>
          <a:xfrm flipH="1">
            <a:off x="2974238" y="1288720"/>
            <a:ext cx="2592005" cy="405137"/>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357256" y="1669308"/>
            <a:ext cx="5699815" cy="1200329"/>
          </a:xfrm>
          <a:prstGeom prst="rect">
            <a:avLst/>
          </a:prstGeom>
          <a:noFill/>
        </p:spPr>
        <p:txBody>
          <a:bodyPr wrap="square" rtlCol="0">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Руководитель</a:t>
            </a:r>
          </a:p>
          <a:p>
            <a:pPr algn="ctr"/>
            <a:r>
              <a:rPr lang="ru-RU" dirty="0">
                <a:solidFill>
                  <a:schemeClr val="tx1">
                    <a:lumMod val="95000"/>
                    <a:lumOff val="5000"/>
                  </a:schemeClr>
                </a:solidFill>
                <a:latin typeface="DIN Pro Medium" panose="020B0604020202020204" charset="0"/>
                <a:cs typeface="DIN Pro Medium" panose="020B0604020202020204" charset="0"/>
              </a:rPr>
              <a:t>(специалист по организации архитектурно-строительного проектирования) (8 уровень квалификации)</a:t>
            </a:r>
          </a:p>
        </p:txBody>
      </p:sp>
      <p:sp>
        <p:nvSpPr>
          <p:cNvPr id="45" name="TextBox 44"/>
          <p:cNvSpPr txBox="1"/>
          <p:nvPr/>
        </p:nvSpPr>
        <p:spPr>
          <a:xfrm>
            <a:off x="590040" y="1693857"/>
            <a:ext cx="4768396" cy="1200329"/>
          </a:xfrm>
          <a:prstGeom prst="rect">
            <a:avLst/>
          </a:prstGeom>
          <a:noFill/>
        </p:spPr>
        <p:txBody>
          <a:bodyPr wrap="square" rtlCol="0">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Главный инженер проекта (специалист по организации архитектурно-строительного проектирования</a:t>
            </a:r>
            <a:r>
              <a:rPr lang="en-US" dirty="0">
                <a:solidFill>
                  <a:schemeClr val="tx1">
                    <a:lumMod val="95000"/>
                    <a:lumOff val="5000"/>
                  </a:schemeClr>
                </a:solidFill>
                <a:latin typeface="DIN Pro Medium" panose="020B0604020202020204" charset="0"/>
                <a:cs typeface="DIN Pro Medium" panose="020B0604020202020204" charset="0"/>
              </a:rPr>
              <a:t>)</a:t>
            </a:r>
            <a:r>
              <a:rPr lang="ru-RU" dirty="0">
                <a:solidFill>
                  <a:schemeClr val="tx1">
                    <a:lumMod val="95000"/>
                    <a:lumOff val="5000"/>
                  </a:schemeClr>
                </a:solidFill>
                <a:latin typeface="DIN Pro Medium" panose="020B0604020202020204" charset="0"/>
                <a:cs typeface="DIN Pro Medium" panose="020B0604020202020204" charset="0"/>
              </a:rPr>
              <a:t> (7 уровень квалификации)</a:t>
            </a:r>
            <a:endParaRPr lang="ru-RU" dirty="0">
              <a:solidFill>
                <a:schemeClr val="tx1">
                  <a:lumMod val="95000"/>
                  <a:lumOff val="5000"/>
                </a:schemeClr>
              </a:solidFill>
            </a:endParaRPr>
          </a:p>
        </p:txBody>
      </p:sp>
      <p:sp>
        <p:nvSpPr>
          <p:cNvPr id="46" name="Прямоугольник 45"/>
          <p:cNvSpPr/>
          <p:nvPr/>
        </p:nvSpPr>
        <p:spPr>
          <a:xfrm>
            <a:off x="310105" y="2840692"/>
            <a:ext cx="11602530" cy="923330"/>
          </a:xfrm>
          <a:prstGeom prst="rect">
            <a:avLst/>
          </a:prstGeom>
        </p:spPr>
        <p:txBody>
          <a:bodyPr wrap="square">
            <a:spAutoFit/>
          </a:bodyPr>
          <a:lstStyle/>
          <a:p>
            <a:pPr algn="ctr"/>
            <a:r>
              <a:rPr lang="ru-RU" b="1" dirty="0">
                <a:solidFill>
                  <a:schemeClr val="accent5">
                    <a:lumMod val="75000"/>
                  </a:schemeClr>
                </a:solidFill>
                <a:latin typeface="DIN Pro Medium" panose="020B0604020202020204" charset="0"/>
                <a:cs typeface="DIN Pro Medium" panose="020B0604020202020204" charset="0"/>
              </a:rPr>
              <a:t>Профессиональный экзамен</a:t>
            </a:r>
            <a:r>
              <a:rPr lang="en-US" b="1" dirty="0">
                <a:solidFill>
                  <a:schemeClr val="accent5">
                    <a:lumMod val="75000"/>
                  </a:schemeClr>
                </a:solidFill>
                <a:latin typeface="DIN Pro Medium" panose="020B0604020202020204" charset="0"/>
                <a:cs typeface="DIN Pro Medium" panose="020B0604020202020204" charset="0"/>
              </a:rPr>
              <a:t>, </a:t>
            </a:r>
            <a:r>
              <a:rPr lang="ru-RU" b="1" dirty="0">
                <a:solidFill>
                  <a:schemeClr val="accent5">
                    <a:lumMod val="75000"/>
                  </a:schemeClr>
                </a:solidFill>
                <a:latin typeface="DIN Pro Medium" panose="020B0604020202020204" charset="0"/>
                <a:cs typeface="DIN Pro Medium" panose="020B0604020202020204" charset="0"/>
              </a:rPr>
              <a:t>квалификация:</a:t>
            </a:r>
          </a:p>
          <a:p>
            <a:pPr algn="ctr"/>
            <a:r>
              <a:rPr lang="ru-RU" b="1" dirty="0">
                <a:solidFill>
                  <a:schemeClr val="accent5">
                    <a:lumMod val="75000"/>
                  </a:schemeClr>
                </a:solidFill>
                <a:latin typeface="DIN Pro Medium" panose="020B0604020202020204" charset="0"/>
                <a:cs typeface="DIN Pro Medium" panose="020B0604020202020204" charset="0"/>
              </a:rPr>
              <a:t>Главный инженер проекта (специалист по организации архитектурно-строительного проектирования) </a:t>
            </a:r>
          </a:p>
          <a:p>
            <a:pPr algn="ctr"/>
            <a:r>
              <a:rPr lang="ru-RU" b="1" dirty="0">
                <a:solidFill>
                  <a:schemeClr val="accent5">
                    <a:lumMod val="75000"/>
                  </a:schemeClr>
                </a:solidFill>
                <a:latin typeface="DIN Pro Medium" panose="020B0604020202020204" charset="0"/>
                <a:cs typeface="DIN Pro Medium" panose="020B0604020202020204" charset="0"/>
              </a:rPr>
              <a:t>(7 уровень квалификации)</a:t>
            </a:r>
          </a:p>
        </p:txBody>
      </p:sp>
      <p:grpSp>
        <p:nvGrpSpPr>
          <p:cNvPr id="47" name="Группа 46">
            <a:extLst>
              <a:ext uri="{FF2B5EF4-FFF2-40B4-BE49-F238E27FC236}">
                <a16:creationId xmlns:a16="http://schemas.microsoft.com/office/drawing/2014/main" id="{D91E8037-A431-44C5-A9AB-84D772419248}"/>
              </a:ext>
            </a:extLst>
          </p:cNvPr>
          <p:cNvGrpSpPr/>
          <p:nvPr/>
        </p:nvGrpSpPr>
        <p:grpSpPr>
          <a:xfrm>
            <a:off x="900086" y="5110701"/>
            <a:ext cx="504055" cy="282954"/>
            <a:chOff x="2245898" y="999068"/>
            <a:chExt cx="574690" cy="450909"/>
          </a:xfrm>
        </p:grpSpPr>
        <p:sp>
          <p:nvSpPr>
            <p:cNvPr id="48" name="Нашивка 47">
              <a:extLst>
                <a:ext uri="{FF2B5EF4-FFF2-40B4-BE49-F238E27FC236}">
                  <a16:creationId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sp>
          <p:nvSpPr>
            <p:cNvPr id="49" name="Нашивка 48">
              <a:extLst>
                <a:ext uri="{FF2B5EF4-FFF2-40B4-BE49-F238E27FC236}">
                  <a16:creationId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grpSp>
      <p:sp>
        <p:nvSpPr>
          <p:cNvPr id="50" name="Прямоугольник 49"/>
          <p:cNvSpPr/>
          <p:nvPr/>
        </p:nvSpPr>
        <p:spPr>
          <a:xfrm>
            <a:off x="1597002" y="4588883"/>
            <a:ext cx="3055415" cy="369332"/>
          </a:xfrm>
          <a:prstGeom prst="rect">
            <a:avLst/>
          </a:prstGeom>
          <a:ln w="19050">
            <a:solidFill>
              <a:schemeClr val="tx2">
                <a:lumMod val="75000"/>
              </a:schemeClr>
            </a:solidFill>
          </a:ln>
        </p:spPr>
        <p:txBody>
          <a:bodyPr wrap="square">
            <a:spAutoFit/>
          </a:bodyPr>
          <a:lstStyle/>
          <a:p>
            <a:r>
              <a:rPr lang="ru-RU" dirty="0">
                <a:solidFill>
                  <a:schemeClr val="tx1">
                    <a:lumMod val="95000"/>
                    <a:lumOff val="5000"/>
                  </a:schemeClr>
                </a:solidFill>
                <a:latin typeface="DIN Pro Medium" panose="020B0604020202020204" charset="0"/>
                <a:cs typeface="DIN Pro Medium" panose="020B0604020202020204" charset="0"/>
              </a:rPr>
              <a:t>разработано </a:t>
            </a:r>
            <a:r>
              <a:rPr lang="ru-RU" b="1" dirty="0">
                <a:solidFill>
                  <a:srgbClr val="FF0000"/>
                </a:solidFill>
                <a:latin typeface="DIN Pro Medium" panose="020B0604020202020204" charset="0"/>
                <a:cs typeface="DIN Pro Medium" panose="020B0604020202020204" charset="0"/>
              </a:rPr>
              <a:t>440</a:t>
            </a:r>
            <a:r>
              <a:rPr lang="ru-RU" dirty="0">
                <a:solidFill>
                  <a:schemeClr val="tx1">
                    <a:lumMod val="95000"/>
                    <a:lumOff val="5000"/>
                  </a:schemeClr>
                </a:solidFill>
                <a:latin typeface="DIN Pro Medium" panose="020B0604020202020204" charset="0"/>
                <a:cs typeface="DIN Pro Medium" panose="020B0604020202020204" charset="0"/>
              </a:rPr>
              <a:t> вопросов</a:t>
            </a:r>
          </a:p>
        </p:txBody>
      </p:sp>
      <p:sp>
        <p:nvSpPr>
          <p:cNvPr id="51" name="Прямоугольник 50"/>
          <p:cNvSpPr/>
          <p:nvPr/>
        </p:nvSpPr>
        <p:spPr>
          <a:xfrm>
            <a:off x="1597002" y="5067512"/>
            <a:ext cx="3055415" cy="369332"/>
          </a:xfrm>
          <a:prstGeom prst="rect">
            <a:avLst/>
          </a:prstGeom>
          <a:ln w="19050">
            <a:solidFill>
              <a:schemeClr val="tx2">
                <a:lumMod val="7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в тесте </a:t>
            </a:r>
            <a:r>
              <a:rPr lang="ru-RU" b="1" dirty="0">
                <a:solidFill>
                  <a:srgbClr val="FF0000"/>
                </a:solidFill>
                <a:latin typeface="DIN Pro Medium" panose="020B0604020202020204" charset="0"/>
                <a:cs typeface="DIN Pro Medium" panose="020B0604020202020204" charset="0"/>
              </a:rPr>
              <a:t>50</a:t>
            </a:r>
            <a:r>
              <a:rPr lang="ru-RU" dirty="0">
                <a:solidFill>
                  <a:schemeClr val="tx1">
                    <a:lumMod val="95000"/>
                    <a:lumOff val="5000"/>
                  </a:schemeClr>
                </a:solidFill>
                <a:latin typeface="DIN Pro Medium" panose="020B0604020202020204" charset="0"/>
                <a:cs typeface="DIN Pro Medium" panose="020B0604020202020204" charset="0"/>
              </a:rPr>
              <a:t> вопросов</a:t>
            </a:r>
          </a:p>
        </p:txBody>
      </p:sp>
      <p:sp>
        <p:nvSpPr>
          <p:cNvPr id="52" name="Прямоугольник 51"/>
          <p:cNvSpPr/>
          <p:nvPr/>
        </p:nvSpPr>
        <p:spPr>
          <a:xfrm>
            <a:off x="590040" y="5977800"/>
            <a:ext cx="4062377" cy="646331"/>
          </a:xfrm>
          <a:prstGeom prst="rect">
            <a:avLst/>
          </a:prstGeom>
          <a:ln w="19050">
            <a:solidFill>
              <a:schemeClr val="tx2">
                <a:lumMod val="75000"/>
              </a:schemeClr>
            </a:solidFill>
          </a:ln>
        </p:spPr>
        <p:txBody>
          <a:bodyPr wrap="square">
            <a:spAutoFit/>
          </a:bodyPr>
          <a:lstStyle/>
          <a:p>
            <a:pPr algn="just"/>
            <a:r>
              <a:rPr lang="ru-RU" dirty="0">
                <a:solidFill>
                  <a:schemeClr val="tx1">
                    <a:lumMod val="95000"/>
                    <a:lumOff val="5000"/>
                  </a:schemeClr>
                </a:solidFill>
                <a:latin typeface="DIN Pro Medium" panose="020B0604020202020204" charset="0"/>
                <a:cs typeface="DIN Pro Medium" panose="020B0604020202020204" charset="0"/>
              </a:rPr>
              <a:t>для прохождения теста необходимо дать </a:t>
            </a:r>
            <a:r>
              <a:rPr lang="ru-RU" b="1" dirty="0">
                <a:solidFill>
                  <a:srgbClr val="FF0000"/>
                </a:solidFill>
                <a:latin typeface="DIN Pro Medium" panose="020B0604020202020204" charset="0"/>
                <a:cs typeface="DIN Pro Medium" panose="020B0604020202020204" charset="0"/>
              </a:rPr>
              <a:t>36</a:t>
            </a:r>
            <a:r>
              <a:rPr lang="ru-RU" dirty="0">
                <a:solidFill>
                  <a:schemeClr val="tx1">
                    <a:lumMod val="95000"/>
                    <a:lumOff val="5000"/>
                  </a:schemeClr>
                </a:solidFill>
                <a:latin typeface="DIN Pro Medium" panose="020B0604020202020204" charset="0"/>
                <a:cs typeface="DIN Pro Medium" panose="020B0604020202020204" charset="0"/>
              </a:rPr>
              <a:t> правильных ответов</a:t>
            </a:r>
          </a:p>
        </p:txBody>
      </p:sp>
      <p:grpSp>
        <p:nvGrpSpPr>
          <p:cNvPr id="53" name="Группа 52">
            <a:extLst>
              <a:ext uri="{FF2B5EF4-FFF2-40B4-BE49-F238E27FC236}">
                <a16:creationId xmlns:a16="http://schemas.microsoft.com/office/drawing/2014/main" id="{D91E8037-A431-44C5-A9AB-84D772419248}"/>
              </a:ext>
            </a:extLst>
          </p:cNvPr>
          <p:cNvGrpSpPr/>
          <p:nvPr/>
        </p:nvGrpSpPr>
        <p:grpSpPr>
          <a:xfrm>
            <a:off x="900086" y="4624822"/>
            <a:ext cx="504055" cy="282954"/>
            <a:chOff x="2245898" y="999068"/>
            <a:chExt cx="574690" cy="450909"/>
          </a:xfrm>
        </p:grpSpPr>
        <p:sp>
          <p:nvSpPr>
            <p:cNvPr id="54" name="Нашивка 29">
              <a:extLst>
                <a:ext uri="{FF2B5EF4-FFF2-40B4-BE49-F238E27FC236}">
                  <a16:creationId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sp>
          <p:nvSpPr>
            <p:cNvPr id="55" name="Нашивка 30">
              <a:extLst>
                <a:ext uri="{FF2B5EF4-FFF2-40B4-BE49-F238E27FC236}">
                  <a16:creationId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grpSp>
      <p:grpSp>
        <p:nvGrpSpPr>
          <p:cNvPr id="56" name="Группа 55">
            <a:extLst>
              <a:ext uri="{FF2B5EF4-FFF2-40B4-BE49-F238E27FC236}">
                <a16:creationId xmlns:a16="http://schemas.microsoft.com/office/drawing/2014/main" id="{D91E8037-A431-44C5-A9AB-84D772419248}"/>
              </a:ext>
            </a:extLst>
          </p:cNvPr>
          <p:cNvGrpSpPr/>
          <p:nvPr/>
        </p:nvGrpSpPr>
        <p:grpSpPr>
          <a:xfrm>
            <a:off x="6990052" y="4624822"/>
            <a:ext cx="504055" cy="282954"/>
            <a:chOff x="2245898" y="999068"/>
            <a:chExt cx="574690" cy="450909"/>
          </a:xfrm>
        </p:grpSpPr>
        <p:sp>
          <p:nvSpPr>
            <p:cNvPr id="57" name="Нашивка 29">
              <a:extLst>
                <a:ext uri="{FF2B5EF4-FFF2-40B4-BE49-F238E27FC236}">
                  <a16:creationId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sp>
          <p:nvSpPr>
            <p:cNvPr id="58" name="Нашивка 30">
              <a:extLst>
                <a:ext uri="{FF2B5EF4-FFF2-40B4-BE49-F238E27FC236}">
                  <a16:creationId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grpSp>
      <p:sp>
        <p:nvSpPr>
          <p:cNvPr id="59" name="Прямоугольник 58"/>
          <p:cNvSpPr/>
          <p:nvPr/>
        </p:nvSpPr>
        <p:spPr>
          <a:xfrm>
            <a:off x="7716185" y="4586285"/>
            <a:ext cx="3382448" cy="369332"/>
          </a:xfrm>
          <a:prstGeom prst="rect">
            <a:avLst/>
          </a:prstGeom>
          <a:ln w="19050">
            <a:solidFill>
              <a:schemeClr val="tx2">
                <a:lumMod val="75000"/>
              </a:schemeClr>
            </a:solidFill>
          </a:ln>
        </p:spPr>
        <p:txBody>
          <a:bodyPr wrap="square">
            <a:spAutoFit/>
          </a:bodyPr>
          <a:lstStyle/>
          <a:p>
            <a:pPr algn="ctr"/>
            <a:r>
              <a:rPr lang="ru-RU" b="1" dirty="0">
                <a:solidFill>
                  <a:srgbClr val="FF0000"/>
                </a:solidFill>
                <a:latin typeface="DIN Pro Medium" panose="020B0604020202020204" charset="0"/>
                <a:cs typeface="DIN Pro Medium" panose="020B0604020202020204" charset="0"/>
              </a:rPr>
              <a:t>10</a:t>
            </a:r>
            <a:r>
              <a:rPr lang="ru-RU" dirty="0">
                <a:solidFill>
                  <a:schemeClr val="tx1">
                    <a:lumMod val="95000"/>
                    <a:lumOff val="5000"/>
                  </a:schemeClr>
                </a:solidFill>
                <a:latin typeface="DIN Pro Medium" panose="020B0604020202020204" charset="0"/>
                <a:cs typeface="DIN Pro Medium" panose="020B0604020202020204" charset="0"/>
              </a:rPr>
              <a:t> критериев оценки</a:t>
            </a:r>
          </a:p>
        </p:txBody>
      </p:sp>
      <p:sp>
        <p:nvSpPr>
          <p:cNvPr id="60" name="Прямоугольник 59"/>
          <p:cNvSpPr/>
          <p:nvPr/>
        </p:nvSpPr>
        <p:spPr>
          <a:xfrm>
            <a:off x="7716185" y="5064914"/>
            <a:ext cx="3382448" cy="369332"/>
          </a:xfrm>
          <a:prstGeom prst="rect">
            <a:avLst/>
          </a:prstGeom>
          <a:ln w="19050">
            <a:solidFill>
              <a:schemeClr val="tx2">
                <a:lumMod val="75000"/>
              </a:schemeClr>
            </a:solidFill>
          </a:ln>
        </p:spPr>
        <p:txBody>
          <a:bodyPr wrap="square">
            <a:spAutoFit/>
          </a:bodyPr>
          <a:lstStyle/>
          <a:p>
            <a:pPr algn="ctr"/>
            <a:r>
              <a:rPr lang="ru-RU" b="1" dirty="0">
                <a:solidFill>
                  <a:srgbClr val="FF0000"/>
                </a:solidFill>
                <a:latin typeface="DIN Pro Medium" panose="020B0604020202020204" charset="0"/>
                <a:cs typeface="DIN Pro Medium" panose="020B0604020202020204" charset="0"/>
              </a:rPr>
              <a:t>10</a:t>
            </a:r>
            <a:r>
              <a:rPr lang="ru-RU" dirty="0">
                <a:solidFill>
                  <a:schemeClr val="tx1">
                    <a:lumMod val="95000"/>
                    <a:lumOff val="5000"/>
                  </a:schemeClr>
                </a:solidFill>
                <a:latin typeface="DIN Pro Medium" panose="020B0604020202020204" charset="0"/>
                <a:cs typeface="DIN Pro Medium" panose="020B0604020202020204" charset="0"/>
              </a:rPr>
              <a:t> балльная шкала</a:t>
            </a:r>
          </a:p>
        </p:txBody>
      </p:sp>
      <p:sp>
        <p:nvSpPr>
          <p:cNvPr id="61" name="Прямоугольник 60"/>
          <p:cNvSpPr/>
          <p:nvPr/>
        </p:nvSpPr>
        <p:spPr>
          <a:xfrm>
            <a:off x="6848444" y="5975202"/>
            <a:ext cx="4250189" cy="646331"/>
          </a:xfrm>
          <a:prstGeom prst="rect">
            <a:avLst/>
          </a:prstGeom>
          <a:ln w="19050">
            <a:solidFill>
              <a:schemeClr val="bg2">
                <a:lumMod val="2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для защиты портфолио необходимо набрать не менее </a:t>
            </a:r>
            <a:r>
              <a:rPr lang="ru-RU" b="1" dirty="0">
                <a:solidFill>
                  <a:srgbClr val="FF0000"/>
                </a:solidFill>
                <a:latin typeface="DIN Pro Medium" panose="020B0604020202020204" charset="0"/>
                <a:cs typeface="DIN Pro Medium" panose="020B0604020202020204" charset="0"/>
              </a:rPr>
              <a:t>70</a:t>
            </a:r>
            <a:r>
              <a:rPr lang="ru-RU" dirty="0">
                <a:solidFill>
                  <a:schemeClr val="tx1">
                    <a:lumMod val="95000"/>
                    <a:lumOff val="5000"/>
                  </a:schemeClr>
                </a:solidFill>
                <a:latin typeface="DIN Pro Medium" panose="020B0604020202020204" charset="0"/>
                <a:cs typeface="DIN Pro Medium" panose="020B0604020202020204" charset="0"/>
              </a:rPr>
              <a:t> баллов</a:t>
            </a:r>
          </a:p>
        </p:txBody>
      </p:sp>
      <p:grpSp>
        <p:nvGrpSpPr>
          <p:cNvPr id="62" name="Группа 61">
            <a:extLst>
              <a:ext uri="{FF2B5EF4-FFF2-40B4-BE49-F238E27FC236}">
                <a16:creationId xmlns:a16="http://schemas.microsoft.com/office/drawing/2014/main" id="{D91E8037-A431-44C5-A9AB-84D772419248}"/>
              </a:ext>
            </a:extLst>
          </p:cNvPr>
          <p:cNvGrpSpPr/>
          <p:nvPr/>
        </p:nvGrpSpPr>
        <p:grpSpPr>
          <a:xfrm>
            <a:off x="6990052" y="5108103"/>
            <a:ext cx="504055" cy="282954"/>
            <a:chOff x="2245898" y="999068"/>
            <a:chExt cx="574690" cy="450909"/>
          </a:xfrm>
        </p:grpSpPr>
        <p:sp>
          <p:nvSpPr>
            <p:cNvPr id="63" name="Нашивка 29">
              <a:extLst>
                <a:ext uri="{FF2B5EF4-FFF2-40B4-BE49-F238E27FC236}">
                  <a16:creationId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sp>
          <p:nvSpPr>
            <p:cNvPr id="64" name="Нашивка 30">
              <a:extLst>
                <a:ext uri="{FF2B5EF4-FFF2-40B4-BE49-F238E27FC236}">
                  <a16:creationId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grpSp>
      <p:sp>
        <p:nvSpPr>
          <p:cNvPr id="65" name="TextBox 64"/>
          <p:cNvSpPr txBox="1"/>
          <p:nvPr/>
        </p:nvSpPr>
        <p:spPr>
          <a:xfrm>
            <a:off x="6357256" y="6015991"/>
            <a:ext cx="538930" cy="646331"/>
          </a:xfrm>
          <a:prstGeom prst="rect">
            <a:avLst/>
          </a:prstGeom>
          <a:noFill/>
        </p:spPr>
        <p:txBody>
          <a:bodyPr wrap="none" rtlCol="0">
            <a:spAutoFit/>
          </a:bodyPr>
          <a:lstStyle/>
          <a:p>
            <a:r>
              <a:rPr lang="ru-RU" sz="3600" b="1" dirty="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66" name="Прямоугольник 65"/>
          <p:cNvSpPr/>
          <p:nvPr/>
        </p:nvSpPr>
        <p:spPr>
          <a:xfrm>
            <a:off x="7700446" y="3889137"/>
            <a:ext cx="3398186" cy="584775"/>
          </a:xfrm>
          <a:prstGeom prst="rect">
            <a:avLst/>
          </a:prstGeom>
          <a:ln w="19050">
            <a:solidFill>
              <a:schemeClr val="tx2">
                <a:lumMod val="75000"/>
              </a:schemeClr>
            </a:solidFill>
          </a:ln>
        </p:spPr>
        <p:txBody>
          <a:bodyPr wrap="square">
            <a:spAutoFit/>
          </a:bodyPr>
          <a:lstStyle/>
          <a:p>
            <a:pPr algn="ctr"/>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ПОРТФОЛИО</a:t>
            </a:r>
            <a:endParaRPr lang="ru-RU"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7" name="Прямоугольник 66"/>
          <p:cNvSpPr/>
          <p:nvPr/>
        </p:nvSpPr>
        <p:spPr>
          <a:xfrm>
            <a:off x="1597002" y="3889137"/>
            <a:ext cx="3055415" cy="584775"/>
          </a:xfrm>
          <a:prstGeom prst="rect">
            <a:avLst/>
          </a:prstGeom>
          <a:ln w="19050">
            <a:solidFill>
              <a:schemeClr val="tx2">
                <a:lumMod val="75000"/>
              </a:schemeClr>
            </a:solidFill>
          </a:ln>
        </p:spPr>
        <p:txBody>
          <a:bodyPr wrap="square">
            <a:spAutoFit/>
          </a:bodyPr>
          <a:lstStyle/>
          <a:p>
            <a:pPr algn="ctr"/>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ТЕОРИЯ</a:t>
            </a:r>
            <a:endParaRPr lang="ru-RU"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40640" y="6018589"/>
            <a:ext cx="538930" cy="646331"/>
          </a:xfrm>
          <a:prstGeom prst="rect">
            <a:avLst/>
          </a:prstGeom>
          <a:noFill/>
        </p:spPr>
        <p:txBody>
          <a:bodyPr wrap="none" rtlCol="0">
            <a:spAutoFit/>
          </a:bodyPr>
          <a:lstStyle/>
          <a:p>
            <a:r>
              <a:rPr lang="ru-RU" sz="3600" b="1" dirty="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32" name="Номер слайда 25"/>
          <p:cNvSpPr>
            <a:spLocks noGrp="1"/>
          </p:cNvSpPr>
          <p:nvPr>
            <p:ph type="sldNum" sz="quarter" idx="12"/>
          </p:nvPr>
        </p:nvSpPr>
        <p:spPr>
          <a:xfrm>
            <a:off x="11662719" y="6492875"/>
            <a:ext cx="529281" cy="365125"/>
          </a:xfrm>
        </p:spPr>
        <p:txBody>
          <a:bodyPr/>
          <a:lstStyle/>
          <a:p>
            <a:r>
              <a:rPr lang="en-US" dirty="0"/>
              <a:t>20</a:t>
            </a:r>
            <a:endParaRPr lang="ru-RU" dirty="0"/>
          </a:p>
        </p:txBody>
      </p:sp>
      <p:sp>
        <p:nvSpPr>
          <p:cNvPr id="33" name="Прямоугольник 32"/>
          <p:cNvSpPr/>
          <p:nvPr/>
        </p:nvSpPr>
        <p:spPr>
          <a:xfrm>
            <a:off x="7718585" y="5516994"/>
            <a:ext cx="3382448" cy="369332"/>
          </a:xfrm>
          <a:prstGeom prst="rect">
            <a:avLst/>
          </a:prstGeom>
          <a:ln w="19050">
            <a:solidFill>
              <a:schemeClr val="tx2">
                <a:lumMod val="7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Доклад на </a:t>
            </a:r>
            <a:r>
              <a:rPr lang="ru-RU" b="1" dirty="0">
                <a:solidFill>
                  <a:srgbClr val="FF0000"/>
                </a:solidFill>
                <a:latin typeface="DIN Pro Medium" panose="020B0604020202020204" charset="0"/>
                <a:cs typeface="DIN Pro Medium" panose="020B0604020202020204" charset="0"/>
              </a:rPr>
              <a:t>10-15</a:t>
            </a:r>
            <a:r>
              <a:rPr lang="ru-RU" dirty="0">
                <a:solidFill>
                  <a:schemeClr val="tx1">
                    <a:lumMod val="95000"/>
                    <a:lumOff val="5000"/>
                  </a:schemeClr>
                </a:solidFill>
                <a:latin typeface="DIN Pro Medium" panose="020B0604020202020204" charset="0"/>
                <a:cs typeface="DIN Pro Medium" panose="020B0604020202020204" charset="0"/>
              </a:rPr>
              <a:t> минут</a:t>
            </a:r>
          </a:p>
        </p:txBody>
      </p:sp>
      <p:sp>
        <p:nvSpPr>
          <p:cNvPr id="34" name="Прямоугольник 33"/>
          <p:cNvSpPr/>
          <p:nvPr/>
        </p:nvSpPr>
        <p:spPr>
          <a:xfrm>
            <a:off x="1597002" y="5542360"/>
            <a:ext cx="3055415" cy="369332"/>
          </a:xfrm>
          <a:prstGeom prst="rect">
            <a:avLst/>
          </a:prstGeom>
          <a:ln w="19050">
            <a:solidFill>
              <a:schemeClr val="tx2">
                <a:lumMod val="75000"/>
              </a:schemeClr>
            </a:solidFill>
          </a:ln>
        </p:spPr>
        <p:txBody>
          <a:bodyPr wrap="square">
            <a:spAutoFit/>
          </a:bodyPr>
          <a:lstStyle/>
          <a:p>
            <a:pPr algn="ctr"/>
            <a:r>
              <a:rPr lang="ru-RU" b="1" dirty="0">
                <a:solidFill>
                  <a:srgbClr val="FF0000"/>
                </a:solidFill>
                <a:latin typeface="DIN Pro Medium" panose="020B0604020202020204" charset="0"/>
                <a:cs typeface="DIN Pro Medium" panose="020B0604020202020204" charset="0"/>
              </a:rPr>
              <a:t>60 </a:t>
            </a:r>
            <a:r>
              <a:rPr lang="ru-RU" dirty="0">
                <a:latin typeface="DIN Pro Medium" panose="020B0604020202020204" charset="0"/>
                <a:cs typeface="DIN Pro Medium" panose="020B0604020202020204" charset="0"/>
              </a:rPr>
              <a:t>минут</a:t>
            </a:r>
          </a:p>
        </p:txBody>
      </p:sp>
      <p:grpSp>
        <p:nvGrpSpPr>
          <p:cNvPr id="35" name="Группа 34">
            <a:extLst>
              <a:ext uri="{FF2B5EF4-FFF2-40B4-BE49-F238E27FC236}">
                <a16:creationId xmlns:a16="http://schemas.microsoft.com/office/drawing/2014/main" id="{D91E8037-A431-44C5-A9AB-84D772419248}"/>
              </a:ext>
            </a:extLst>
          </p:cNvPr>
          <p:cNvGrpSpPr/>
          <p:nvPr/>
        </p:nvGrpSpPr>
        <p:grpSpPr>
          <a:xfrm>
            <a:off x="900086" y="5560183"/>
            <a:ext cx="504055" cy="282954"/>
            <a:chOff x="2245898" y="999068"/>
            <a:chExt cx="574690" cy="450909"/>
          </a:xfrm>
        </p:grpSpPr>
        <p:sp>
          <p:nvSpPr>
            <p:cNvPr id="36" name="Нашивка 35">
              <a:extLst>
                <a:ext uri="{FF2B5EF4-FFF2-40B4-BE49-F238E27FC236}">
                  <a16:creationId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37" name="Нашивка 36">
              <a:extLst>
                <a:ext uri="{FF2B5EF4-FFF2-40B4-BE49-F238E27FC236}">
                  <a16:creationId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grpSp>
        <p:nvGrpSpPr>
          <p:cNvPr id="38" name="Группа 37">
            <a:extLst>
              <a:ext uri="{FF2B5EF4-FFF2-40B4-BE49-F238E27FC236}">
                <a16:creationId xmlns:a16="http://schemas.microsoft.com/office/drawing/2014/main" id="{D91E8037-A431-44C5-A9AB-84D772419248}"/>
              </a:ext>
            </a:extLst>
          </p:cNvPr>
          <p:cNvGrpSpPr/>
          <p:nvPr/>
        </p:nvGrpSpPr>
        <p:grpSpPr>
          <a:xfrm>
            <a:off x="6990052" y="5585549"/>
            <a:ext cx="504055" cy="282954"/>
            <a:chOff x="2245898" y="999068"/>
            <a:chExt cx="574690" cy="450909"/>
          </a:xfrm>
        </p:grpSpPr>
        <p:sp>
          <p:nvSpPr>
            <p:cNvPr id="69" name="Нашивка 68">
              <a:extLst>
                <a:ext uri="{FF2B5EF4-FFF2-40B4-BE49-F238E27FC236}">
                  <a16:creationId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70" name="Нашивка 69">
              <a:extLst>
                <a:ext uri="{FF2B5EF4-FFF2-40B4-BE49-F238E27FC236}">
                  <a16:creationId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spTree>
    <p:extLst>
      <p:ext uri="{BB962C8B-B14F-4D97-AF65-F5344CB8AC3E}">
        <p14:creationId xmlns:p14="http://schemas.microsoft.com/office/powerpoint/2010/main" val="1538616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Прямоугольник 46"/>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49" name="TextBox 48"/>
          <p:cNvSpPr txBox="1"/>
          <p:nvPr/>
        </p:nvSpPr>
        <p:spPr>
          <a:xfrm>
            <a:off x="1147974" y="425769"/>
            <a:ext cx="9945950" cy="584775"/>
          </a:xfrm>
          <a:prstGeom prst="rect">
            <a:avLst/>
          </a:prstGeom>
          <a:noFill/>
        </p:spPr>
        <p:txBody>
          <a:bodyPr wrap="square" rtlCol="0">
            <a:spAutoFit/>
          </a:bodyPr>
          <a:lstStyle/>
          <a:p>
            <a:pPr algn="ctr" defTabSz="456834">
              <a:defRPr/>
            </a:pPr>
            <a:r>
              <a:rPr lang="ru-RU" sz="3200" b="1" dirty="0">
                <a:solidFill>
                  <a:schemeClr val="accent5">
                    <a:lumMod val="75000"/>
                  </a:schemeClr>
                </a:solidFill>
                <a:latin typeface="DIN Pro Medium" panose="020B0604020202020204" charset="0"/>
                <a:cs typeface="DIN Pro Medium" panose="020B0604020202020204" charset="0"/>
              </a:rPr>
              <a:t>Комплект документов соискателя</a:t>
            </a:r>
          </a:p>
        </p:txBody>
      </p:sp>
      <p:sp>
        <p:nvSpPr>
          <p:cNvPr id="50" name="TextBox 49"/>
          <p:cNvSpPr txBox="1"/>
          <p:nvPr/>
        </p:nvSpPr>
        <p:spPr>
          <a:xfrm>
            <a:off x="303455" y="2026384"/>
            <a:ext cx="4289919" cy="4524315"/>
          </a:xfrm>
          <a:prstGeom prst="rect">
            <a:avLst/>
          </a:prstGeom>
          <a:solidFill>
            <a:schemeClr val="lt1"/>
          </a:solidFill>
          <a:ln w="38100">
            <a:solidFill>
              <a:schemeClr val="accent1">
                <a:lumMod val="50000"/>
              </a:schemeClr>
            </a:solidFill>
          </a:ln>
        </p:spPr>
        <p:txBody>
          <a:bodyPr wrap="square" rtlCol="0">
            <a:spAutoFit/>
          </a:bodyPr>
          <a:lstStyle/>
          <a:p>
            <a:pPr defTabSz="456834">
              <a:defRPr/>
            </a:pPr>
            <a:r>
              <a:rPr lang="ru-RU" sz="1600" dirty="0">
                <a:solidFill>
                  <a:prstClr val="black"/>
                </a:solidFill>
                <a:latin typeface="DIN Pro Medium" panose="020B0604020202020204" charset="0"/>
                <a:cs typeface="DIN Pro Medium" panose="020B0604020202020204" charset="0"/>
              </a:rPr>
              <a:t>а) заявление о проведении профессионального экзамена с указанием квалификации, по которой он хочет пройти профессиональный экзамен, при этом в заявлении соискателем дается согласие на обработку его персональных данных, содержащихся в заявлении, а также в документах и материалах, прилагаемых к нему;</a:t>
            </a:r>
          </a:p>
          <a:p>
            <a:pPr defTabSz="456834">
              <a:defRPr/>
            </a:pPr>
            <a:r>
              <a:rPr lang="ru-RU" sz="1600" dirty="0">
                <a:solidFill>
                  <a:prstClr val="black"/>
                </a:solidFill>
                <a:latin typeface="DIN Pro Medium" panose="020B0604020202020204" charset="0"/>
                <a:cs typeface="DIN Pro Medium" panose="020B0604020202020204" charset="0"/>
              </a:rPr>
              <a:t>б) копия паспорта или иного документа, удостоверяющего личность соискателя;</a:t>
            </a:r>
          </a:p>
          <a:p>
            <a:pPr defTabSz="456834">
              <a:defRPr/>
            </a:pPr>
            <a:r>
              <a:rPr lang="ru-RU" sz="1600" dirty="0">
                <a:solidFill>
                  <a:prstClr val="black"/>
                </a:solidFill>
                <a:latin typeface="DIN Pro Medium" panose="020B0604020202020204" charset="0"/>
                <a:cs typeface="DIN Pro Medium" panose="020B0604020202020204" charset="0"/>
              </a:rPr>
              <a:t>в) </a:t>
            </a:r>
            <a:r>
              <a:rPr lang="ru-RU" sz="1600" b="1" dirty="0">
                <a:solidFill>
                  <a:srgbClr val="C00000"/>
                </a:solidFill>
                <a:latin typeface="DIN Pro Medium" panose="020B0604020202020204" charset="0"/>
                <a:cs typeface="DIN Pro Medium" panose="020B0604020202020204" charset="0"/>
              </a:rPr>
              <a:t>иные документы</a:t>
            </a:r>
            <a:r>
              <a:rPr lang="ru-RU" sz="1600" dirty="0">
                <a:solidFill>
                  <a:prstClr val="black"/>
                </a:solidFill>
                <a:latin typeface="DIN Pro Medium" panose="020B0604020202020204" charset="0"/>
                <a:cs typeface="DIN Pro Medium" panose="020B0604020202020204" charset="0"/>
              </a:rPr>
              <a:t>, необходимые для прохождения соискателем профессионального экзамена по соответствующей квалификации, информация о которой содержится в реестре сведений для проведения независимой оценки квалификации.</a:t>
            </a:r>
          </a:p>
        </p:txBody>
      </p:sp>
      <p:sp>
        <p:nvSpPr>
          <p:cNvPr id="56" name="TextBox 55"/>
          <p:cNvSpPr txBox="1"/>
          <p:nvPr/>
        </p:nvSpPr>
        <p:spPr>
          <a:xfrm>
            <a:off x="11645277" y="6488668"/>
            <a:ext cx="348172" cy="276999"/>
          </a:xfrm>
          <a:prstGeom prst="rect">
            <a:avLst/>
          </a:prstGeom>
          <a:noFill/>
        </p:spPr>
        <p:txBody>
          <a:bodyPr wrap="none" rtlCol="0">
            <a:spAutoFit/>
          </a:bodyPr>
          <a:lstStyle/>
          <a:p>
            <a:r>
              <a:rPr lang="en-US" sz="1200" b="1" dirty="0">
                <a:solidFill>
                  <a:schemeClr val="bg1"/>
                </a:solidFill>
                <a:latin typeface="DIN Pro Medium" panose="020B0604020202020204" charset="0"/>
                <a:cs typeface="DIN Pro Medium" panose="020B0604020202020204" charset="0"/>
              </a:rPr>
              <a:t>21</a:t>
            </a:r>
            <a:endParaRPr lang="ru-RU" b="1" dirty="0">
              <a:solidFill>
                <a:schemeClr val="bg1"/>
              </a:solidFill>
              <a:latin typeface="DIN Pro Medium" panose="020B0604020202020204" charset="0"/>
              <a:cs typeface="DIN Pro Medium" panose="020B0604020202020204" charset="0"/>
            </a:endParaRPr>
          </a:p>
        </p:txBody>
      </p:sp>
      <p:sp>
        <p:nvSpPr>
          <p:cNvPr id="12" name="Прямоугольник 11">
            <a:extLst>
              <a:ext uri="{FF2B5EF4-FFF2-40B4-BE49-F238E27FC236}">
                <a16:creationId xmlns:a16="http://schemas.microsoft.com/office/drawing/2014/main" id="{B6D75D65-A9B8-405C-BC59-10C1283FF7A7}"/>
              </a:ext>
            </a:extLst>
          </p:cNvPr>
          <p:cNvSpPr/>
          <p:nvPr/>
        </p:nvSpPr>
        <p:spPr>
          <a:xfrm>
            <a:off x="2217421" y="1271128"/>
            <a:ext cx="2901756" cy="461665"/>
          </a:xfrm>
          <a:prstGeom prst="rect">
            <a:avLst/>
          </a:prstGeom>
        </p:spPr>
        <p:txBody>
          <a:bodyPr wrap="none">
            <a:spAutoFit/>
          </a:bodyPr>
          <a:lstStyle/>
          <a:p>
            <a:pPr defTabSz="456834">
              <a:defRPr/>
            </a:pPr>
            <a:r>
              <a:rPr lang="en-US" sz="2400" b="1" dirty="0">
                <a:solidFill>
                  <a:srgbClr val="C00000"/>
                </a:solidFill>
                <a:latin typeface="DIN Pro Medium" panose="020B0604020202020204" charset="0"/>
                <a:cs typeface="DIN Pro Medium" panose="020B0604020202020204" charset="0"/>
              </a:rPr>
              <a:t>https://nok-nark.ru</a:t>
            </a:r>
            <a:endParaRPr lang="ru-RU" sz="2400" b="1" dirty="0">
              <a:solidFill>
                <a:srgbClr val="C00000"/>
              </a:solidFill>
              <a:latin typeface="DIN Pro Medium" panose="020B0604020202020204" charset="0"/>
              <a:cs typeface="DIN Pro Medium" panose="020B0604020202020204" charset="0"/>
            </a:endParaRPr>
          </a:p>
        </p:txBody>
      </p:sp>
      <p:sp>
        <p:nvSpPr>
          <p:cNvPr id="13" name="TextBox 12"/>
          <p:cNvSpPr txBox="1"/>
          <p:nvPr/>
        </p:nvSpPr>
        <p:spPr>
          <a:xfrm>
            <a:off x="6212429" y="1316557"/>
            <a:ext cx="4881495" cy="369204"/>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456834">
              <a:defRPr/>
            </a:pPr>
            <a:r>
              <a:rPr lang="ru-RU" sz="1799" b="1" dirty="0">
                <a:solidFill>
                  <a:prstClr val="white"/>
                </a:solidFill>
                <a:latin typeface="DIN Pro Medium" panose="020B0604020202020204" charset="0"/>
                <a:ea typeface="Verdana" panose="020B0604030504040204" pitchFamily="34" charset="0"/>
                <a:cs typeface="DIN Pro Medium" panose="020B0604020202020204" charset="0"/>
              </a:rPr>
              <a:t>СВЕДЕНИЯ О КВАЛИФИКАЦИЯХ</a:t>
            </a:r>
          </a:p>
        </p:txBody>
      </p:sp>
      <p:sp>
        <p:nvSpPr>
          <p:cNvPr id="14" name="TextBox 13"/>
          <p:cNvSpPr txBox="1"/>
          <p:nvPr/>
        </p:nvSpPr>
        <p:spPr>
          <a:xfrm>
            <a:off x="5119177" y="1683705"/>
            <a:ext cx="6990718" cy="584775"/>
          </a:xfrm>
          <a:prstGeom prst="rect">
            <a:avLst/>
          </a:prstGeom>
          <a:noFill/>
        </p:spPr>
        <p:txBody>
          <a:bodyPr wrap="square" rtlCol="0">
            <a:spAutoFit/>
          </a:bodyPr>
          <a:lstStyle/>
          <a:p>
            <a:pPr algn="ctr" defTabSz="456834">
              <a:defRPr/>
            </a:pPr>
            <a:r>
              <a:rPr lang="ru-RU" sz="1600" b="1" dirty="0">
                <a:solidFill>
                  <a:prstClr val="black"/>
                </a:solidFill>
                <a:latin typeface="DIN Pro Medium" panose="020B0604020202020204" charset="0"/>
                <a:ea typeface="Verdana" panose="020B0604030504040204" pitchFamily="34" charset="0"/>
                <a:cs typeface="DIN Pro Medium" panose="020B0604020202020204" charset="0"/>
              </a:rPr>
              <a:t>Главный инженер проекта (специалист по организации архитектурно-строительного проектирования) (7 уровень квалификации)</a:t>
            </a:r>
          </a:p>
        </p:txBody>
      </p:sp>
      <p:sp>
        <p:nvSpPr>
          <p:cNvPr id="15" name="Стрелка вниз 14"/>
          <p:cNvSpPr/>
          <p:nvPr/>
        </p:nvSpPr>
        <p:spPr>
          <a:xfrm>
            <a:off x="8120195" y="2237606"/>
            <a:ext cx="1065966" cy="2796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6834">
              <a:defRPr/>
            </a:pPr>
            <a:endParaRPr lang="ru-RU" sz="1799">
              <a:solidFill>
                <a:prstClr val="white"/>
              </a:solidFill>
              <a:latin typeface="DIN Pro Medium" panose="020B0604020202020204" charset="0"/>
              <a:cs typeface="DIN Pro Medium" panose="020B0604020202020204" charset="0"/>
            </a:endParaRPr>
          </a:p>
        </p:txBody>
      </p:sp>
      <p:sp>
        <p:nvSpPr>
          <p:cNvPr id="16" name="TextBox 15"/>
          <p:cNvSpPr txBox="1"/>
          <p:nvPr/>
        </p:nvSpPr>
        <p:spPr>
          <a:xfrm>
            <a:off x="4955668" y="2583478"/>
            <a:ext cx="6501401" cy="3908249"/>
          </a:xfrm>
          <a:prstGeom prst="rect">
            <a:avLst/>
          </a:prstGeom>
          <a:solidFill>
            <a:schemeClr val="lt1"/>
          </a:solidFill>
          <a:ln w="38100">
            <a:solidFill>
              <a:schemeClr val="accent1">
                <a:lumMod val="50000"/>
              </a:schemeClr>
            </a:solidFill>
          </a:ln>
        </p:spPr>
        <p:txBody>
          <a:bodyPr wrap="square" rtlCol="0">
            <a:spAutoFit/>
          </a:bodyPr>
          <a:lstStyle/>
          <a:p>
            <a:pPr defTabSz="456834">
              <a:lnSpc>
                <a:spcPct val="120000"/>
              </a:lnSpc>
              <a:defRPr/>
            </a:pPr>
            <a:r>
              <a:rPr lang="ru-RU" sz="1300" dirty="0">
                <a:latin typeface="DIN Pro Medium" panose="020B0604020202020204" charset="0"/>
                <a:ea typeface="Verdana" panose="020B0604030504040204" pitchFamily="34" charset="0"/>
                <a:cs typeface="DIN Pro Medium" panose="020B0604020202020204" charset="0"/>
              </a:rPr>
              <a:t>Документы для прохождения профессионального экзамена:</a:t>
            </a:r>
          </a:p>
          <a:p>
            <a:pPr defTabSz="456834">
              <a:lnSpc>
                <a:spcPct val="120000"/>
              </a:lnSpc>
              <a:buAutoNum type="arabicPeriod"/>
              <a:defRPr/>
            </a:pPr>
            <a:r>
              <a:rPr lang="ru-RU" sz="1300" dirty="0">
                <a:latin typeface="DIN Pro Medium" panose="020B0604020202020204" charset="0"/>
                <a:ea typeface="Verdana" panose="020B0604030504040204" pitchFamily="34" charset="0"/>
                <a:cs typeface="DIN Pro Medium" panose="020B0604020202020204" charset="0"/>
              </a:rPr>
              <a:t> Документ, подтверждающий наличие высшего образования  по специальности или направлению подготовки в области строительства.</a:t>
            </a:r>
          </a:p>
          <a:p>
            <a:pPr defTabSz="456834">
              <a:lnSpc>
                <a:spcPct val="120000"/>
              </a:lnSpc>
              <a:defRPr/>
            </a:pPr>
            <a:r>
              <a:rPr lang="ru-RU" sz="1300" dirty="0">
                <a:latin typeface="DIN Pro Medium" panose="020B0604020202020204" charset="0"/>
                <a:ea typeface="Verdana" panose="020B0604030504040204" pitchFamily="34" charset="0"/>
                <a:cs typeface="DIN Pro Medium" panose="020B0604020202020204" charset="0"/>
              </a:rPr>
              <a:t>2. Документ, подтверждающий наличие общего трудового стажа по профессии, специальности или направлению подготовки в области строительства не менее чем пять лет, в том числе не менее трех лет в организациях, </a:t>
            </a:r>
            <a:r>
              <a:rPr lang="ru-RU" sz="1300" dirty="0">
                <a:latin typeface="DIN Pro Medium" panose="020B0604020202020204" charset="0"/>
                <a:cs typeface="DIN Pro Medium" panose="020B0604020202020204" charset="0"/>
              </a:rPr>
              <a:t>осуществляющих подготовку проектной документации, на инженерных должностях</a:t>
            </a:r>
            <a:r>
              <a:rPr lang="ru-RU" sz="1300" dirty="0">
                <a:latin typeface="DIN Pro Medium" panose="020B0604020202020204" charset="0"/>
                <a:ea typeface="Verdana" panose="020B0604030504040204" pitchFamily="34" charset="0"/>
                <a:cs typeface="DIN Pro Medium" panose="020B0604020202020204" charset="0"/>
              </a:rPr>
              <a:t>.</a:t>
            </a:r>
          </a:p>
          <a:p>
            <a:pPr defTabSz="456834">
              <a:lnSpc>
                <a:spcPct val="120000"/>
              </a:lnSpc>
              <a:defRPr/>
            </a:pPr>
            <a:r>
              <a:rPr lang="ru-RU" sz="1300" dirty="0">
                <a:latin typeface="DIN Pro Medium" panose="020B0604020202020204" charset="0"/>
                <a:ea typeface="Verdana" panose="020B0604030504040204" pitchFamily="34" charset="0"/>
                <a:cs typeface="DIN Pro Medium" panose="020B0604020202020204" charset="0"/>
              </a:rPr>
              <a:t>ИЛИ</a:t>
            </a:r>
          </a:p>
          <a:p>
            <a:pPr defTabSz="456834">
              <a:lnSpc>
                <a:spcPct val="120000"/>
              </a:lnSpc>
              <a:defRPr/>
            </a:pPr>
            <a:r>
              <a:rPr lang="ru-RU" sz="1300" dirty="0">
                <a:latin typeface="DIN Pro Medium" panose="020B0604020202020204" charset="0"/>
                <a:cs typeface="DIN Pro Medium" panose="020B0604020202020204" charset="0"/>
              </a:rPr>
              <a:t>1. Документ, подтверждающий наличие высшего образования.</a:t>
            </a:r>
          </a:p>
          <a:p>
            <a:pPr defTabSz="456834">
              <a:lnSpc>
                <a:spcPct val="120000"/>
              </a:lnSpc>
              <a:defRPr/>
            </a:pPr>
            <a:r>
              <a:rPr lang="ru-RU" sz="1300" dirty="0">
                <a:latin typeface="DIN Pro Medium" panose="020B0604020202020204" charset="0"/>
                <a:cs typeface="DIN Pro Medium" panose="020B0604020202020204" charset="0"/>
              </a:rPr>
              <a:t>2. Документ, подтверждающий наличие опыта работы не менее пяти лет в области строительства, в том числе не менее трех лет в организациях, осуществляющих подготовку проектной документации, на инженерных должностях.</a:t>
            </a:r>
          </a:p>
          <a:p>
            <a:pPr defTabSz="456834">
              <a:lnSpc>
                <a:spcPct val="120000"/>
              </a:lnSpc>
              <a:defRPr/>
            </a:pPr>
            <a:r>
              <a:rPr lang="ru-RU" sz="1300" dirty="0">
                <a:latin typeface="DIN Pro Medium" panose="020B0604020202020204" charset="0"/>
                <a:cs typeface="DIN Pro Medium" panose="020B0604020202020204" charset="0"/>
              </a:rPr>
              <a:t>3. Уведомление о включении сведений в Национальный реестр специалистов </a:t>
            </a:r>
          </a:p>
          <a:p>
            <a:pPr defTabSz="456834">
              <a:lnSpc>
                <a:spcPct val="120000"/>
              </a:lnSpc>
              <a:defRPr/>
            </a:pPr>
            <a:r>
              <a:rPr lang="ru-RU" sz="1300" dirty="0">
                <a:latin typeface="DIN Pro Medium" panose="020B0604020202020204" charset="0"/>
                <a:cs typeface="DIN Pro Medium" panose="020B0604020202020204" charset="0"/>
              </a:rPr>
              <a:t>в области инженерных изысканий и архитектурно-строительного проектирования.</a:t>
            </a:r>
          </a:p>
        </p:txBody>
      </p:sp>
    </p:spTree>
    <p:extLst>
      <p:ext uri="{BB962C8B-B14F-4D97-AF65-F5344CB8AC3E}">
        <p14:creationId xmlns:p14="http://schemas.microsoft.com/office/powerpoint/2010/main" val="3431429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Прямоугольник 50"/>
          <p:cNvSpPr/>
          <p:nvPr/>
        </p:nvSpPr>
        <p:spPr>
          <a:xfrm>
            <a:off x="2280079" y="89237"/>
            <a:ext cx="9283147" cy="1077218"/>
          </a:xfrm>
          <a:prstGeom prst="rect">
            <a:avLst/>
          </a:prstGeom>
        </p:spPr>
        <p:txBody>
          <a:bodyPr wrap="square">
            <a:spAutoFit/>
          </a:bodyPr>
          <a:lstStyle/>
          <a:p>
            <a:pPr algn="ctr">
              <a:spcAft>
                <a:spcPts val="0"/>
              </a:spcAft>
            </a:pPr>
            <a:r>
              <a:rPr lang="ru-RU" sz="32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Реестр сведений о проведении независимой оценки квалификации</a:t>
            </a:r>
          </a:p>
        </p:txBody>
      </p:sp>
      <p:sp>
        <p:nvSpPr>
          <p:cNvPr id="3" name="TextBox 2"/>
          <p:cNvSpPr txBox="1"/>
          <p:nvPr/>
        </p:nvSpPr>
        <p:spPr>
          <a:xfrm>
            <a:off x="7042638" y="6515100"/>
            <a:ext cx="2276585" cy="369332"/>
          </a:xfrm>
          <a:prstGeom prst="rect">
            <a:avLst/>
          </a:prstGeom>
          <a:noFill/>
        </p:spPr>
        <p:txBody>
          <a:bodyPr wrap="none" rtlCol="0">
            <a:spAutoFit/>
          </a:bodyPr>
          <a:lstStyle/>
          <a:p>
            <a:r>
              <a:rPr lang="en-US" b="1" dirty="0">
                <a:solidFill>
                  <a:srgbClr val="FF0000"/>
                </a:solidFill>
                <a:latin typeface="DIN Pro Medium" panose="020B0604020202020204" charset="0"/>
                <a:cs typeface="DIN Pro Medium" panose="020B0604020202020204" charset="0"/>
              </a:rPr>
              <a:t>https:// nok-nark.ru</a:t>
            </a:r>
            <a:endParaRPr lang="ru-RU" b="1" dirty="0">
              <a:solidFill>
                <a:srgbClr val="FF0000"/>
              </a:solidFill>
              <a:latin typeface="DIN Pro Medium" panose="020B0604020202020204" charset="0"/>
              <a:cs typeface="DIN Pro Medium" panose="020B0604020202020204" charset="0"/>
            </a:endParaRPr>
          </a:p>
        </p:txBody>
      </p:sp>
      <p:pic>
        <p:nvPicPr>
          <p:cNvPr id="5" name="Рисунок 4"/>
          <p:cNvPicPr>
            <a:picLocks noChangeAspect="1"/>
          </p:cNvPicPr>
          <p:nvPr/>
        </p:nvPicPr>
        <p:blipFill>
          <a:blip r:embed="rId2"/>
          <a:stretch>
            <a:fillRect/>
          </a:stretch>
        </p:blipFill>
        <p:spPr>
          <a:xfrm>
            <a:off x="2280079" y="1196935"/>
            <a:ext cx="7892621" cy="5060147"/>
          </a:xfrm>
          <a:prstGeom prst="rect">
            <a:avLst/>
          </a:prstGeom>
        </p:spPr>
      </p:pic>
      <p:sp>
        <p:nvSpPr>
          <p:cNvPr id="13" name="Номер слайда 12"/>
          <p:cNvSpPr>
            <a:spLocks noGrp="1"/>
          </p:cNvSpPr>
          <p:nvPr>
            <p:ph type="sldNum" sz="quarter" idx="12"/>
          </p:nvPr>
        </p:nvSpPr>
        <p:spPr/>
        <p:txBody>
          <a:bodyPr/>
          <a:lstStyle/>
          <a:p>
            <a:fld id="{C927236B-C36B-4890-AA73-98FE94143982}" type="slidenum">
              <a:rPr lang="ru-RU" smtClean="0"/>
              <a:t>22</a:t>
            </a:fld>
            <a:endParaRPr lang="ru-RU" dirty="0"/>
          </a:p>
        </p:txBody>
      </p:sp>
    </p:spTree>
    <p:extLst>
      <p:ext uri="{BB962C8B-B14F-4D97-AF65-F5344CB8AC3E}">
        <p14:creationId xmlns:p14="http://schemas.microsoft.com/office/powerpoint/2010/main" val="493443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Прямоугольник 50"/>
          <p:cNvSpPr/>
          <p:nvPr/>
        </p:nvSpPr>
        <p:spPr>
          <a:xfrm>
            <a:off x="1748357" y="210991"/>
            <a:ext cx="9283147" cy="1077218"/>
          </a:xfrm>
          <a:prstGeom prst="rect">
            <a:avLst/>
          </a:prstGeom>
        </p:spPr>
        <p:txBody>
          <a:bodyPr wrap="square">
            <a:spAutoFit/>
          </a:bodyPr>
          <a:lstStyle/>
          <a:p>
            <a:pPr algn="ctr">
              <a:spcAft>
                <a:spcPts val="0"/>
              </a:spcAft>
            </a:pPr>
            <a:r>
              <a:rPr lang="ru-RU" sz="32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Отражение данных о профессиональном экзамене в реестре</a:t>
            </a:r>
          </a:p>
        </p:txBody>
      </p:sp>
      <p:pic>
        <p:nvPicPr>
          <p:cNvPr id="14" name="Рисунок 13"/>
          <p:cNvPicPr>
            <a:picLocks noChangeAspect="1"/>
          </p:cNvPicPr>
          <p:nvPr/>
        </p:nvPicPr>
        <p:blipFill>
          <a:blip r:embed="rId2"/>
          <a:stretch>
            <a:fillRect/>
          </a:stretch>
        </p:blipFill>
        <p:spPr>
          <a:xfrm>
            <a:off x="7211979" y="1245745"/>
            <a:ext cx="3819525" cy="4932864"/>
          </a:xfrm>
          <a:prstGeom prst="rect">
            <a:avLst/>
          </a:prstGeom>
          <a:ln>
            <a:solidFill>
              <a:srgbClr val="0070C0"/>
            </a:solidFill>
          </a:ln>
        </p:spPr>
      </p:pic>
      <p:pic>
        <p:nvPicPr>
          <p:cNvPr id="16" name="Рисунок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17149" y="1378565"/>
            <a:ext cx="4474533" cy="1768194"/>
          </a:xfrm>
          <a:prstGeom prst="rect">
            <a:avLst/>
          </a:prstGeom>
          <a:ln>
            <a:solidFill>
              <a:srgbClr val="0070C0"/>
            </a:solidFill>
          </a:ln>
        </p:spPr>
      </p:pic>
      <p:pic>
        <p:nvPicPr>
          <p:cNvPr id="17" name="Picture 4" descr="http://freevector.co/wp-content/uploads/2013/11/86158-list.png"/>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68672" y="2466524"/>
            <a:ext cx="673312" cy="67282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Прямая со стрелкой 18"/>
          <p:cNvCxnSpPr/>
          <p:nvPr/>
        </p:nvCxnSpPr>
        <p:spPr>
          <a:xfrm flipV="1">
            <a:off x="6137031" y="1663920"/>
            <a:ext cx="2362897" cy="12585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6444046" y="2022370"/>
            <a:ext cx="1052946"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ru-RU" sz="18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Бланк</a:t>
            </a:r>
          </a:p>
        </p:txBody>
      </p:sp>
      <p:graphicFrame>
        <p:nvGraphicFramePr>
          <p:cNvPr id="22" name="Таблица 21"/>
          <p:cNvGraphicFramePr>
            <a:graphicFrameLocks noGrp="1"/>
          </p:cNvGraphicFramePr>
          <p:nvPr>
            <p:extLst>
              <p:ext uri="{D42A27DB-BD31-4B8C-83A1-F6EECF244321}">
                <p14:modId xmlns:p14="http://schemas.microsoft.com/office/powerpoint/2010/main" val="1707774504"/>
              </p:ext>
            </p:extLst>
          </p:nvPr>
        </p:nvGraphicFramePr>
        <p:xfrm>
          <a:off x="879362" y="3266285"/>
          <a:ext cx="6077585" cy="3347258"/>
        </p:xfrm>
        <a:graphic>
          <a:graphicData uri="http://schemas.openxmlformats.org/drawingml/2006/table">
            <a:tbl>
              <a:tblPr>
                <a:tableStyleId>{284E427A-3D55-4303-BF80-6455036E1DE7}</a:tableStyleId>
              </a:tblPr>
              <a:tblGrid>
                <a:gridCol w="395605">
                  <a:extLst>
                    <a:ext uri="{9D8B030D-6E8A-4147-A177-3AD203B41FA5}">
                      <a16:colId xmlns:a16="http://schemas.microsoft.com/office/drawing/2014/main" val="20000"/>
                    </a:ext>
                  </a:extLst>
                </a:gridCol>
                <a:gridCol w="394970">
                  <a:extLst>
                    <a:ext uri="{9D8B030D-6E8A-4147-A177-3AD203B41FA5}">
                      <a16:colId xmlns:a16="http://schemas.microsoft.com/office/drawing/2014/main" val="20001"/>
                    </a:ext>
                  </a:extLst>
                </a:gridCol>
                <a:gridCol w="170815">
                  <a:extLst>
                    <a:ext uri="{9D8B030D-6E8A-4147-A177-3AD203B41FA5}">
                      <a16:colId xmlns:a16="http://schemas.microsoft.com/office/drawing/2014/main" val="20002"/>
                    </a:ext>
                  </a:extLst>
                </a:gridCol>
                <a:gridCol w="204470">
                  <a:extLst>
                    <a:ext uri="{9D8B030D-6E8A-4147-A177-3AD203B41FA5}">
                      <a16:colId xmlns:a16="http://schemas.microsoft.com/office/drawing/2014/main" val="20003"/>
                    </a:ext>
                  </a:extLst>
                </a:gridCol>
                <a:gridCol w="204470">
                  <a:extLst>
                    <a:ext uri="{9D8B030D-6E8A-4147-A177-3AD203B41FA5}">
                      <a16:colId xmlns:a16="http://schemas.microsoft.com/office/drawing/2014/main" val="20004"/>
                    </a:ext>
                  </a:extLst>
                </a:gridCol>
                <a:gridCol w="287020">
                  <a:extLst>
                    <a:ext uri="{9D8B030D-6E8A-4147-A177-3AD203B41FA5}">
                      <a16:colId xmlns:a16="http://schemas.microsoft.com/office/drawing/2014/main" val="20005"/>
                    </a:ext>
                  </a:extLst>
                </a:gridCol>
                <a:gridCol w="287020">
                  <a:extLst>
                    <a:ext uri="{9D8B030D-6E8A-4147-A177-3AD203B41FA5}">
                      <a16:colId xmlns:a16="http://schemas.microsoft.com/office/drawing/2014/main" val="20006"/>
                    </a:ext>
                  </a:extLst>
                </a:gridCol>
                <a:gridCol w="287020">
                  <a:extLst>
                    <a:ext uri="{9D8B030D-6E8A-4147-A177-3AD203B41FA5}">
                      <a16:colId xmlns:a16="http://schemas.microsoft.com/office/drawing/2014/main" val="20007"/>
                    </a:ext>
                  </a:extLst>
                </a:gridCol>
                <a:gridCol w="170815">
                  <a:extLst>
                    <a:ext uri="{9D8B030D-6E8A-4147-A177-3AD203B41FA5}">
                      <a16:colId xmlns:a16="http://schemas.microsoft.com/office/drawing/2014/main" val="20008"/>
                    </a:ext>
                  </a:extLst>
                </a:gridCol>
                <a:gridCol w="412750">
                  <a:extLst>
                    <a:ext uri="{9D8B030D-6E8A-4147-A177-3AD203B41FA5}">
                      <a16:colId xmlns:a16="http://schemas.microsoft.com/office/drawing/2014/main" val="20009"/>
                    </a:ext>
                  </a:extLst>
                </a:gridCol>
                <a:gridCol w="412750">
                  <a:extLst>
                    <a:ext uri="{9D8B030D-6E8A-4147-A177-3AD203B41FA5}">
                      <a16:colId xmlns:a16="http://schemas.microsoft.com/office/drawing/2014/main" val="20010"/>
                    </a:ext>
                  </a:extLst>
                </a:gridCol>
                <a:gridCol w="170815">
                  <a:extLst>
                    <a:ext uri="{9D8B030D-6E8A-4147-A177-3AD203B41FA5}">
                      <a16:colId xmlns:a16="http://schemas.microsoft.com/office/drawing/2014/main" val="20011"/>
                    </a:ext>
                  </a:extLst>
                </a:gridCol>
                <a:gridCol w="234315">
                  <a:extLst>
                    <a:ext uri="{9D8B030D-6E8A-4147-A177-3AD203B41FA5}">
                      <a16:colId xmlns:a16="http://schemas.microsoft.com/office/drawing/2014/main" val="20012"/>
                    </a:ext>
                  </a:extLst>
                </a:gridCol>
                <a:gridCol w="234315">
                  <a:extLst>
                    <a:ext uri="{9D8B030D-6E8A-4147-A177-3AD203B41FA5}">
                      <a16:colId xmlns:a16="http://schemas.microsoft.com/office/drawing/2014/main" val="20013"/>
                    </a:ext>
                  </a:extLst>
                </a:gridCol>
                <a:gridCol w="234315">
                  <a:extLst>
                    <a:ext uri="{9D8B030D-6E8A-4147-A177-3AD203B41FA5}">
                      <a16:colId xmlns:a16="http://schemas.microsoft.com/office/drawing/2014/main" val="20014"/>
                    </a:ext>
                  </a:extLst>
                </a:gridCol>
                <a:gridCol w="234315">
                  <a:extLst>
                    <a:ext uri="{9D8B030D-6E8A-4147-A177-3AD203B41FA5}">
                      <a16:colId xmlns:a16="http://schemas.microsoft.com/office/drawing/2014/main" val="20015"/>
                    </a:ext>
                  </a:extLst>
                </a:gridCol>
                <a:gridCol w="234315">
                  <a:extLst>
                    <a:ext uri="{9D8B030D-6E8A-4147-A177-3AD203B41FA5}">
                      <a16:colId xmlns:a16="http://schemas.microsoft.com/office/drawing/2014/main" val="20016"/>
                    </a:ext>
                  </a:extLst>
                </a:gridCol>
                <a:gridCol w="179678">
                  <a:extLst>
                    <a:ext uri="{9D8B030D-6E8A-4147-A177-3AD203B41FA5}">
                      <a16:colId xmlns:a16="http://schemas.microsoft.com/office/drawing/2014/main" val="20017"/>
                    </a:ext>
                  </a:extLst>
                </a:gridCol>
                <a:gridCol w="288952">
                  <a:extLst>
                    <a:ext uri="{9D8B030D-6E8A-4147-A177-3AD203B41FA5}">
                      <a16:colId xmlns:a16="http://schemas.microsoft.com/office/drawing/2014/main" val="20018"/>
                    </a:ext>
                  </a:extLst>
                </a:gridCol>
                <a:gridCol w="234315">
                  <a:extLst>
                    <a:ext uri="{9D8B030D-6E8A-4147-A177-3AD203B41FA5}">
                      <a16:colId xmlns:a16="http://schemas.microsoft.com/office/drawing/2014/main" val="20019"/>
                    </a:ext>
                  </a:extLst>
                </a:gridCol>
                <a:gridCol w="170815">
                  <a:extLst>
                    <a:ext uri="{9D8B030D-6E8A-4147-A177-3AD203B41FA5}">
                      <a16:colId xmlns:a16="http://schemas.microsoft.com/office/drawing/2014/main" val="20020"/>
                    </a:ext>
                  </a:extLst>
                </a:gridCol>
                <a:gridCol w="316865">
                  <a:extLst>
                    <a:ext uri="{9D8B030D-6E8A-4147-A177-3AD203B41FA5}">
                      <a16:colId xmlns:a16="http://schemas.microsoft.com/office/drawing/2014/main" val="20021"/>
                    </a:ext>
                  </a:extLst>
                </a:gridCol>
                <a:gridCol w="316865">
                  <a:extLst>
                    <a:ext uri="{9D8B030D-6E8A-4147-A177-3AD203B41FA5}">
                      <a16:colId xmlns:a16="http://schemas.microsoft.com/office/drawing/2014/main" val="20022"/>
                    </a:ext>
                  </a:extLst>
                </a:gridCol>
              </a:tblGrid>
              <a:tr h="163068">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0</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0</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282952">
                <a:tc gridSpan="2">
                  <a:txBody>
                    <a:bodyPr/>
                    <a:lstStyle/>
                    <a:p>
                      <a:pPr algn="just">
                        <a:lnSpc>
                          <a:spcPct val="107000"/>
                        </a:lnSpc>
                        <a:spcAft>
                          <a:spcPts val="0"/>
                        </a:spcAft>
                      </a:pPr>
                      <a:r>
                        <a:rPr lang="ru-RU" sz="1000" dirty="0"/>
                        <a:t>Код области профессиональной деятельности</a:t>
                      </a:r>
                      <a:endParaRPr lang="ru-RU" sz="1000" dirty="0">
                        <a:latin typeface="Calibri"/>
                        <a:ea typeface="Calibri"/>
                        <a:cs typeface="Times New Roman"/>
                      </a:endParaRPr>
                    </a:p>
                  </a:txBody>
                  <a:tcPr marL="68580" marR="68580" marT="0" marB="0"/>
                </a:tc>
                <a:tc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2">
                  <a:txBody>
                    <a:bodyPr/>
                    <a:lstStyle/>
                    <a:p>
                      <a:pPr marL="71755" marR="71755" algn="ctr">
                        <a:lnSpc>
                          <a:spcPct val="107000"/>
                        </a:lnSpc>
                        <a:spcAft>
                          <a:spcPts val="0"/>
                        </a:spcAft>
                      </a:pPr>
                      <a:r>
                        <a:rPr lang="ru-RU" sz="1000" dirty="0"/>
                        <a:t>резерв</a:t>
                      </a:r>
                      <a:endParaRPr lang="ru-RU" sz="1000" dirty="0">
                        <a:latin typeface="Calibri"/>
                        <a:ea typeface="Calibri"/>
                        <a:cs typeface="Times New Roman"/>
                      </a:endParaRPr>
                    </a:p>
                  </a:txBody>
                  <a:tcPr marL="68580" marR="68580" marT="0" marB="0" vert="vert270"/>
                </a:tc>
                <a:tc hMerge="1">
                  <a:txBody>
                    <a:bodyPr/>
                    <a:lstStyle/>
                    <a:p>
                      <a:endParaRPr lang="ru-RU"/>
                    </a:p>
                  </a:txBody>
                  <a:tcPr/>
                </a:tc>
                <a:tc gridSpan="3">
                  <a:txBody>
                    <a:bodyPr/>
                    <a:lstStyle/>
                    <a:p>
                      <a:pPr algn="just">
                        <a:lnSpc>
                          <a:spcPct val="107000"/>
                        </a:lnSpc>
                        <a:spcAft>
                          <a:spcPts val="0"/>
                        </a:spcAft>
                      </a:pPr>
                      <a:r>
                        <a:rPr lang="ru-RU" sz="1000" dirty="0"/>
                        <a:t>Вид профессиональной деятельности (профессиональный стандарт) для данной области профессиональной деятельности</a:t>
                      </a:r>
                      <a:endParaRPr lang="ru-RU" sz="10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rowSpan="2" gridSpan="2">
                  <a:txBody>
                    <a:bodyPr/>
                    <a:lstStyle/>
                    <a:p>
                      <a:pPr algn="just">
                        <a:lnSpc>
                          <a:spcPct val="107000"/>
                        </a:lnSpc>
                        <a:spcAft>
                          <a:spcPts val="0"/>
                        </a:spcAft>
                      </a:pPr>
                      <a:r>
                        <a:rPr lang="ru-RU" sz="1000" dirty="0"/>
                        <a:t>Уникальный порядковый номер КВАЛИФИКАЦИИ в Реестре для данного профессионального стандарта</a:t>
                      </a:r>
                      <a:endParaRPr lang="ru-RU" sz="1000" dirty="0">
                        <a:latin typeface="Calibri"/>
                        <a:ea typeface="Calibri"/>
                        <a:cs typeface="Times New Roman"/>
                      </a:endParaRPr>
                    </a:p>
                  </a:txBody>
                  <a:tcPr marL="68580" marR="68580" marT="0" marB="0"/>
                </a:tc>
                <a:tc rowSpan="2"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rowSpan="3" gridSpan="8">
                  <a:txBody>
                    <a:bodyPr/>
                    <a:lstStyle/>
                    <a:p>
                      <a:pPr algn="just">
                        <a:lnSpc>
                          <a:spcPct val="107000"/>
                        </a:lnSpc>
                        <a:spcAft>
                          <a:spcPts val="0"/>
                        </a:spcAft>
                      </a:pPr>
                      <a:r>
                        <a:rPr lang="ru-RU" sz="1000" dirty="0"/>
                        <a:t>Уникальный порядковый номер выданного СВИДЕЛЕЛЬСТВА о квалификации</a:t>
                      </a:r>
                      <a:endParaRPr lang="ru-RU" sz="1000" dirty="0">
                        <a:latin typeface="Calibri"/>
                        <a:ea typeface="Calibri"/>
                        <a:cs typeface="Times New Roman"/>
                      </a:endParaRPr>
                    </a:p>
                  </a:txBody>
                  <a:tcPr marL="68580" marR="68580" marT="0" marB="0"/>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rowSpan="3" gridSpan="2">
                  <a:txBody>
                    <a:bodyPr/>
                    <a:lstStyle/>
                    <a:p>
                      <a:pPr algn="just">
                        <a:lnSpc>
                          <a:spcPct val="107000"/>
                        </a:lnSpc>
                        <a:spcAft>
                          <a:spcPts val="0"/>
                        </a:spcAft>
                      </a:pPr>
                      <a:r>
                        <a:rPr lang="ru-RU" sz="1000" dirty="0"/>
                        <a:t>Последние две цифры года окончания действия свидетельства</a:t>
                      </a:r>
                      <a:endParaRPr lang="ru-RU" sz="1000" dirty="0">
                        <a:latin typeface="Calibri"/>
                        <a:ea typeface="Calibri"/>
                        <a:cs typeface="Times New Roman"/>
                      </a:endParaRPr>
                    </a:p>
                  </a:txBody>
                  <a:tcPr marL="68580" marR="68580" marT="0" marB="0"/>
                </a:tc>
                <a:tc rowSpan="3" hMerge="1">
                  <a:txBody>
                    <a:bodyPr/>
                    <a:lstStyle/>
                    <a:p>
                      <a:endParaRPr lang="ru-RU"/>
                    </a:p>
                  </a:txBody>
                  <a:tcPr/>
                </a:tc>
                <a:extLst>
                  <a:ext uri="{0D108BD9-81ED-4DB2-BD59-A6C34878D82A}">
                    <a16:rowId xmlns:a16="http://schemas.microsoft.com/office/drawing/2014/main" val="10001"/>
                  </a:ext>
                </a:extLst>
              </a:tr>
              <a:tr h="238674">
                <a:tc gridSpan="8">
                  <a:txBody>
                    <a:bodyPr/>
                    <a:lstStyle/>
                    <a:p>
                      <a:pPr algn="just">
                        <a:lnSpc>
                          <a:spcPct val="107000"/>
                        </a:lnSpc>
                        <a:spcAft>
                          <a:spcPts val="0"/>
                        </a:spcAft>
                      </a:pPr>
                      <a:r>
                        <a:rPr lang="ru-RU" sz="1000" dirty="0"/>
                        <a:t>Код профессионального стандарта</a:t>
                      </a:r>
                      <a:endParaRPr lang="ru-RU" sz="10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2" vMerge="1">
                  <a:txBody>
                    <a:bodyPr/>
                    <a:lstStyle/>
                    <a:p>
                      <a:endParaRPr lang="ru-RU"/>
                    </a:p>
                  </a:txBody>
                  <a:tcPr/>
                </a:tc>
                <a:tc hMerge="1" v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8"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2"/>
                  </a:ext>
                </a:extLst>
              </a:tr>
              <a:tr h="336428">
                <a:tc gridSpan="11">
                  <a:txBody>
                    <a:bodyPr/>
                    <a:lstStyle/>
                    <a:p>
                      <a:pPr algn="ctr">
                        <a:lnSpc>
                          <a:spcPct val="107000"/>
                        </a:lnSpc>
                        <a:spcAft>
                          <a:spcPts val="0"/>
                        </a:spcAft>
                      </a:pPr>
                      <a:endParaRPr lang="ru-RU" sz="1000" dirty="0"/>
                    </a:p>
                    <a:p>
                      <a:pPr algn="ctr">
                        <a:lnSpc>
                          <a:spcPct val="107000"/>
                        </a:lnSpc>
                        <a:spcAft>
                          <a:spcPts val="0"/>
                        </a:spcAft>
                      </a:pPr>
                      <a:r>
                        <a:rPr lang="ru-RU" sz="1000" dirty="0"/>
                        <a:t>№ КВАЛИФИКАЦИИ  В РЕЕСТРЕ</a:t>
                      </a:r>
                      <a:endParaRPr lang="ru-RU" sz="10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8"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3"/>
                  </a:ext>
                </a:extLst>
              </a:tr>
              <a:tr h="326136">
                <a:tc gridSpan="23">
                  <a:txBody>
                    <a:bodyPr/>
                    <a:lstStyle/>
                    <a:p>
                      <a:pPr algn="ctr">
                        <a:lnSpc>
                          <a:spcPct val="107000"/>
                        </a:lnSpc>
                        <a:spcAft>
                          <a:spcPts val="0"/>
                        </a:spcAft>
                      </a:pPr>
                      <a:endParaRPr lang="ru-RU" sz="1000" dirty="0"/>
                    </a:p>
                    <a:p>
                      <a:pPr algn="ctr">
                        <a:lnSpc>
                          <a:spcPct val="107000"/>
                        </a:lnSpc>
                        <a:spcAft>
                          <a:spcPts val="0"/>
                        </a:spcAft>
                      </a:pPr>
                      <a:r>
                        <a:rPr lang="ru-RU" sz="1000" dirty="0"/>
                        <a:t>№ СВИДЕТЕЛЬСТВА О КВАЛИФИКАЦИИ  В РЕЕСТРЕ</a:t>
                      </a:r>
                      <a:endParaRPr lang="ru-RU" sz="10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bl>
          </a:graphicData>
        </a:graphic>
      </p:graphicFrame>
      <p:cxnSp>
        <p:nvCxnSpPr>
          <p:cNvPr id="23" name="Прямая со стрелкой 22"/>
          <p:cNvCxnSpPr/>
          <p:nvPr/>
        </p:nvCxnSpPr>
        <p:spPr>
          <a:xfrm flipV="1">
            <a:off x="5547946" y="2869578"/>
            <a:ext cx="2250831" cy="14699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4000579" y="4339510"/>
            <a:ext cx="2327564" cy="92333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ru-RU" sz="18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Автоматический </a:t>
            </a:r>
            <a:r>
              <a:rPr kumimoji="1" lang="ru-RU" sz="16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регистрационный</a:t>
            </a:r>
            <a:r>
              <a:rPr kumimoji="1" lang="ru-RU" sz="18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ru-RU" sz="18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a:t>
            </a:r>
          </a:p>
        </p:txBody>
      </p:sp>
      <p:cxnSp>
        <p:nvCxnSpPr>
          <p:cNvPr id="25" name="Прямая со стрелкой 24"/>
          <p:cNvCxnSpPr/>
          <p:nvPr/>
        </p:nvCxnSpPr>
        <p:spPr>
          <a:xfrm flipH="1" flipV="1">
            <a:off x="7999105" y="5829533"/>
            <a:ext cx="342354" cy="2456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8379155" y="4884647"/>
            <a:ext cx="1979738" cy="1077218"/>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en-US" sz="16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QR</a:t>
            </a:r>
            <a:r>
              <a:rPr kumimoji="1" lang="ru-RU" sz="16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-код:</a:t>
            </a:r>
          </a:p>
          <a:p>
            <a:pPr marL="0" marR="0" lvl="0" indent="0" algn="l" defTabSz="457200" rtl="0" eaLnBrk="0" fontAlgn="base" latinLnBrk="0" hangingPunct="0">
              <a:lnSpc>
                <a:spcPct val="100000"/>
              </a:lnSpc>
              <a:spcBef>
                <a:spcPct val="0"/>
              </a:spcBef>
              <a:spcAft>
                <a:spcPct val="0"/>
              </a:spcAft>
              <a:buClrTx/>
              <a:buSzTx/>
              <a:buFontTx/>
              <a:buNone/>
              <a:tabLst/>
              <a:defRPr/>
            </a:pPr>
            <a:r>
              <a:rPr kumimoji="1" lang="ru-RU" sz="16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электронная ссылка на запись в реестре</a:t>
            </a:r>
          </a:p>
        </p:txBody>
      </p:sp>
      <p:sp>
        <p:nvSpPr>
          <p:cNvPr id="9" name="Номер слайда 8"/>
          <p:cNvSpPr>
            <a:spLocks noGrp="1"/>
          </p:cNvSpPr>
          <p:nvPr>
            <p:ph type="sldNum" sz="quarter" idx="12"/>
          </p:nvPr>
        </p:nvSpPr>
        <p:spPr/>
        <p:txBody>
          <a:bodyPr/>
          <a:lstStyle/>
          <a:p>
            <a:fld id="{C927236B-C36B-4890-AA73-98FE94143982}" type="slidenum">
              <a:rPr lang="ru-RU" smtClean="0"/>
              <a:t>23</a:t>
            </a:fld>
            <a:endParaRPr lang="ru-RU" dirty="0"/>
          </a:p>
        </p:txBody>
      </p:sp>
    </p:spTree>
    <p:extLst>
      <p:ext uri="{BB962C8B-B14F-4D97-AF65-F5344CB8AC3E}">
        <p14:creationId xmlns:p14="http://schemas.microsoft.com/office/powerpoint/2010/main" val="3714593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63465" y="2682104"/>
            <a:ext cx="0" cy="1302712"/>
          </a:xfrm>
          <a:custGeom>
            <a:avLst/>
            <a:gdLst/>
            <a:ahLst/>
            <a:cxnLst/>
            <a:rect l="l" t="t" r="r" b="b"/>
            <a:pathLst>
              <a:path h="1344929">
                <a:moveTo>
                  <a:pt x="0" y="0"/>
                </a:moveTo>
                <a:lnTo>
                  <a:pt x="0" y="1344726"/>
                </a:lnTo>
              </a:path>
            </a:pathLst>
          </a:custGeom>
          <a:ln w="25400">
            <a:solidFill>
              <a:srgbClr val="979ACC"/>
            </a:solidFill>
            <a:prstDash val="sysDash"/>
          </a:ln>
        </p:spPr>
        <p:txBody>
          <a:bodyPr wrap="square" lIns="0" tIns="0" rIns="0" bIns="0" rtlCol="0"/>
          <a:lstStyle/>
          <a:p>
            <a:endParaRPr sz="1743" dirty="0"/>
          </a:p>
        </p:txBody>
      </p:sp>
      <p:sp>
        <p:nvSpPr>
          <p:cNvPr id="3" name="object 3"/>
          <p:cNvSpPr/>
          <p:nvPr/>
        </p:nvSpPr>
        <p:spPr>
          <a:xfrm>
            <a:off x="9050331" y="4044909"/>
            <a:ext cx="2453737" cy="0"/>
          </a:xfrm>
          <a:custGeom>
            <a:avLst/>
            <a:gdLst/>
            <a:ahLst/>
            <a:cxnLst/>
            <a:rect l="l" t="t" r="r" b="b"/>
            <a:pathLst>
              <a:path w="2569845">
                <a:moveTo>
                  <a:pt x="0" y="0"/>
                </a:moveTo>
                <a:lnTo>
                  <a:pt x="2569235" y="0"/>
                </a:lnTo>
              </a:path>
            </a:pathLst>
          </a:custGeom>
          <a:ln w="25400">
            <a:solidFill>
              <a:srgbClr val="979ACC"/>
            </a:solidFill>
            <a:prstDash val="sysDash"/>
          </a:ln>
        </p:spPr>
        <p:txBody>
          <a:bodyPr wrap="square" lIns="0" tIns="0" rIns="0" bIns="0" rtlCol="0"/>
          <a:lstStyle/>
          <a:p>
            <a:endParaRPr sz="1743" dirty="0"/>
          </a:p>
        </p:txBody>
      </p:sp>
      <p:sp>
        <p:nvSpPr>
          <p:cNvPr id="4" name="object 4"/>
          <p:cNvSpPr/>
          <p:nvPr/>
        </p:nvSpPr>
        <p:spPr>
          <a:xfrm>
            <a:off x="11565442" y="2658099"/>
            <a:ext cx="0" cy="1302712"/>
          </a:xfrm>
          <a:custGeom>
            <a:avLst/>
            <a:gdLst/>
            <a:ahLst/>
            <a:cxnLst/>
            <a:rect l="l" t="t" r="r" b="b"/>
            <a:pathLst>
              <a:path h="1344929">
                <a:moveTo>
                  <a:pt x="0" y="1344726"/>
                </a:moveTo>
                <a:lnTo>
                  <a:pt x="0" y="0"/>
                </a:lnTo>
              </a:path>
            </a:pathLst>
          </a:custGeom>
          <a:ln w="25400">
            <a:solidFill>
              <a:srgbClr val="979ACC"/>
            </a:solidFill>
            <a:prstDash val="sysDash"/>
          </a:ln>
        </p:spPr>
        <p:txBody>
          <a:bodyPr wrap="square" lIns="0" tIns="0" rIns="0" bIns="0" rtlCol="0"/>
          <a:lstStyle/>
          <a:p>
            <a:endParaRPr sz="1743" dirty="0"/>
          </a:p>
        </p:txBody>
      </p:sp>
      <p:sp>
        <p:nvSpPr>
          <p:cNvPr id="5" name="object 5"/>
          <p:cNvSpPr/>
          <p:nvPr/>
        </p:nvSpPr>
        <p:spPr>
          <a:xfrm>
            <a:off x="9025423" y="2597809"/>
            <a:ext cx="2453737" cy="0"/>
          </a:xfrm>
          <a:custGeom>
            <a:avLst/>
            <a:gdLst/>
            <a:ahLst/>
            <a:cxnLst/>
            <a:rect l="l" t="t" r="r" b="b"/>
            <a:pathLst>
              <a:path w="2569845">
                <a:moveTo>
                  <a:pt x="2569235" y="0"/>
                </a:moveTo>
                <a:lnTo>
                  <a:pt x="0" y="0"/>
                </a:lnTo>
              </a:path>
            </a:pathLst>
          </a:custGeom>
          <a:ln w="25400">
            <a:solidFill>
              <a:srgbClr val="979ACC"/>
            </a:solidFill>
            <a:prstDash val="sysDash"/>
          </a:ln>
        </p:spPr>
        <p:txBody>
          <a:bodyPr wrap="square" lIns="0" tIns="0" rIns="0" bIns="0" rtlCol="0"/>
          <a:lstStyle/>
          <a:p>
            <a:endParaRPr sz="1743" dirty="0"/>
          </a:p>
        </p:txBody>
      </p:sp>
      <p:sp>
        <p:nvSpPr>
          <p:cNvPr id="6" name="object 6"/>
          <p:cNvSpPr/>
          <p:nvPr/>
        </p:nvSpPr>
        <p:spPr>
          <a:xfrm>
            <a:off x="8963466" y="4008621"/>
            <a:ext cx="37591" cy="36289"/>
          </a:xfrm>
          <a:custGeom>
            <a:avLst/>
            <a:gdLst/>
            <a:ahLst/>
            <a:cxnLst/>
            <a:rect l="l" t="t" r="r" b="b"/>
            <a:pathLst>
              <a:path w="39370" h="37464">
                <a:moveTo>
                  <a:pt x="0" y="0"/>
                </a:moveTo>
                <a:lnTo>
                  <a:pt x="0" y="37464"/>
                </a:lnTo>
                <a:lnTo>
                  <a:pt x="38785" y="37464"/>
                </a:lnTo>
              </a:path>
            </a:pathLst>
          </a:custGeom>
          <a:ln w="25400">
            <a:solidFill>
              <a:srgbClr val="979ACC"/>
            </a:solidFill>
          </a:ln>
        </p:spPr>
        <p:txBody>
          <a:bodyPr wrap="square" lIns="0" tIns="0" rIns="0" bIns="0" rtlCol="0"/>
          <a:lstStyle/>
          <a:p>
            <a:endParaRPr sz="1743" dirty="0"/>
          </a:p>
        </p:txBody>
      </p:sp>
      <p:sp>
        <p:nvSpPr>
          <p:cNvPr id="7" name="object 7"/>
          <p:cNvSpPr/>
          <p:nvPr/>
        </p:nvSpPr>
        <p:spPr>
          <a:xfrm>
            <a:off x="11528399" y="4008621"/>
            <a:ext cx="37591" cy="36289"/>
          </a:xfrm>
          <a:custGeom>
            <a:avLst/>
            <a:gdLst/>
            <a:ahLst/>
            <a:cxnLst/>
            <a:rect l="l" t="t" r="r" b="b"/>
            <a:pathLst>
              <a:path w="39370" h="37464">
                <a:moveTo>
                  <a:pt x="0" y="37464"/>
                </a:moveTo>
                <a:lnTo>
                  <a:pt x="38798" y="37464"/>
                </a:lnTo>
                <a:lnTo>
                  <a:pt x="38798" y="0"/>
                </a:lnTo>
              </a:path>
            </a:pathLst>
          </a:custGeom>
          <a:ln w="25400">
            <a:solidFill>
              <a:srgbClr val="979ACC"/>
            </a:solidFill>
          </a:ln>
        </p:spPr>
        <p:txBody>
          <a:bodyPr wrap="square" lIns="0" tIns="0" rIns="0" bIns="0" rtlCol="0"/>
          <a:lstStyle/>
          <a:p>
            <a:endParaRPr sz="1743" dirty="0"/>
          </a:p>
        </p:txBody>
      </p:sp>
      <p:sp>
        <p:nvSpPr>
          <p:cNvPr id="8" name="object 8"/>
          <p:cNvSpPr/>
          <p:nvPr/>
        </p:nvSpPr>
        <p:spPr>
          <a:xfrm>
            <a:off x="11528399" y="2597802"/>
            <a:ext cx="37591" cy="36904"/>
          </a:xfrm>
          <a:custGeom>
            <a:avLst/>
            <a:gdLst/>
            <a:ahLst/>
            <a:cxnLst/>
            <a:rect l="l" t="t" r="r" b="b"/>
            <a:pathLst>
              <a:path w="39370" h="38100">
                <a:moveTo>
                  <a:pt x="38798" y="37490"/>
                </a:moveTo>
                <a:lnTo>
                  <a:pt x="38798" y="0"/>
                </a:lnTo>
                <a:lnTo>
                  <a:pt x="0" y="0"/>
                </a:lnTo>
              </a:path>
            </a:pathLst>
          </a:custGeom>
          <a:ln w="25400">
            <a:solidFill>
              <a:srgbClr val="979ACC"/>
            </a:solidFill>
          </a:ln>
        </p:spPr>
        <p:txBody>
          <a:bodyPr wrap="square" lIns="0" tIns="0" rIns="0" bIns="0" rtlCol="0"/>
          <a:lstStyle/>
          <a:p>
            <a:endParaRPr sz="1743" dirty="0"/>
          </a:p>
        </p:txBody>
      </p:sp>
      <p:sp>
        <p:nvSpPr>
          <p:cNvPr id="9" name="object 9"/>
          <p:cNvSpPr/>
          <p:nvPr/>
        </p:nvSpPr>
        <p:spPr>
          <a:xfrm>
            <a:off x="8963466" y="2597802"/>
            <a:ext cx="37591" cy="36904"/>
          </a:xfrm>
          <a:custGeom>
            <a:avLst/>
            <a:gdLst/>
            <a:ahLst/>
            <a:cxnLst/>
            <a:rect l="l" t="t" r="r" b="b"/>
            <a:pathLst>
              <a:path w="39370" h="38100">
                <a:moveTo>
                  <a:pt x="38785" y="0"/>
                </a:moveTo>
                <a:lnTo>
                  <a:pt x="0" y="0"/>
                </a:lnTo>
                <a:lnTo>
                  <a:pt x="0" y="37490"/>
                </a:lnTo>
              </a:path>
            </a:pathLst>
          </a:custGeom>
          <a:ln w="25400">
            <a:solidFill>
              <a:srgbClr val="979ACC"/>
            </a:solidFill>
          </a:ln>
        </p:spPr>
        <p:txBody>
          <a:bodyPr wrap="square" lIns="0" tIns="0" rIns="0" bIns="0" rtlCol="0"/>
          <a:lstStyle/>
          <a:p>
            <a:endParaRPr sz="1743" dirty="0"/>
          </a:p>
        </p:txBody>
      </p:sp>
      <p:sp>
        <p:nvSpPr>
          <p:cNvPr id="10" name="object 10"/>
          <p:cNvSpPr/>
          <p:nvPr/>
        </p:nvSpPr>
        <p:spPr>
          <a:xfrm>
            <a:off x="8963465" y="4599565"/>
            <a:ext cx="0" cy="1056070"/>
          </a:xfrm>
          <a:custGeom>
            <a:avLst/>
            <a:gdLst/>
            <a:ahLst/>
            <a:cxnLst/>
            <a:rect l="l" t="t" r="r" b="b"/>
            <a:pathLst>
              <a:path h="1090295">
                <a:moveTo>
                  <a:pt x="0" y="0"/>
                </a:moveTo>
                <a:lnTo>
                  <a:pt x="0" y="1089774"/>
                </a:lnTo>
              </a:path>
            </a:pathLst>
          </a:custGeom>
          <a:ln w="25400">
            <a:solidFill>
              <a:srgbClr val="979ACC"/>
            </a:solidFill>
            <a:prstDash val="sysDash"/>
          </a:ln>
        </p:spPr>
        <p:txBody>
          <a:bodyPr wrap="square" lIns="0" tIns="0" rIns="0" bIns="0" rtlCol="0"/>
          <a:lstStyle/>
          <a:p>
            <a:endParaRPr sz="1743" dirty="0"/>
          </a:p>
        </p:txBody>
      </p:sp>
      <p:sp>
        <p:nvSpPr>
          <p:cNvPr id="11" name="object 11"/>
          <p:cNvSpPr/>
          <p:nvPr/>
        </p:nvSpPr>
        <p:spPr>
          <a:xfrm>
            <a:off x="9050331" y="5715094"/>
            <a:ext cx="2453737" cy="0"/>
          </a:xfrm>
          <a:custGeom>
            <a:avLst/>
            <a:gdLst/>
            <a:ahLst/>
            <a:cxnLst/>
            <a:rect l="l" t="t" r="r" b="b"/>
            <a:pathLst>
              <a:path w="2569845">
                <a:moveTo>
                  <a:pt x="0" y="0"/>
                </a:moveTo>
                <a:lnTo>
                  <a:pt x="2569235" y="0"/>
                </a:lnTo>
              </a:path>
            </a:pathLst>
          </a:custGeom>
          <a:ln w="25400">
            <a:solidFill>
              <a:srgbClr val="979ACC"/>
            </a:solidFill>
            <a:prstDash val="sysDash"/>
          </a:ln>
        </p:spPr>
        <p:txBody>
          <a:bodyPr wrap="square" lIns="0" tIns="0" rIns="0" bIns="0" rtlCol="0"/>
          <a:lstStyle/>
          <a:p>
            <a:endParaRPr sz="1743" dirty="0"/>
          </a:p>
        </p:txBody>
      </p:sp>
      <p:sp>
        <p:nvSpPr>
          <p:cNvPr id="12" name="object 12"/>
          <p:cNvSpPr/>
          <p:nvPr/>
        </p:nvSpPr>
        <p:spPr>
          <a:xfrm>
            <a:off x="11565442" y="4575725"/>
            <a:ext cx="0" cy="1056070"/>
          </a:xfrm>
          <a:custGeom>
            <a:avLst/>
            <a:gdLst/>
            <a:ahLst/>
            <a:cxnLst/>
            <a:rect l="l" t="t" r="r" b="b"/>
            <a:pathLst>
              <a:path h="1090295">
                <a:moveTo>
                  <a:pt x="0" y="1089774"/>
                </a:moveTo>
                <a:lnTo>
                  <a:pt x="0" y="0"/>
                </a:lnTo>
              </a:path>
            </a:pathLst>
          </a:custGeom>
          <a:ln w="25400">
            <a:solidFill>
              <a:srgbClr val="979ACC"/>
            </a:solidFill>
            <a:prstDash val="sysDash"/>
          </a:ln>
        </p:spPr>
        <p:txBody>
          <a:bodyPr wrap="square" lIns="0" tIns="0" rIns="0" bIns="0" rtlCol="0"/>
          <a:lstStyle/>
          <a:p>
            <a:endParaRPr sz="1743" dirty="0"/>
          </a:p>
        </p:txBody>
      </p:sp>
      <p:sp>
        <p:nvSpPr>
          <p:cNvPr id="13" name="object 13"/>
          <p:cNvSpPr/>
          <p:nvPr/>
        </p:nvSpPr>
        <p:spPr>
          <a:xfrm>
            <a:off x="9025423" y="4515761"/>
            <a:ext cx="2453737" cy="0"/>
          </a:xfrm>
          <a:custGeom>
            <a:avLst/>
            <a:gdLst/>
            <a:ahLst/>
            <a:cxnLst/>
            <a:rect l="l" t="t" r="r" b="b"/>
            <a:pathLst>
              <a:path w="2569845">
                <a:moveTo>
                  <a:pt x="2569235" y="0"/>
                </a:moveTo>
                <a:lnTo>
                  <a:pt x="0" y="0"/>
                </a:lnTo>
              </a:path>
            </a:pathLst>
          </a:custGeom>
          <a:ln w="25400">
            <a:solidFill>
              <a:srgbClr val="979ACC"/>
            </a:solidFill>
            <a:prstDash val="sysDash"/>
          </a:ln>
        </p:spPr>
        <p:txBody>
          <a:bodyPr wrap="square" lIns="0" tIns="0" rIns="0" bIns="0" rtlCol="0"/>
          <a:lstStyle/>
          <a:p>
            <a:endParaRPr sz="1743" dirty="0"/>
          </a:p>
        </p:txBody>
      </p:sp>
      <p:sp>
        <p:nvSpPr>
          <p:cNvPr id="14" name="object 14"/>
          <p:cNvSpPr/>
          <p:nvPr/>
        </p:nvSpPr>
        <p:spPr>
          <a:xfrm>
            <a:off x="8963466" y="5678960"/>
            <a:ext cx="37591" cy="36289"/>
          </a:xfrm>
          <a:custGeom>
            <a:avLst/>
            <a:gdLst/>
            <a:ahLst/>
            <a:cxnLst/>
            <a:rect l="l" t="t" r="r" b="b"/>
            <a:pathLst>
              <a:path w="39370" h="37464">
                <a:moveTo>
                  <a:pt x="0" y="0"/>
                </a:moveTo>
                <a:lnTo>
                  <a:pt x="0" y="37312"/>
                </a:lnTo>
                <a:lnTo>
                  <a:pt x="38785" y="37312"/>
                </a:lnTo>
              </a:path>
            </a:pathLst>
          </a:custGeom>
          <a:ln w="25400">
            <a:solidFill>
              <a:srgbClr val="979ACC"/>
            </a:solidFill>
          </a:ln>
        </p:spPr>
        <p:txBody>
          <a:bodyPr wrap="square" lIns="0" tIns="0" rIns="0" bIns="0" rtlCol="0"/>
          <a:lstStyle/>
          <a:p>
            <a:endParaRPr sz="1743" dirty="0"/>
          </a:p>
        </p:txBody>
      </p:sp>
      <p:sp>
        <p:nvSpPr>
          <p:cNvPr id="15" name="object 15"/>
          <p:cNvSpPr/>
          <p:nvPr/>
        </p:nvSpPr>
        <p:spPr>
          <a:xfrm>
            <a:off x="11528399" y="5678960"/>
            <a:ext cx="37591" cy="36289"/>
          </a:xfrm>
          <a:custGeom>
            <a:avLst/>
            <a:gdLst/>
            <a:ahLst/>
            <a:cxnLst/>
            <a:rect l="l" t="t" r="r" b="b"/>
            <a:pathLst>
              <a:path w="39370" h="37464">
                <a:moveTo>
                  <a:pt x="0" y="37312"/>
                </a:moveTo>
                <a:lnTo>
                  <a:pt x="38798" y="37312"/>
                </a:lnTo>
                <a:lnTo>
                  <a:pt x="38798" y="0"/>
                </a:lnTo>
              </a:path>
            </a:pathLst>
          </a:custGeom>
          <a:ln w="25400">
            <a:solidFill>
              <a:srgbClr val="979ACC"/>
            </a:solidFill>
          </a:ln>
        </p:spPr>
        <p:txBody>
          <a:bodyPr wrap="square" lIns="0" tIns="0" rIns="0" bIns="0" rtlCol="0"/>
          <a:lstStyle/>
          <a:p>
            <a:endParaRPr sz="1743" dirty="0"/>
          </a:p>
        </p:txBody>
      </p:sp>
      <p:sp>
        <p:nvSpPr>
          <p:cNvPr id="16" name="object 16"/>
          <p:cNvSpPr/>
          <p:nvPr/>
        </p:nvSpPr>
        <p:spPr>
          <a:xfrm>
            <a:off x="11528399" y="4515757"/>
            <a:ext cx="37591" cy="36289"/>
          </a:xfrm>
          <a:custGeom>
            <a:avLst/>
            <a:gdLst/>
            <a:ahLst/>
            <a:cxnLst/>
            <a:rect l="l" t="t" r="r" b="b"/>
            <a:pathLst>
              <a:path w="39370" h="37464">
                <a:moveTo>
                  <a:pt x="38798" y="37312"/>
                </a:moveTo>
                <a:lnTo>
                  <a:pt x="38798" y="0"/>
                </a:lnTo>
                <a:lnTo>
                  <a:pt x="0" y="0"/>
                </a:lnTo>
              </a:path>
            </a:pathLst>
          </a:custGeom>
          <a:ln w="25400">
            <a:solidFill>
              <a:srgbClr val="979ACC"/>
            </a:solidFill>
          </a:ln>
        </p:spPr>
        <p:txBody>
          <a:bodyPr wrap="square" lIns="0" tIns="0" rIns="0" bIns="0" rtlCol="0"/>
          <a:lstStyle/>
          <a:p>
            <a:endParaRPr sz="1743" dirty="0"/>
          </a:p>
        </p:txBody>
      </p:sp>
      <p:sp>
        <p:nvSpPr>
          <p:cNvPr id="17" name="object 17"/>
          <p:cNvSpPr/>
          <p:nvPr/>
        </p:nvSpPr>
        <p:spPr>
          <a:xfrm>
            <a:off x="8963466" y="4515757"/>
            <a:ext cx="37591" cy="36289"/>
          </a:xfrm>
          <a:custGeom>
            <a:avLst/>
            <a:gdLst/>
            <a:ahLst/>
            <a:cxnLst/>
            <a:rect l="l" t="t" r="r" b="b"/>
            <a:pathLst>
              <a:path w="39370" h="37464">
                <a:moveTo>
                  <a:pt x="38785" y="0"/>
                </a:moveTo>
                <a:lnTo>
                  <a:pt x="0" y="0"/>
                </a:lnTo>
                <a:lnTo>
                  <a:pt x="0" y="37312"/>
                </a:lnTo>
              </a:path>
            </a:pathLst>
          </a:custGeom>
          <a:ln w="25400">
            <a:solidFill>
              <a:srgbClr val="979ACC"/>
            </a:solidFill>
          </a:ln>
        </p:spPr>
        <p:txBody>
          <a:bodyPr wrap="square" lIns="0" tIns="0" rIns="0" bIns="0" rtlCol="0"/>
          <a:lstStyle/>
          <a:p>
            <a:endParaRPr sz="1743" dirty="0"/>
          </a:p>
        </p:txBody>
      </p:sp>
      <p:sp>
        <p:nvSpPr>
          <p:cNvPr id="18" name="object 18"/>
          <p:cNvSpPr/>
          <p:nvPr/>
        </p:nvSpPr>
        <p:spPr>
          <a:xfrm>
            <a:off x="6327946" y="3481425"/>
            <a:ext cx="1111973" cy="1279340"/>
          </a:xfrm>
          <a:custGeom>
            <a:avLst/>
            <a:gdLst/>
            <a:ahLst/>
            <a:cxnLst/>
            <a:rect l="l" t="t" r="r" b="b"/>
            <a:pathLst>
              <a:path w="1164590" h="1320800">
                <a:moveTo>
                  <a:pt x="628664" y="0"/>
                </a:moveTo>
                <a:lnTo>
                  <a:pt x="535671" y="0"/>
                </a:lnTo>
                <a:lnTo>
                  <a:pt x="490880" y="12699"/>
                </a:lnTo>
                <a:lnTo>
                  <a:pt x="448145" y="25399"/>
                </a:lnTo>
                <a:lnTo>
                  <a:pt x="407817" y="50799"/>
                </a:lnTo>
                <a:lnTo>
                  <a:pt x="370245" y="63499"/>
                </a:lnTo>
                <a:lnTo>
                  <a:pt x="335781" y="88899"/>
                </a:lnTo>
                <a:lnTo>
                  <a:pt x="304775" y="126999"/>
                </a:lnTo>
                <a:lnTo>
                  <a:pt x="277577" y="165099"/>
                </a:lnTo>
                <a:lnTo>
                  <a:pt x="254538" y="203199"/>
                </a:lnTo>
                <a:lnTo>
                  <a:pt x="236009" y="241299"/>
                </a:lnTo>
                <a:lnTo>
                  <a:pt x="222340" y="279399"/>
                </a:lnTo>
                <a:lnTo>
                  <a:pt x="213882" y="330199"/>
                </a:lnTo>
                <a:lnTo>
                  <a:pt x="210985" y="368299"/>
                </a:lnTo>
                <a:lnTo>
                  <a:pt x="210985" y="673099"/>
                </a:lnTo>
                <a:lnTo>
                  <a:pt x="217967" y="723899"/>
                </a:lnTo>
                <a:lnTo>
                  <a:pt x="237403" y="761999"/>
                </a:lnTo>
                <a:lnTo>
                  <a:pt x="267023" y="787399"/>
                </a:lnTo>
                <a:lnTo>
                  <a:pt x="304557" y="800099"/>
                </a:lnTo>
                <a:lnTo>
                  <a:pt x="347738" y="812799"/>
                </a:lnTo>
                <a:lnTo>
                  <a:pt x="437603" y="812799"/>
                </a:lnTo>
                <a:lnTo>
                  <a:pt x="437603" y="838199"/>
                </a:lnTo>
                <a:lnTo>
                  <a:pt x="87757" y="939799"/>
                </a:lnTo>
                <a:lnTo>
                  <a:pt x="51901" y="965199"/>
                </a:lnTo>
                <a:lnTo>
                  <a:pt x="6330" y="1028699"/>
                </a:lnTo>
                <a:lnTo>
                  <a:pt x="0" y="1066799"/>
                </a:lnTo>
                <a:lnTo>
                  <a:pt x="0" y="1320799"/>
                </a:lnTo>
                <a:lnTo>
                  <a:pt x="39065" y="1320799"/>
                </a:lnTo>
                <a:lnTo>
                  <a:pt x="39065" y="1066799"/>
                </a:lnTo>
                <a:lnTo>
                  <a:pt x="43393" y="1041399"/>
                </a:lnTo>
                <a:lnTo>
                  <a:pt x="55592" y="1015999"/>
                </a:lnTo>
                <a:lnTo>
                  <a:pt x="74485" y="990599"/>
                </a:lnTo>
                <a:lnTo>
                  <a:pt x="98894" y="977899"/>
                </a:lnTo>
                <a:lnTo>
                  <a:pt x="312572" y="914399"/>
                </a:lnTo>
                <a:lnTo>
                  <a:pt x="351637" y="914399"/>
                </a:lnTo>
                <a:lnTo>
                  <a:pt x="351637" y="901699"/>
                </a:lnTo>
                <a:lnTo>
                  <a:pt x="444436" y="876299"/>
                </a:lnTo>
                <a:lnTo>
                  <a:pt x="483702" y="876299"/>
                </a:lnTo>
                <a:lnTo>
                  <a:pt x="476669" y="850899"/>
                </a:lnTo>
                <a:lnTo>
                  <a:pt x="476669" y="774699"/>
                </a:lnTo>
                <a:lnTo>
                  <a:pt x="347738" y="774699"/>
                </a:lnTo>
                <a:lnTo>
                  <a:pt x="309752" y="761999"/>
                </a:lnTo>
                <a:lnTo>
                  <a:pt x="278696" y="749299"/>
                </a:lnTo>
                <a:lnTo>
                  <a:pt x="257739" y="711199"/>
                </a:lnTo>
                <a:lnTo>
                  <a:pt x="250050" y="673099"/>
                </a:lnTo>
                <a:lnTo>
                  <a:pt x="250050" y="368299"/>
                </a:lnTo>
                <a:lnTo>
                  <a:pt x="253657" y="317499"/>
                </a:lnTo>
                <a:lnTo>
                  <a:pt x="264135" y="279399"/>
                </a:lnTo>
                <a:lnTo>
                  <a:pt x="280965" y="228599"/>
                </a:lnTo>
                <a:lnTo>
                  <a:pt x="303629" y="190499"/>
                </a:lnTo>
                <a:lnTo>
                  <a:pt x="331611" y="152399"/>
                </a:lnTo>
                <a:lnTo>
                  <a:pt x="364391" y="126999"/>
                </a:lnTo>
                <a:lnTo>
                  <a:pt x="401454" y="88899"/>
                </a:lnTo>
                <a:lnTo>
                  <a:pt x="442280" y="76199"/>
                </a:lnTo>
                <a:lnTo>
                  <a:pt x="486353" y="50799"/>
                </a:lnTo>
                <a:lnTo>
                  <a:pt x="533155" y="38099"/>
                </a:lnTo>
                <a:lnTo>
                  <a:pt x="736354" y="38099"/>
                </a:lnTo>
                <a:lnTo>
                  <a:pt x="716190" y="25399"/>
                </a:lnTo>
                <a:lnTo>
                  <a:pt x="673455" y="12699"/>
                </a:lnTo>
                <a:lnTo>
                  <a:pt x="628664" y="0"/>
                </a:lnTo>
                <a:close/>
              </a:path>
              <a:path w="1164590" h="1320800">
                <a:moveTo>
                  <a:pt x="351637" y="914399"/>
                </a:moveTo>
                <a:lnTo>
                  <a:pt x="312572" y="914399"/>
                </a:lnTo>
                <a:lnTo>
                  <a:pt x="312572" y="1155699"/>
                </a:lnTo>
                <a:lnTo>
                  <a:pt x="422478" y="1155699"/>
                </a:lnTo>
                <a:lnTo>
                  <a:pt x="582168" y="1320799"/>
                </a:lnTo>
                <a:lnTo>
                  <a:pt x="668154" y="1231899"/>
                </a:lnTo>
                <a:lnTo>
                  <a:pt x="582168" y="1231899"/>
                </a:lnTo>
                <a:lnTo>
                  <a:pt x="578651" y="1219199"/>
                </a:lnTo>
                <a:lnTo>
                  <a:pt x="541045" y="1219199"/>
                </a:lnTo>
                <a:lnTo>
                  <a:pt x="439699" y="1117599"/>
                </a:lnTo>
                <a:lnTo>
                  <a:pt x="351637" y="1117599"/>
                </a:lnTo>
                <a:lnTo>
                  <a:pt x="351637" y="914399"/>
                </a:lnTo>
                <a:close/>
              </a:path>
              <a:path w="1164590" h="1320800">
                <a:moveTo>
                  <a:pt x="988945" y="914399"/>
                </a:moveTo>
                <a:lnTo>
                  <a:pt x="851763" y="914399"/>
                </a:lnTo>
                <a:lnTo>
                  <a:pt x="1065212" y="977899"/>
                </a:lnTo>
                <a:lnTo>
                  <a:pt x="1089753" y="990599"/>
                </a:lnTo>
                <a:lnTo>
                  <a:pt x="1108714" y="1015999"/>
                </a:lnTo>
                <a:lnTo>
                  <a:pt x="1120939" y="1041399"/>
                </a:lnTo>
                <a:lnTo>
                  <a:pt x="1125270" y="1066799"/>
                </a:lnTo>
                <a:lnTo>
                  <a:pt x="1125270" y="1320799"/>
                </a:lnTo>
                <a:lnTo>
                  <a:pt x="1164336" y="1320799"/>
                </a:lnTo>
                <a:lnTo>
                  <a:pt x="1164336" y="1066799"/>
                </a:lnTo>
                <a:lnTo>
                  <a:pt x="1158001" y="1028699"/>
                </a:lnTo>
                <a:lnTo>
                  <a:pt x="1140112" y="990599"/>
                </a:lnTo>
                <a:lnTo>
                  <a:pt x="1112338" y="965199"/>
                </a:lnTo>
                <a:lnTo>
                  <a:pt x="1076350" y="939799"/>
                </a:lnTo>
                <a:lnTo>
                  <a:pt x="988945" y="914399"/>
                </a:lnTo>
                <a:close/>
              </a:path>
              <a:path w="1164590" h="1320800">
                <a:moveTo>
                  <a:pt x="736354" y="38099"/>
                </a:moveTo>
                <a:lnTo>
                  <a:pt x="631180" y="38099"/>
                </a:lnTo>
                <a:lnTo>
                  <a:pt x="677982" y="50799"/>
                </a:lnTo>
                <a:lnTo>
                  <a:pt x="722055" y="76199"/>
                </a:lnTo>
                <a:lnTo>
                  <a:pt x="762881" y="88899"/>
                </a:lnTo>
                <a:lnTo>
                  <a:pt x="799944" y="126999"/>
                </a:lnTo>
                <a:lnTo>
                  <a:pt x="832724" y="152399"/>
                </a:lnTo>
                <a:lnTo>
                  <a:pt x="860706" y="190499"/>
                </a:lnTo>
                <a:lnTo>
                  <a:pt x="883370" y="228599"/>
                </a:lnTo>
                <a:lnTo>
                  <a:pt x="900200" y="279399"/>
                </a:lnTo>
                <a:lnTo>
                  <a:pt x="910678" y="317499"/>
                </a:lnTo>
                <a:lnTo>
                  <a:pt x="914285" y="368299"/>
                </a:lnTo>
                <a:lnTo>
                  <a:pt x="914285" y="673099"/>
                </a:lnTo>
                <a:lnTo>
                  <a:pt x="906596" y="711199"/>
                </a:lnTo>
                <a:lnTo>
                  <a:pt x="885639" y="749299"/>
                </a:lnTo>
                <a:lnTo>
                  <a:pt x="854583" y="761999"/>
                </a:lnTo>
                <a:lnTo>
                  <a:pt x="816597" y="774699"/>
                </a:lnTo>
                <a:lnTo>
                  <a:pt x="687654" y="774699"/>
                </a:lnTo>
                <a:lnTo>
                  <a:pt x="687654" y="850899"/>
                </a:lnTo>
                <a:lnTo>
                  <a:pt x="582168" y="1231899"/>
                </a:lnTo>
                <a:lnTo>
                  <a:pt x="668154" y="1231899"/>
                </a:lnTo>
                <a:lnTo>
                  <a:pt x="680438" y="1219199"/>
                </a:lnTo>
                <a:lnTo>
                  <a:pt x="623290" y="1219199"/>
                </a:lnTo>
                <a:lnTo>
                  <a:pt x="719899" y="876299"/>
                </a:lnTo>
                <a:lnTo>
                  <a:pt x="857838" y="876299"/>
                </a:lnTo>
                <a:lnTo>
                  <a:pt x="726732" y="838199"/>
                </a:lnTo>
                <a:lnTo>
                  <a:pt x="726732" y="812799"/>
                </a:lnTo>
                <a:lnTo>
                  <a:pt x="816597" y="812799"/>
                </a:lnTo>
                <a:lnTo>
                  <a:pt x="859778" y="800099"/>
                </a:lnTo>
                <a:lnTo>
                  <a:pt x="897312" y="787399"/>
                </a:lnTo>
                <a:lnTo>
                  <a:pt x="926932" y="761999"/>
                </a:lnTo>
                <a:lnTo>
                  <a:pt x="946368" y="723899"/>
                </a:lnTo>
                <a:lnTo>
                  <a:pt x="953350" y="673099"/>
                </a:lnTo>
                <a:lnTo>
                  <a:pt x="953350" y="368299"/>
                </a:lnTo>
                <a:lnTo>
                  <a:pt x="950453" y="330199"/>
                </a:lnTo>
                <a:lnTo>
                  <a:pt x="941995" y="279399"/>
                </a:lnTo>
                <a:lnTo>
                  <a:pt x="928326" y="241299"/>
                </a:lnTo>
                <a:lnTo>
                  <a:pt x="909797" y="203199"/>
                </a:lnTo>
                <a:lnTo>
                  <a:pt x="886758" y="165099"/>
                </a:lnTo>
                <a:lnTo>
                  <a:pt x="859560" y="126999"/>
                </a:lnTo>
                <a:lnTo>
                  <a:pt x="828554" y="88899"/>
                </a:lnTo>
                <a:lnTo>
                  <a:pt x="794090" y="63499"/>
                </a:lnTo>
                <a:lnTo>
                  <a:pt x="756518" y="50799"/>
                </a:lnTo>
                <a:lnTo>
                  <a:pt x="736354" y="38099"/>
                </a:lnTo>
                <a:close/>
              </a:path>
              <a:path w="1164590" h="1320800">
                <a:moveTo>
                  <a:pt x="483702" y="876299"/>
                </a:moveTo>
                <a:lnTo>
                  <a:pt x="444436" y="876299"/>
                </a:lnTo>
                <a:lnTo>
                  <a:pt x="541045" y="1219199"/>
                </a:lnTo>
                <a:lnTo>
                  <a:pt x="578651" y="1219199"/>
                </a:lnTo>
                <a:lnTo>
                  <a:pt x="483702" y="876299"/>
                </a:lnTo>
                <a:close/>
              </a:path>
              <a:path w="1164590" h="1320800">
                <a:moveTo>
                  <a:pt x="857838" y="876299"/>
                </a:moveTo>
                <a:lnTo>
                  <a:pt x="719899" y="876299"/>
                </a:lnTo>
                <a:lnTo>
                  <a:pt x="812698" y="901699"/>
                </a:lnTo>
                <a:lnTo>
                  <a:pt x="812698" y="1117599"/>
                </a:lnTo>
                <a:lnTo>
                  <a:pt x="724636" y="1117599"/>
                </a:lnTo>
                <a:lnTo>
                  <a:pt x="623290" y="1219199"/>
                </a:lnTo>
                <a:lnTo>
                  <a:pt x="680438" y="1219199"/>
                </a:lnTo>
                <a:lnTo>
                  <a:pt x="741857" y="1155699"/>
                </a:lnTo>
                <a:lnTo>
                  <a:pt x="851763" y="1155699"/>
                </a:lnTo>
                <a:lnTo>
                  <a:pt x="851763" y="914399"/>
                </a:lnTo>
                <a:lnTo>
                  <a:pt x="988945" y="914399"/>
                </a:lnTo>
                <a:lnTo>
                  <a:pt x="857838" y="876299"/>
                </a:lnTo>
                <a:close/>
              </a:path>
              <a:path w="1164590" h="1320800">
                <a:moveTo>
                  <a:pt x="592302" y="787399"/>
                </a:moveTo>
                <a:lnTo>
                  <a:pt x="575437" y="787399"/>
                </a:lnTo>
                <a:lnTo>
                  <a:pt x="579920" y="800099"/>
                </a:lnTo>
                <a:lnTo>
                  <a:pt x="584415" y="800099"/>
                </a:lnTo>
                <a:lnTo>
                  <a:pt x="592302" y="787399"/>
                </a:lnTo>
                <a:close/>
              </a:path>
              <a:path w="1164590" h="1320800">
                <a:moveTo>
                  <a:pt x="665404" y="774699"/>
                </a:moveTo>
                <a:lnTo>
                  <a:pt x="498907" y="774699"/>
                </a:lnTo>
                <a:lnTo>
                  <a:pt x="506818" y="787399"/>
                </a:lnTo>
                <a:lnTo>
                  <a:pt x="657821" y="787399"/>
                </a:lnTo>
                <a:lnTo>
                  <a:pt x="665404" y="774699"/>
                </a:lnTo>
                <a:close/>
              </a:path>
              <a:path w="1164590" h="1320800">
                <a:moveTo>
                  <a:pt x="528764" y="228599"/>
                </a:moveTo>
                <a:lnTo>
                  <a:pt x="461162" y="228599"/>
                </a:lnTo>
                <a:lnTo>
                  <a:pt x="417933" y="253999"/>
                </a:lnTo>
                <a:lnTo>
                  <a:pt x="381285" y="279399"/>
                </a:lnTo>
                <a:lnTo>
                  <a:pt x="352956" y="317499"/>
                </a:lnTo>
                <a:lnTo>
                  <a:pt x="334683" y="355599"/>
                </a:lnTo>
                <a:lnTo>
                  <a:pt x="328206" y="406399"/>
                </a:lnTo>
                <a:lnTo>
                  <a:pt x="328206" y="546099"/>
                </a:lnTo>
                <a:lnTo>
                  <a:pt x="333241" y="584199"/>
                </a:lnTo>
                <a:lnTo>
                  <a:pt x="347687" y="634999"/>
                </a:lnTo>
                <a:lnTo>
                  <a:pt x="370555" y="685799"/>
                </a:lnTo>
                <a:lnTo>
                  <a:pt x="400857" y="711199"/>
                </a:lnTo>
                <a:lnTo>
                  <a:pt x="437603" y="749299"/>
                </a:lnTo>
                <a:lnTo>
                  <a:pt x="437603" y="774699"/>
                </a:lnTo>
                <a:lnTo>
                  <a:pt x="726732" y="774699"/>
                </a:lnTo>
                <a:lnTo>
                  <a:pt x="726732" y="749299"/>
                </a:lnTo>
                <a:lnTo>
                  <a:pt x="517817" y="749299"/>
                </a:lnTo>
                <a:lnTo>
                  <a:pt x="476400" y="723899"/>
                </a:lnTo>
                <a:lnTo>
                  <a:pt x="440045" y="698499"/>
                </a:lnTo>
                <a:lnTo>
                  <a:pt x="409852" y="673099"/>
                </a:lnTo>
                <a:lnTo>
                  <a:pt x="386923" y="634999"/>
                </a:lnTo>
                <a:lnTo>
                  <a:pt x="372358" y="584199"/>
                </a:lnTo>
                <a:lnTo>
                  <a:pt x="367258" y="546099"/>
                </a:lnTo>
                <a:lnTo>
                  <a:pt x="367258" y="406399"/>
                </a:lnTo>
                <a:lnTo>
                  <a:pt x="376747" y="355599"/>
                </a:lnTo>
                <a:lnTo>
                  <a:pt x="402834" y="317499"/>
                </a:lnTo>
                <a:lnTo>
                  <a:pt x="441946" y="279399"/>
                </a:lnTo>
                <a:lnTo>
                  <a:pt x="490512" y="266699"/>
                </a:lnTo>
                <a:lnTo>
                  <a:pt x="531004" y="266699"/>
                </a:lnTo>
                <a:lnTo>
                  <a:pt x="528764" y="241299"/>
                </a:lnTo>
                <a:lnTo>
                  <a:pt x="528764" y="228599"/>
                </a:lnTo>
                <a:close/>
              </a:path>
              <a:path w="1164590" h="1320800">
                <a:moveTo>
                  <a:pt x="531004" y="266699"/>
                </a:moveTo>
                <a:lnTo>
                  <a:pt x="490512" y="266699"/>
                </a:lnTo>
                <a:lnTo>
                  <a:pt x="499082" y="317499"/>
                </a:lnTo>
                <a:lnTo>
                  <a:pt x="516239" y="355599"/>
                </a:lnTo>
                <a:lnTo>
                  <a:pt x="541077" y="406399"/>
                </a:lnTo>
                <a:lnTo>
                  <a:pt x="572693" y="431799"/>
                </a:lnTo>
                <a:lnTo>
                  <a:pt x="610184" y="469899"/>
                </a:lnTo>
                <a:lnTo>
                  <a:pt x="652646" y="482599"/>
                </a:lnTo>
                <a:lnTo>
                  <a:pt x="699175" y="495299"/>
                </a:lnTo>
                <a:lnTo>
                  <a:pt x="748868" y="507999"/>
                </a:lnTo>
                <a:lnTo>
                  <a:pt x="797052" y="507999"/>
                </a:lnTo>
                <a:lnTo>
                  <a:pt x="797052" y="546099"/>
                </a:lnTo>
                <a:lnTo>
                  <a:pt x="791957" y="584199"/>
                </a:lnTo>
                <a:lnTo>
                  <a:pt x="777396" y="634999"/>
                </a:lnTo>
                <a:lnTo>
                  <a:pt x="754468" y="673099"/>
                </a:lnTo>
                <a:lnTo>
                  <a:pt x="724277" y="698499"/>
                </a:lnTo>
                <a:lnTo>
                  <a:pt x="687922" y="723899"/>
                </a:lnTo>
                <a:lnTo>
                  <a:pt x="646506" y="749299"/>
                </a:lnTo>
                <a:lnTo>
                  <a:pt x="726732" y="749299"/>
                </a:lnTo>
                <a:lnTo>
                  <a:pt x="763478" y="711199"/>
                </a:lnTo>
                <a:lnTo>
                  <a:pt x="793780" y="685799"/>
                </a:lnTo>
                <a:lnTo>
                  <a:pt x="816648" y="634999"/>
                </a:lnTo>
                <a:lnTo>
                  <a:pt x="831094" y="584199"/>
                </a:lnTo>
                <a:lnTo>
                  <a:pt x="836129" y="546099"/>
                </a:lnTo>
                <a:lnTo>
                  <a:pt x="836129" y="469899"/>
                </a:lnTo>
                <a:lnTo>
                  <a:pt x="748880" y="469899"/>
                </a:lnTo>
                <a:lnTo>
                  <a:pt x="704575" y="457199"/>
                </a:lnTo>
                <a:lnTo>
                  <a:pt x="663283" y="444499"/>
                </a:lnTo>
                <a:lnTo>
                  <a:pt x="625896" y="431799"/>
                </a:lnTo>
                <a:lnTo>
                  <a:pt x="593307" y="406399"/>
                </a:lnTo>
                <a:lnTo>
                  <a:pt x="566407" y="368299"/>
                </a:lnTo>
                <a:lnTo>
                  <a:pt x="546089" y="330199"/>
                </a:lnTo>
                <a:lnTo>
                  <a:pt x="533244" y="292099"/>
                </a:lnTo>
                <a:lnTo>
                  <a:pt x="531004" y="266699"/>
                </a:lnTo>
                <a:close/>
              </a:path>
            </a:pathLst>
          </a:custGeom>
          <a:solidFill>
            <a:srgbClr val="4859A7"/>
          </a:solidFill>
        </p:spPr>
        <p:txBody>
          <a:bodyPr wrap="square" lIns="0" tIns="0" rIns="0" bIns="0" rtlCol="0"/>
          <a:lstStyle/>
          <a:p>
            <a:endParaRPr sz="1743" dirty="0"/>
          </a:p>
        </p:txBody>
      </p:sp>
      <p:sp>
        <p:nvSpPr>
          <p:cNvPr id="39" name="object 39"/>
          <p:cNvSpPr txBox="1"/>
          <p:nvPr/>
        </p:nvSpPr>
        <p:spPr>
          <a:xfrm>
            <a:off x="6298359" y="1717965"/>
            <a:ext cx="5084517" cy="843305"/>
          </a:xfrm>
          <a:prstGeom prst="rect">
            <a:avLst/>
          </a:prstGeom>
        </p:spPr>
        <p:txBody>
          <a:bodyPr vert="horz" wrap="square" lIns="0" tIns="12189" rIns="0" bIns="0" rtlCol="0">
            <a:spAutoFit/>
          </a:bodyPr>
          <a:lstStyle/>
          <a:p>
            <a:pPr marL="12189" marR="4875">
              <a:spcBef>
                <a:spcPts val="96"/>
              </a:spcBef>
            </a:pPr>
            <a:r>
              <a:rPr b="1" spc="-5" dirty="0">
                <a:solidFill>
                  <a:schemeClr val="accent5">
                    <a:lumMod val="75000"/>
                  </a:schemeClr>
                </a:solidFill>
                <a:latin typeface="DIN Pro Medium" panose="020B0604020202020204" charset="0"/>
                <a:cs typeface="DIN Pro Medium" panose="020B0604020202020204" charset="0"/>
              </a:rPr>
              <a:t>Достоверность </a:t>
            </a:r>
            <a:r>
              <a:rPr b="1" dirty="0">
                <a:solidFill>
                  <a:schemeClr val="accent5">
                    <a:lumMod val="75000"/>
                  </a:schemeClr>
                </a:solidFill>
                <a:latin typeface="DIN Pro Medium" panose="020B0604020202020204" charset="0"/>
                <a:cs typeface="DIN Pro Medium" panose="020B0604020202020204" charset="0"/>
              </a:rPr>
              <a:t>и объективность </a:t>
            </a:r>
            <a:r>
              <a:rPr b="1" spc="5" dirty="0">
                <a:solidFill>
                  <a:schemeClr val="accent5">
                    <a:lumMod val="75000"/>
                  </a:schemeClr>
                </a:solidFill>
                <a:latin typeface="DIN Pro Medium" panose="020B0604020202020204" charset="0"/>
                <a:cs typeface="DIN Pro Medium" panose="020B0604020202020204" charset="0"/>
              </a:rPr>
              <a:t> </a:t>
            </a:r>
            <a:r>
              <a:rPr b="1" spc="-5" dirty="0">
                <a:solidFill>
                  <a:schemeClr val="accent5">
                    <a:lumMod val="75000"/>
                  </a:schemeClr>
                </a:solidFill>
                <a:latin typeface="DIN Pro Medium" panose="020B0604020202020204" charset="0"/>
                <a:cs typeface="DIN Pro Medium" panose="020B0604020202020204" charset="0"/>
              </a:rPr>
              <a:t>результатов </a:t>
            </a:r>
            <a:r>
              <a:rPr b="1" dirty="0">
                <a:solidFill>
                  <a:schemeClr val="accent5">
                    <a:lumMod val="75000"/>
                  </a:schemeClr>
                </a:solidFill>
                <a:latin typeface="DIN Pro Medium" panose="020B0604020202020204" charset="0"/>
                <a:cs typeface="DIN Pro Medium" panose="020B0604020202020204" charset="0"/>
              </a:rPr>
              <a:t>оценки квалификации </a:t>
            </a:r>
            <a:r>
              <a:rPr b="1" spc="5" dirty="0">
                <a:solidFill>
                  <a:schemeClr val="accent5">
                    <a:lumMod val="75000"/>
                  </a:schemeClr>
                </a:solidFill>
                <a:latin typeface="DIN Pro Medium" panose="020B0604020202020204" charset="0"/>
                <a:cs typeface="DIN Pro Medium" panose="020B0604020202020204" charset="0"/>
              </a:rPr>
              <a:t> </a:t>
            </a:r>
            <a:r>
              <a:rPr b="1" dirty="0">
                <a:solidFill>
                  <a:schemeClr val="accent5">
                    <a:lumMod val="75000"/>
                  </a:schemeClr>
                </a:solidFill>
                <a:latin typeface="DIN Pro Medium" panose="020B0604020202020204" charset="0"/>
                <a:cs typeface="DIN Pro Medium" panose="020B0604020202020204" charset="0"/>
              </a:rPr>
              <a:t>обеспечивает</a:t>
            </a:r>
            <a:r>
              <a:rPr b="1" spc="-44" dirty="0">
                <a:solidFill>
                  <a:schemeClr val="accent5">
                    <a:lumMod val="75000"/>
                  </a:schemeClr>
                </a:solidFill>
                <a:latin typeface="DIN Pro Medium" panose="020B0604020202020204" charset="0"/>
                <a:cs typeface="DIN Pro Medium" panose="020B0604020202020204" charset="0"/>
              </a:rPr>
              <a:t> </a:t>
            </a:r>
            <a:r>
              <a:rPr b="1" spc="-5" dirty="0">
                <a:solidFill>
                  <a:schemeClr val="accent5">
                    <a:lumMod val="75000"/>
                  </a:schemeClr>
                </a:solidFill>
                <a:latin typeface="DIN Pro Medium" panose="020B0604020202020204" charset="0"/>
                <a:cs typeface="DIN Pro Medium" panose="020B0604020202020204" charset="0"/>
              </a:rPr>
              <a:t>Единая</a:t>
            </a:r>
            <a:r>
              <a:rPr b="1" spc="-47" dirty="0">
                <a:solidFill>
                  <a:schemeClr val="accent5">
                    <a:lumMod val="75000"/>
                  </a:schemeClr>
                </a:solidFill>
                <a:latin typeface="DIN Pro Medium" panose="020B0604020202020204" charset="0"/>
                <a:cs typeface="DIN Pro Medium" panose="020B0604020202020204" charset="0"/>
              </a:rPr>
              <a:t> </a:t>
            </a:r>
            <a:r>
              <a:rPr b="1" dirty="0">
                <a:solidFill>
                  <a:schemeClr val="accent5">
                    <a:lumMod val="75000"/>
                  </a:schemeClr>
                </a:solidFill>
                <a:latin typeface="DIN Pro Medium" panose="020B0604020202020204" charset="0"/>
                <a:cs typeface="DIN Pro Medium" panose="020B0604020202020204" charset="0"/>
              </a:rPr>
              <a:t>Информационная </a:t>
            </a:r>
            <a:r>
              <a:rPr b="1" spc="-575" dirty="0">
                <a:solidFill>
                  <a:schemeClr val="accent5">
                    <a:lumMod val="75000"/>
                  </a:schemeClr>
                </a:solidFill>
                <a:latin typeface="DIN Pro Medium" panose="020B0604020202020204" charset="0"/>
                <a:cs typeface="DIN Pro Medium" panose="020B0604020202020204" charset="0"/>
              </a:rPr>
              <a:t> </a:t>
            </a:r>
            <a:r>
              <a:rPr b="1" spc="-5" dirty="0">
                <a:solidFill>
                  <a:schemeClr val="accent5">
                    <a:lumMod val="75000"/>
                  </a:schemeClr>
                </a:solidFill>
                <a:latin typeface="DIN Pro Medium" panose="020B0604020202020204" charset="0"/>
                <a:cs typeface="DIN Pro Medium" panose="020B0604020202020204" charset="0"/>
              </a:rPr>
              <a:t>Платформа</a:t>
            </a:r>
            <a:endParaRPr dirty="0">
              <a:solidFill>
                <a:schemeClr val="accent5">
                  <a:lumMod val="75000"/>
                </a:schemeClr>
              </a:solidFill>
              <a:latin typeface="DIN Pro Medium" panose="020B0604020202020204" charset="0"/>
              <a:cs typeface="DIN Pro Medium" panose="020B0604020202020204" charset="0"/>
            </a:endParaRPr>
          </a:p>
        </p:txBody>
      </p:sp>
      <p:sp>
        <p:nvSpPr>
          <p:cNvPr id="40" name="object 40"/>
          <p:cNvSpPr txBox="1"/>
          <p:nvPr/>
        </p:nvSpPr>
        <p:spPr>
          <a:xfrm>
            <a:off x="449785" y="4792956"/>
            <a:ext cx="4741952" cy="1856488"/>
          </a:xfrm>
          <a:prstGeom prst="rect">
            <a:avLst/>
          </a:prstGeom>
        </p:spPr>
        <p:txBody>
          <a:bodyPr vert="horz" wrap="square" lIns="0" tIns="85934" rIns="0" bIns="0" rtlCol="0">
            <a:spAutoFit/>
          </a:bodyPr>
          <a:lstStyle/>
          <a:p>
            <a:pPr marL="182835" indent="-171255">
              <a:spcBef>
                <a:spcPts val="677"/>
              </a:spcBef>
              <a:buClr>
                <a:srgbClr val="DE202A"/>
              </a:buClr>
              <a:buChar char="•"/>
              <a:tabLst>
                <a:tab pos="183444" algn="l"/>
              </a:tabLst>
            </a:pPr>
            <a:r>
              <a:rPr sz="1400" b="1" dirty="0">
                <a:solidFill>
                  <a:srgbClr val="4859A7"/>
                </a:solidFill>
                <a:latin typeface="DIN Pro Medium" panose="020B0604020202020204" charset="0"/>
                <a:cs typeface="DIN Pro Medium" panose="020B0604020202020204" charset="0"/>
              </a:rPr>
              <a:t>В </a:t>
            </a:r>
            <a:r>
              <a:rPr sz="1400" b="1" spc="-5" dirty="0">
                <a:solidFill>
                  <a:srgbClr val="4859A7"/>
                </a:solidFill>
                <a:latin typeface="DIN Pro Medium" panose="020B0604020202020204" charset="0"/>
                <a:cs typeface="DIN Pro Medium" panose="020B0604020202020204" charset="0"/>
              </a:rPr>
              <a:t>региона</a:t>
            </a:r>
            <a:r>
              <a:rPr sz="1400" b="1" dirty="0">
                <a:solidFill>
                  <a:srgbClr val="4859A7"/>
                </a:solidFill>
                <a:latin typeface="DIN Pro Medium" panose="020B0604020202020204" charset="0"/>
                <a:cs typeface="DIN Pro Medium" panose="020B0604020202020204" charset="0"/>
              </a:rPr>
              <a:t>х</a:t>
            </a:r>
            <a:r>
              <a:rPr sz="1400" b="1" spc="-5" dirty="0">
                <a:solidFill>
                  <a:srgbClr val="4859A7"/>
                </a:solidFill>
                <a:latin typeface="DIN Pro Medium" panose="020B0604020202020204" charset="0"/>
                <a:cs typeface="DIN Pro Medium" panose="020B0604020202020204" charset="0"/>
              </a:rPr>
              <a:t> стран</a:t>
            </a:r>
            <a:r>
              <a:rPr sz="1400" b="1" dirty="0">
                <a:solidFill>
                  <a:srgbClr val="4859A7"/>
                </a:solidFill>
                <a:latin typeface="DIN Pro Medium" panose="020B0604020202020204" charset="0"/>
                <a:cs typeface="DIN Pro Medium" panose="020B0604020202020204" charset="0"/>
              </a:rPr>
              <a:t>ы</a:t>
            </a:r>
            <a:r>
              <a:rPr sz="1400" b="1" spc="-5" dirty="0">
                <a:solidFill>
                  <a:srgbClr val="4859A7"/>
                </a:solidFill>
                <a:latin typeface="DIN Pro Medium" panose="020B0604020202020204" charset="0"/>
                <a:cs typeface="DIN Pro Medium" panose="020B0604020202020204" charset="0"/>
              </a:rPr>
              <a:t> действуе</a:t>
            </a:r>
            <a:r>
              <a:rPr sz="1400" b="1" dirty="0">
                <a:solidFill>
                  <a:srgbClr val="4859A7"/>
                </a:solidFill>
                <a:latin typeface="DIN Pro Medium" panose="020B0604020202020204" charset="0"/>
                <a:cs typeface="DIN Pro Medium" panose="020B0604020202020204" charset="0"/>
              </a:rPr>
              <a:t>т</a:t>
            </a:r>
            <a:r>
              <a:rPr sz="1400" b="1" spc="10" dirty="0">
                <a:solidFill>
                  <a:srgbClr val="4859A7"/>
                </a:solidFill>
                <a:latin typeface="DIN Pro Medium" panose="020B0604020202020204" charset="0"/>
                <a:cs typeface="DIN Pro Medium" panose="020B0604020202020204" charset="0"/>
              </a:rPr>
              <a:t> </a:t>
            </a:r>
            <a:r>
              <a:rPr lang="ru-RU" b="1" dirty="0">
                <a:solidFill>
                  <a:srgbClr val="4859A7"/>
                </a:solidFill>
                <a:latin typeface="DIN Pro Medium" panose="020B0604020202020204" charset="0"/>
                <a:cs typeface="DIN Pro Medium" panose="020B0604020202020204" charset="0"/>
              </a:rPr>
              <a:t>27</a:t>
            </a:r>
            <a:r>
              <a:rPr b="1" spc="-135" dirty="0">
                <a:solidFill>
                  <a:srgbClr val="4859A7"/>
                </a:solidFill>
                <a:latin typeface="DIN Pro Medium" panose="020B0604020202020204" charset="0"/>
                <a:cs typeface="DIN Pro Medium" panose="020B0604020202020204" charset="0"/>
              </a:rPr>
              <a:t> </a:t>
            </a:r>
            <a:r>
              <a:rPr sz="1400" b="1" dirty="0">
                <a:solidFill>
                  <a:srgbClr val="4859A7"/>
                </a:solidFill>
                <a:latin typeface="DIN Pro Medium" panose="020B0604020202020204" charset="0"/>
                <a:cs typeface="DIN Pro Medium" panose="020B0604020202020204" charset="0"/>
              </a:rPr>
              <a:t>ЦОК</a:t>
            </a:r>
            <a:r>
              <a:rPr lang="ru-RU" sz="1400" b="1" dirty="0">
                <a:solidFill>
                  <a:srgbClr val="4859A7"/>
                </a:solidFill>
                <a:latin typeface="DIN Pro Medium" panose="020B0604020202020204" charset="0"/>
                <a:cs typeface="DIN Pro Medium" panose="020B0604020202020204" charset="0"/>
              </a:rPr>
              <a:t> и более </a:t>
            </a:r>
            <a:r>
              <a:rPr lang="ru-RU" b="1" dirty="0">
                <a:solidFill>
                  <a:srgbClr val="4859A7"/>
                </a:solidFill>
                <a:latin typeface="DIN Pro Medium" panose="020B0604020202020204" charset="0"/>
                <a:cs typeface="DIN Pro Medium" panose="020B0604020202020204" charset="0"/>
              </a:rPr>
              <a:t>40</a:t>
            </a:r>
            <a:r>
              <a:rPr lang="ru-RU" sz="1400" b="1" dirty="0">
                <a:solidFill>
                  <a:srgbClr val="4859A7"/>
                </a:solidFill>
                <a:latin typeface="DIN Pro Medium" panose="020B0604020202020204" charset="0"/>
                <a:cs typeface="DIN Pro Medium" panose="020B0604020202020204" charset="0"/>
              </a:rPr>
              <a:t> экзаменационных центров</a:t>
            </a:r>
            <a:endParaRPr sz="1400" b="1" dirty="0">
              <a:solidFill>
                <a:srgbClr val="4859A7"/>
              </a:solidFill>
              <a:latin typeface="DIN Pro Medium" panose="020B0604020202020204" charset="0"/>
              <a:cs typeface="DIN Pro Medium" panose="020B0604020202020204" charset="0"/>
            </a:endParaRPr>
          </a:p>
          <a:p>
            <a:pPr marL="182835" indent="-171255">
              <a:spcBef>
                <a:spcPts val="586"/>
              </a:spcBef>
              <a:buClr>
                <a:srgbClr val="DE202A"/>
              </a:buClr>
              <a:buChar char="•"/>
              <a:tabLst>
                <a:tab pos="183444" algn="l"/>
              </a:tabLst>
            </a:pPr>
            <a:r>
              <a:rPr sz="1400" b="1" dirty="0" err="1">
                <a:solidFill>
                  <a:srgbClr val="4859A7"/>
                </a:solidFill>
                <a:latin typeface="DIN Pro Medium" panose="020B0604020202020204" charset="0"/>
                <a:cs typeface="DIN Pro Medium" panose="020B0604020202020204" charset="0"/>
              </a:rPr>
              <a:t>Утвержден</a:t>
            </a:r>
            <a:r>
              <a:rPr sz="1400" b="1" spc="-5" dirty="0">
                <a:solidFill>
                  <a:srgbClr val="4859A7"/>
                </a:solidFill>
                <a:latin typeface="DIN Pro Medium" panose="020B0604020202020204" charset="0"/>
                <a:cs typeface="DIN Pro Medium" panose="020B0604020202020204" charset="0"/>
              </a:rPr>
              <a:t> </a:t>
            </a:r>
            <a:r>
              <a:rPr lang="ru-RU" b="1" dirty="0">
                <a:solidFill>
                  <a:srgbClr val="4859A7"/>
                </a:solidFill>
                <a:latin typeface="DIN Pro Medium" panose="020B0604020202020204" charset="0"/>
                <a:cs typeface="DIN Pro Medium" panose="020B0604020202020204" charset="0"/>
              </a:rPr>
              <a:t>41</a:t>
            </a:r>
            <a:r>
              <a:rPr b="1" spc="-135" dirty="0">
                <a:solidFill>
                  <a:srgbClr val="4859A7"/>
                </a:solidFill>
                <a:latin typeface="DIN Pro Medium" panose="020B0604020202020204" charset="0"/>
                <a:cs typeface="DIN Pro Medium" panose="020B0604020202020204" charset="0"/>
              </a:rPr>
              <a:t> </a:t>
            </a:r>
            <a:r>
              <a:rPr sz="1400" b="1" dirty="0">
                <a:solidFill>
                  <a:srgbClr val="4859A7"/>
                </a:solidFill>
                <a:latin typeface="DIN Pro Medium" panose="020B0604020202020204" charset="0"/>
                <a:cs typeface="DIN Pro Medium" panose="020B0604020202020204" charset="0"/>
              </a:rPr>
              <a:t>профессиональны</a:t>
            </a:r>
            <a:r>
              <a:rPr lang="ru-RU" sz="1400" b="1" dirty="0">
                <a:solidFill>
                  <a:srgbClr val="4859A7"/>
                </a:solidFill>
                <a:latin typeface="DIN Pro Medium" panose="020B0604020202020204" charset="0"/>
                <a:cs typeface="DIN Pro Medium" panose="020B0604020202020204" charset="0"/>
              </a:rPr>
              <a:t>й</a:t>
            </a:r>
            <a:r>
              <a:rPr sz="1400" b="1" dirty="0">
                <a:solidFill>
                  <a:srgbClr val="4859A7"/>
                </a:solidFill>
                <a:latin typeface="DIN Pro Medium" panose="020B0604020202020204" charset="0"/>
                <a:cs typeface="DIN Pro Medium" panose="020B0604020202020204" charset="0"/>
              </a:rPr>
              <a:t> </a:t>
            </a:r>
            <a:r>
              <a:rPr sz="1400" b="1" spc="-5" dirty="0" err="1">
                <a:solidFill>
                  <a:srgbClr val="4859A7"/>
                </a:solidFill>
                <a:latin typeface="DIN Pro Medium" panose="020B0604020202020204" charset="0"/>
                <a:cs typeface="DIN Pro Medium" panose="020B0604020202020204" charset="0"/>
              </a:rPr>
              <a:t>стандарт</a:t>
            </a:r>
            <a:endParaRPr sz="1400" b="1" dirty="0">
              <a:solidFill>
                <a:srgbClr val="4859A7"/>
              </a:solidFill>
              <a:latin typeface="DIN Pro Medium" panose="020B0604020202020204" charset="0"/>
              <a:cs typeface="DIN Pro Medium" panose="020B0604020202020204" charset="0"/>
            </a:endParaRPr>
          </a:p>
          <a:p>
            <a:pPr marL="182835" indent="-171255">
              <a:spcBef>
                <a:spcPts val="580"/>
              </a:spcBef>
              <a:buClr>
                <a:srgbClr val="DE202A"/>
              </a:buClr>
              <a:buChar char="•"/>
              <a:tabLst>
                <a:tab pos="183444" algn="l"/>
              </a:tabLst>
            </a:pPr>
            <a:r>
              <a:rPr sz="1400" b="1" dirty="0">
                <a:solidFill>
                  <a:srgbClr val="4859A7"/>
                </a:solidFill>
                <a:latin typeface="DIN Pro Medium" panose="020B0604020202020204" charset="0"/>
                <a:cs typeface="DIN Pro Medium" panose="020B0604020202020204" charset="0"/>
              </a:rPr>
              <a:t>Утверждены</a:t>
            </a:r>
            <a:r>
              <a:rPr sz="1400" b="1" spc="-5" dirty="0">
                <a:solidFill>
                  <a:srgbClr val="4859A7"/>
                </a:solidFill>
                <a:latin typeface="DIN Pro Medium" panose="020B0604020202020204" charset="0"/>
                <a:cs typeface="DIN Pro Medium" panose="020B0604020202020204" charset="0"/>
              </a:rPr>
              <a:t> </a:t>
            </a:r>
            <a:r>
              <a:rPr lang="ru-RU" b="1" dirty="0">
                <a:solidFill>
                  <a:srgbClr val="4859A7"/>
                </a:solidFill>
                <a:latin typeface="DIN Pro Medium" panose="020B0604020202020204" charset="0"/>
                <a:cs typeface="DIN Pro Medium" panose="020B0604020202020204" charset="0"/>
              </a:rPr>
              <a:t>70</a:t>
            </a:r>
            <a:r>
              <a:rPr b="1" spc="-135" dirty="0">
                <a:solidFill>
                  <a:srgbClr val="4859A7"/>
                </a:solidFill>
                <a:latin typeface="DIN Pro Medium" panose="020B0604020202020204" charset="0"/>
                <a:cs typeface="DIN Pro Medium" panose="020B0604020202020204" charset="0"/>
              </a:rPr>
              <a:t> </a:t>
            </a:r>
            <a:r>
              <a:rPr sz="1400" b="1" dirty="0" err="1">
                <a:solidFill>
                  <a:srgbClr val="4859A7"/>
                </a:solidFill>
                <a:latin typeface="DIN Pro Medium" panose="020B0604020202020204" charset="0"/>
                <a:cs typeface="DIN Pro Medium" panose="020B0604020202020204" charset="0"/>
              </a:rPr>
              <a:t>профессиональ</a:t>
            </a:r>
            <a:r>
              <a:rPr lang="ru-RU" sz="1400" b="1" dirty="0" err="1">
                <a:solidFill>
                  <a:srgbClr val="4859A7"/>
                </a:solidFill>
                <a:latin typeface="DIN Pro Medium" panose="020B0604020202020204" charset="0"/>
                <a:cs typeface="DIN Pro Medium" panose="020B0604020202020204" charset="0"/>
              </a:rPr>
              <a:t>ных</a:t>
            </a:r>
            <a:r>
              <a:rPr sz="1400" b="1" dirty="0">
                <a:solidFill>
                  <a:srgbClr val="4859A7"/>
                </a:solidFill>
                <a:latin typeface="DIN Pro Medium" panose="020B0604020202020204" charset="0"/>
                <a:cs typeface="DIN Pro Medium" panose="020B0604020202020204" charset="0"/>
              </a:rPr>
              <a:t> </a:t>
            </a:r>
            <a:r>
              <a:rPr sz="1400" b="1" dirty="0" err="1">
                <a:solidFill>
                  <a:srgbClr val="4859A7"/>
                </a:solidFill>
                <a:latin typeface="DIN Pro Medium" panose="020B0604020202020204" charset="0"/>
                <a:cs typeface="DIN Pro Medium" panose="020B0604020202020204" charset="0"/>
              </a:rPr>
              <a:t>квалификаци</a:t>
            </a:r>
            <a:r>
              <a:rPr lang="ru-RU" sz="1400" b="1" dirty="0">
                <a:solidFill>
                  <a:srgbClr val="4859A7"/>
                </a:solidFill>
                <a:latin typeface="DIN Pro Medium" panose="020B0604020202020204" charset="0"/>
                <a:cs typeface="DIN Pro Medium" panose="020B0604020202020204" charset="0"/>
              </a:rPr>
              <a:t>й</a:t>
            </a:r>
            <a:endParaRPr sz="1400" b="1" dirty="0">
              <a:solidFill>
                <a:srgbClr val="4859A7"/>
              </a:solidFill>
              <a:latin typeface="DIN Pro Medium" panose="020B0604020202020204" charset="0"/>
              <a:cs typeface="DIN Pro Medium" panose="020B0604020202020204" charset="0"/>
            </a:endParaRPr>
          </a:p>
          <a:p>
            <a:pPr marL="182835" indent="-171255">
              <a:spcBef>
                <a:spcPts val="580"/>
              </a:spcBef>
              <a:buClr>
                <a:srgbClr val="DE202A"/>
              </a:buClr>
              <a:buChar char="•"/>
              <a:tabLst>
                <a:tab pos="183444" algn="l"/>
              </a:tabLst>
            </a:pPr>
            <a:r>
              <a:rPr lang="ru-RU" sz="1400" b="1" spc="-5" dirty="0">
                <a:solidFill>
                  <a:srgbClr val="4859A7"/>
                </a:solidFill>
                <a:latin typeface="DIN Pro Medium" panose="020B0604020202020204" charset="0"/>
                <a:cs typeface="DIN Pro Medium" panose="020B0604020202020204" charset="0"/>
              </a:rPr>
              <a:t>Выдано</a:t>
            </a:r>
            <a:r>
              <a:rPr sz="1400" b="1" spc="-5" dirty="0">
                <a:solidFill>
                  <a:srgbClr val="4859A7"/>
                </a:solidFill>
                <a:latin typeface="DIN Pro Medium" panose="020B0604020202020204" charset="0"/>
                <a:cs typeface="DIN Pro Medium" panose="020B0604020202020204" charset="0"/>
              </a:rPr>
              <a:t> </a:t>
            </a:r>
            <a:r>
              <a:rPr lang="ru-RU" sz="1600" b="1" u="sng" dirty="0">
                <a:solidFill>
                  <a:srgbClr val="4859A7"/>
                </a:solidFill>
                <a:latin typeface="DIN Pro Medium" panose="020B0604020202020204" charset="0"/>
                <a:cs typeface="DIN Pro Medium" panose="020B0604020202020204" charset="0"/>
              </a:rPr>
              <a:t>более</a:t>
            </a:r>
            <a:r>
              <a:rPr lang="ru-RU" b="1" dirty="0">
                <a:solidFill>
                  <a:srgbClr val="4859A7"/>
                </a:solidFill>
                <a:latin typeface="DIN Pro Medium" panose="020B0604020202020204" charset="0"/>
                <a:cs typeface="DIN Pro Medium" panose="020B0604020202020204" charset="0"/>
              </a:rPr>
              <a:t> 200</a:t>
            </a:r>
            <a:r>
              <a:rPr b="1" spc="-135" dirty="0">
                <a:solidFill>
                  <a:srgbClr val="4859A7"/>
                </a:solidFill>
                <a:latin typeface="DIN Pro Medium" panose="020B0604020202020204" charset="0"/>
                <a:cs typeface="DIN Pro Medium" panose="020B0604020202020204" charset="0"/>
              </a:rPr>
              <a:t> </a:t>
            </a:r>
            <a:r>
              <a:rPr lang="ru-RU" sz="1400" b="1" dirty="0">
                <a:solidFill>
                  <a:srgbClr val="4859A7"/>
                </a:solidFill>
                <a:latin typeface="DIN Pro Medium" panose="020B0604020202020204" charset="0"/>
                <a:cs typeface="DIN Pro Medium" panose="020B0604020202020204" charset="0"/>
              </a:rPr>
              <a:t>свидетельств о квалификации и 10 заключений</a:t>
            </a:r>
            <a:endParaRPr sz="1400" b="1" dirty="0">
              <a:solidFill>
                <a:srgbClr val="4859A7"/>
              </a:solidFill>
              <a:latin typeface="DIN Pro Medium" panose="020B0604020202020204" charset="0"/>
              <a:cs typeface="DIN Pro Medium" panose="020B0604020202020204" charset="0"/>
            </a:endParaRPr>
          </a:p>
        </p:txBody>
      </p:sp>
      <p:grpSp>
        <p:nvGrpSpPr>
          <p:cNvPr id="41" name="object 41"/>
          <p:cNvGrpSpPr/>
          <p:nvPr/>
        </p:nvGrpSpPr>
        <p:grpSpPr>
          <a:xfrm>
            <a:off x="6458329" y="4310634"/>
            <a:ext cx="1258094" cy="1254122"/>
            <a:chOff x="6583423" y="4450330"/>
            <a:chExt cx="1317625" cy="1294765"/>
          </a:xfrm>
        </p:grpSpPr>
        <p:sp>
          <p:nvSpPr>
            <p:cNvPr id="42" name="object 42"/>
            <p:cNvSpPr/>
            <p:nvPr/>
          </p:nvSpPr>
          <p:spPr>
            <a:xfrm>
              <a:off x="6624548" y="4669701"/>
              <a:ext cx="1047750" cy="567690"/>
            </a:xfrm>
            <a:custGeom>
              <a:avLst/>
              <a:gdLst/>
              <a:ahLst/>
              <a:cxnLst/>
              <a:rect l="l" t="t" r="r" b="b"/>
              <a:pathLst>
                <a:path w="1047750" h="567689">
                  <a:moveTo>
                    <a:pt x="1047178" y="0"/>
                  </a:moveTo>
                  <a:lnTo>
                    <a:pt x="0" y="0"/>
                  </a:lnTo>
                  <a:lnTo>
                    <a:pt x="0" y="567296"/>
                  </a:lnTo>
                  <a:lnTo>
                    <a:pt x="1047178" y="567296"/>
                  </a:lnTo>
                  <a:lnTo>
                    <a:pt x="1047178" y="0"/>
                  </a:lnTo>
                  <a:close/>
                </a:path>
              </a:pathLst>
            </a:custGeom>
            <a:solidFill>
              <a:srgbClr val="FFFFFF"/>
            </a:solidFill>
          </p:spPr>
          <p:txBody>
            <a:bodyPr wrap="square" lIns="0" tIns="0" rIns="0" bIns="0" rtlCol="0"/>
            <a:lstStyle/>
            <a:p>
              <a:endParaRPr sz="1743" dirty="0"/>
            </a:p>
          </p:txBody>
        </p:sp>
        <p:sp>
          <p:nvSpPr>
            <p:cNvPr id="43" name="object 43"/>
            <p:cNvSpPr/>
            <p:nvPr/>
          </p:nvSpPr>
          <p:spPr>
            <a:xfrm>
              <a:off x="6882460" y="4904667"/>
              <a:ext cx="268605" cy="307340"/>
            </a:xfrm>
            <a:custGeom>
              <a:avLst/>
              <a:gdLst/>
              <a:ahLst/>
              <a:cxnLst/>
              <a:rect l="l" t="t" r="r" b="b"/>
              <a:pathLst>
                <a:path w="268604" h="307339">
                  <a:moveTo>
                    <a:pt x="244981" y="0"/>
                  </a:moveTo>
                  <a:lnTo>
                    <a:pt x="5129" y="271056"/>
                  </a:lnTo>
                  <a:lnTo>
                    <a:pt x="0" y="286827"/>
                  </a:lnTo>
                  <a:lnTo>
                    <a:pt x="2223" y="294832"/>
                  </a:lnTo>
                  <a:lnTo>
                    <a:pt x="7529" y="301599"/>
                  </a:lnTo>
                  <a:lnTo>
                    <a:pt x="11606" y="305092"/>
                  </a:lnTo>
                  <a:lnTo>
                    <a:pt x="16622" y="306806"/>
                  </a:lnTo>
                  <a:lnTo>
                    <a:pt x="27722" y="306806"/>
                  </a:lnTo>
                  <a:lnTo>
                    <a:pt x="33793" y="304215"/>
                  </a:lnTo>
                  <a:lnTo>
                    <a:pt x="263167" y="35686"/>
                  </a:lnTo>
                  <a:lnTo>
                    <a:pt x="267350" y="28162"/>
                  </a:lnTo>
                  <a:lnTo>
                    <a:pt x="268290" y="19904"/>
                  </a:lnTo>
                  <a:lnTo>
                    <a:pt x="266066" y="11898"/>
                  </a:lnTo>
                  <a:lnTo>
                    <a:pt x="260754" y="5130"/>
                  </a:lnTo>
                  <a:lnTo>
                    <a:pt x="253233" y="946"/>
                  </a:lnTo>
                  <a:lnTo>
                    <a:pt x="244981" y="0"/>
                  </a:lnTo>
                  <a:close/>
                </a:path>
              </a:pathLst>
            </a:custGeom>
            <a:solidFill>
              <a:srgbClr val="DE202A"/>
            </a:solidFill>
          </p:spPr>
          <p:txBody>
            <a:bodyPr wrap="square" lIns="0" tIns="0" rIns="0" bIns="0" rtlCol="0"/>
            <a:lstStyle/>
            <a:p>
              <a:endParaRPr sz="1743" dirty="0"/>
            </a:p>
          </p:txBody>
        </p:sp>
        <p:pic>
          <p:nvPicPr>
            <p:cNvPr id="44" name="object 44"/>
            <p:cNvPicPr/>
            <p:nvPr/>
          </p:nvPicPr>
          <p:blipFill>
            <a:blip r:embed="rId2" cstate="print"/>
            <a:stretch>
              <a:fillRect/>
            </a:stretch>
          </p:blipFill>
          <p:spPr>
            <a:xfrm>
              <a:off x="6882425" y="4960940"/>
              <a:ext cx="104105" cy="111744"/>
            </a:xfrm>
            <a:prstGeom prst="rect">
              <a:avLst/>
            </a:prstGeom>
          </p:spPr>
        </p:pic>
        <p:sp>
          <p:nvSpPr>
            <p:cNvPr id="45" name="object 45"/>
            <p:cNvSpPr/>
            <p:nvPr/>
          </p:nvSpPr>
          <p:spPr>
            <a:xfrm>
              <a:off x="6583413" y="4638039"/>
              <a:ext cx="1317625" cy="1107440"/>
            </a:xfrm>
            <a:custGeom>
              <a:avLst/>
              <a:gdLst/>
              <a:ahLst/>
              <a:cxnLst/>
              <a:rect l="l" t="t" r="r" b="b"/>
              <a:pathLst>
                <a:path w="1317625" h="1107439">
                  <a:moveTo>
                    <a:pt x="724281" y="803084"/>
                  </a:moveTo>
                  <a:lnTo>
                    <a:pt x="722579" y="794664"/>
                  </a:lnTo>
                  <a:lnTo>
                    <a:pt x="717931" y="787781"/>
                  </a:lnTo>
                  <a:lnTo>
                    <a:pt x="711047" y="783132"/>
                  </a:lnTo>
                  <a:lnTo>
                    <a:pt x="702602" y="781418"/>
                  </a:lnTo>
                  <a:lnTo>
                    <a:pt x="614959" y="781418"/>
                  </a:lnTo>
                  <a:lnTo>
                    <a:pt x="606526" y="783132"/>
                  </a:lnTo>
                  <a:lnTo>
                    <a:pt x="599643" y="787781"/>
                  </a:lnTo>
                  <a:lnTo>
                    <a:pt x="594995" y="794664"/>
                  </a:lnTo>
                  <a:lnTo>
                    <a:pt x="593293" y="803084"/>
                  </a:lnTo>
                  <a:lnTo>
                    <a:pt x="594995" y="811530"/>
                  </a:lnTo>
                  <a:lnTo>
                    <a:pt x="599630" y="818426"/>
                  </a:lnTo>
                  <a:lnTo>
                    <a:pt x="606526" y="823061"/>
                  </a:lnTo>
                  <a:lnTo>
                    <a:pt x="614959" y="824763"/>
                  </a:lnTo>
                  <a:lnTo>
                    <a:pt x="702602" y="824763"/>
                  </a:lnTo>
                  <a:lnTo>
                    <a:pt x="711047" y="823061"/>
                  </a:lnTo>
                  <a:lnTo>
                    <a:pt x="717931" y="818426"/>
                  </a:lnTo>
                  <a:lnTo>
                    <a:pt x="722579" y="811530"/>
                  </a:lnTo>
                  <a:lnTo>
                    <a:pt x="724281" y="803084"/>
                  </a:lnTo>
                  <a:close/>
                </a:path>
                <a:path w="1317625" h="1107439">
                  <a:moveTo>
                    <a:pt x="1317548" y="86677"/>
                  </a:moveTo>
                  <a:lnTo>
                    <a:pt x="1310728" y="52971"/>
                  </a:lnTo>
                  <a:lnTo>
                    <a:pt x="1304239" y="43345"/>
                  </a:lnTo>
                  <a:lnTo>
                    <a:pt x="1292136" y="25412"/>
                  </a:lnTo>
                  <a:lnTo>
                    <a:pt x="1274191" y="13309"/>
                  </a:lnTo>
                  <a:lnTo>
                    <a:pt x="1274191" y="86677"/>
                  </a:lnTo>
                  <a:lnTo>
                    <a:pt x="1274191" y="698817"/>
                  </a:lnTo>
                  <a:lnTo>
                    <a:pt x="1274191" y="742175"/>
                  </a:lnTo>
                  <a:lnTo>
                    <a:pt x="1274191" y="820712"/>
                  </a:lnTo>
                  <a:lnTo>
                    <a:pt x="1270787" y="837552"/>
                  </a:lnTo>
                  <a:lnTo>
                    <a:pt x="1261491" y="851331"/>
                  </a:lnTo>
                  <a:lnTo>
                    <a:pt x="1247724" y="860615"/>
                  </a:lnTo>
                  <a:lnTo>
                    <a:pt x="1230871" y="864031"/>
                  </a:lnTo>
                  <a:lnTo>
                    <a:pt x="776147" y="864031"/>
                  </a:lnTo>
                  <a:lnTo>
                    <a:pt x="776147" y="1063688"/>
                  </a:lnTo>
                  <a:lnTo>
                    <a:pt x="541413" y="1063688"/>
                  </a:lnTo>
                  <a:lnTo>
                    <a:pt x="547497" y="1023581"/>
                  </a:lnTo>
                  <a:lnTo>
                    <a:pt x="551649" y="980478"/>
                  </a:lnTo>
                  <a:lnTo>
                    <a:pt x="554240" y="939901"/>
                  </a:lnTo>
                  <a:lnTo>
                    <a:pt x="555612" y="907389"/>
                  </a:lnTo>
                  <a:lnTo>
                    <a:pt x="761936" y="907389"/>
                  </a:lnTo>
                  <a:lnTo>
                    <a:pt x="763308" y="939901"/>
                  </a:lnTo>
                  <a:lnTo>
                    <a:pt x="765898" y="980478"/>
                  </a:lnTo>
                  <a:lnTo>
                    <a:pt x="770051" y="1023581"/>
                  </a:lnTo>
                  <a:lnTo>
                    <a:pt x="776147" y="1063688"/>
                  </a:lnTo>
                  <a:lnTo>
                    <a:pt x="776147" y="864031"/>
                  </a:lnTo>
                  <a:lnTo>
                    <a:pt x="86677" y="864031"/>
                  </a:lnTo>
                  <a:lnTo>
                    <a:pt x="69837" y="860615"/>
                  </a:lnTo>
                  <a:lnTo>
                    <a:pt x="56057" y="851331"/>
                  </a:lnTo>
                  <a:lnTo>
                    <a:pt x="46774" y="837552"/>
                  </a:lnTo>
                  <a:lnTo>
                    <a:pt x="43357" y="820712"/>
                  </a:lnTo>
                  <a:lnTo>
                    <a:pt x="43357" y="742175"/>
                  </a:lnTo>
                  <a:lnTo>
                    <a:pt x="1274191" y="742175"/>
                  </a:lnTo>
                  <a:lnTo>
                    <a:pt x="1274191" y="698817"/>
                  </a:lnTo>
                  <a:lnTo>
                    <a:pt x="1217256" y="698817"/>
                  </a:lnTo>
                  <a:lnTo>
                    <a:pt x="1217256" y="378904"/>
                  </a:lnTo>
                  <a:lnTo>
                    <a:pt x="1215555" y="370459"/>
                  </a:lnTo>
                  <a:lnTo>
                    <a:pt x="1210919" y="363575"/>
                  </a:lnTo>
                  <a:lnTo>
                    <a:pt x="1204023" y="358940"/>
                  </a:lnTo>
                  <a:lnTo>
                    <a:pt x="1195590" y="357238"/>
                  </a:lnTo>
                  <a:lnTo>
                    <a:pt x="1187157" y="358940"/>
                  </a:lnTo>
                  <a:lnTo>
                    <a:pt x="1180274" y="363575"/>
                  </a:lnTo>
                  <a:lnTo>
                    <a:pt x="1175626" y="370459"/>
                  </a:lnTo>
                  <a:lnTo>
                    <a:pt x="1173924" y="378904"/>
                  </a:lnTo>
                  <a:lnTo>
                    <a:pt x="1173924" y="698817"/>
                  </a:lnTo>
                  <a:lnTo>
                    <a:pt x="143637" y="698817"/>
                  </a:lnTo>
                  <a:lnTo>
                    <a:pt x="143637" y="143764"/>
                  </a:lnTo>
                  <a:lnTo>
                    <a:pt x="146202" y="141198"/>
                  </a:lnTo>
                  <a:lnTo>
                    <a:pt x="1171346" y="141198"/>
                  </a:lnTo>
                  <a:lnTo>
                    <a:pt x="1173924" y="143764"/>
                  </a:lnTo>
                  <a:lnTo>
                    <a:pt x="1173924" y="279742"/>
                  </a:lnTo>
                  <a:lnTo>
                    <a:pt x="1175626" y="288175"/>
                  </a:lnTo>
                  <a:lnTo>
                    <a:pt x="1215555" y="288175"/>
                  </a:lnTo>
                  <a:lnTo>
                    <a:pt x="1217256" y="279742"/>
                  </a:lnTo>
                  <a:lnTo>
                    <a:pt x="1217256" y="146926"/>
                  </a:lnTo>
                  <a:lnTo>
                    <a:pt x="1187272" y="101701"/>
                  </a:lnTo>
                  <a:lnTo>
                    <a:pt x="1168184" y="97840"/>
                  </a:lnTo>
                  <a:lnTo>
                    <a:pt x="149364" y="97840"/>
                  </a:lnTo>
                  <a:lnTo>
                    <a:pt x="130289" y="101701"/>
                  </a:lnTo>
                  <a:lnTo>
                    <a:pt x="114681" y="112229"/>
                  </a:lnTo>
                  <a:lnTo>
                    <a:pt x="104152" y="127838"/>
                  </a:lnTo>
                  <a:lnTo>
                    <a:pt x="100291" y="146926"/>
                  </a:lnTo>
                  <a:lnTo>
                    <a:pt x="100291" y="698817"/>
                  </a:lnTo>
                  <a:lnTo>
                    <a:pt x="43357" y="698817"/>
                  </a:lnTo>
                  <a:lnTo>
                    <a:pt x="43357" y="86677"/>
                  </a:lnTo>
                  <a:lnTo>
                    <a:pt x="46774" y="69824"/>
                  </a:lnTo>
                  <a:lnTo>
                    <a:pt x="56057" y="56045"/>
                  </a:lnTo>
                  <a:lnTo>
                    <a:pt x="69837" y="46748"/>
                  </a:lnTo>
                  <a:lnTo>
                    <a:pt x="86677" y="43345"/>
                  </a:lnTo>
                  <a:lnTo>
                    <a:pt x="1230871" y="43345"/>
                  </a:lnTo>
                  <a:lnTo>
                    <a:pt x="1247724" y="46748"/>
                  </a:lnTo>
                  <a:lnTo>
                    <a:pt x="1261491" y="56045"/>
                  </a:lnTo>
                  <a:lnTo>
                    <a:pt x="1270787" y="69824"/>
                  </a:lnTo>
                  <a:lnTo>
                    <a:pt x="1274191" y="86677"/>
                  </a:lnTo>
                  <a:lnTo>
                    <a:pt x="1274191" y="13309"/>
                  </a:lnTo>
                  <a:lnTo>
                    <a:pt x="1264577" y="6819"/>
                  </a:lnTo>
                  <a:lnTo>
                    <a:pt x="1230871" y="0"/>
                  </a:lnTo>
                  <a:lnTo>
                    <a:pt x="86677" y="0"/>
                  </a:lnTo>
                  <a:lnTo>
                    <a:pt x="52971" y="6819"/>
                  </a:lnTo>
                  <a:lnTo>
                    <a:pt x="25425" y="25412"/>
                  </a:lnTo>
                  <a:lnTo>
                    <a:pt x="6832" y="52971"/>
                  </a:lnTo>
                  <a:lnTo>
                    <a:pt x="0" y="86677"/>
                  </a:lnTo>
                  <a:lnTo>
                    <a:pt x="0" y="820712"/>
                  </a:lnTo>
                  <a:lnTo>
                    <a:pt x="6832" y="854417"/>
                  </a:lnTo>
                  <a:lnTo>
                    <a:pt x="25425" y="881964"/>
                  </a:lnTo>
                  <a:lnTo>
                    <a:pt x="52971" y="900557"/>
                  </a:lnTo>
                  <a:lnTo>
                    <a:pt x="86677" y="907389"/>
                  </a:lnTo>
                  <a:lnTo>
                    <a:pt x="512254" y="907389"/>
                  </a:lnTo>
                  <a:lnTo>
                    <a:pt x="510578" y="944473"/>
                  </a:lnTo>
                  <a:lnTo>
                    <a:pt x="507644" y="986663"/>
                  </a:lnTo>
                  <a:lnTo>
                    <a:pt x="503237" y="1028293"/>
                  </a:lnTo>
                  <a:lnTo>
                    <a:pt x="497154" y="1063688"/>
                  </a:lnTo>
                  <a:lnTo>
                    <a:pt x="403872" y="1063688"/>
                  </a:lnTo>
                  <a:lnTo>
                    <a:pt x="395439" y="1065390"/>
                  </a:lnTo>
                  <a:lnTo>
                    <a:pt x="388543" y="1070025"/>
                  </a:lnTo>
                  <a:lnTo>
                    <a:pt x="383895" y="1076921"/>
                  </a:lnTo>
                  <a:lnTo>
                    <a:pt x="382193" y="1085354"/>
                  </a:lnTo>
                  <a:lnTo>
                    <a:pt x="383895" y="1093787"/>
                  </a:lnTo>
                  <a:lnTo>
                    <a:pt x="388543" y="1100683"/>
                  </a:lnTo>
                  <a:lnTo>
                    <a:pt x="395439" y="1105331"/>
                  </a:lnTo>
                  <a:lnTo>
                    <a:pt x="403872" y="1107033"/>
                  </a:lnTo>
                  <a:lnTo>
                    <a:pt x="913701" y="1107033"/>
                  </a:lnTo>
                  <a:lnTo>
                    <a:pt x="922134" y="1105331"/>
                  </a:lnTo>
                  <a:lnTo>
                    <a:pt x="929017" y="1100683"/>
                  </a:lnTo>
                  <a:lnTo>
                    <a:pt x="933653" y="1093787"/>
                  </a:lnTo>
                  <a:lnTo>
                    <a:pt x="935355" y="1085354"/>
                  </a:lnTo>
                  <a:lnTo>
                    <a:pt x="933653" y="1076921"/>
                  </a:lnTo>
                  <a:lnTo>
                    <a:pt x="929017" y="1070025"/>
                  </a:lnTo>
                  <a:lnTo>
                    <a:pt x="922134" y="1065390"/>
                  </a:lnTo>
                  <a:lnTo>
                    <a:pt x="913701" y="1063688"/>
                  </a:lnTo>
                  <a:lnTo>
                    <a:pt x="820407" y="1063688"/>
                  </a:lnTo>
                  <a:lnTo>
                    <a:pt x="814324" y="1028293"/>
                  </a:lnTo>
                  <a:lnTo>
                    <a:pt x="809929" y="986663"/>
                  </a:lnTo>
                  <a:lnTo>
                    <a:pt x="806996" y="944473"/>
                  </a:lnTo>
                  <a:lnTo>
                    <a:pt x="805319" y="907389"/>
                  </a:lnTo>
                  <a:lnTo>
                    <a:pt x="1230871" y="907389"/>
                  </a:lnTo>
                  <a:lnTo>
                    <a:pt x="1264577" y="900557"/>
                  </a:lnTo>
                  <a:lnTo>
                    <a:pt x="1292136" y="881964"/>
                  </a:lnTo>
                  <a:lnTo>
                    <a:pt x="1304239" y="864031"/>
                  </a:lnTo>
                  <a:lnTo>
                    <a:pt x="1310728" y="854417"/>
                  </a:lnTo>
                  <a:lnTo>
                    <a:pt x="1317548" y="820712"/>
                  </a:lnTo>
                  <a:lnTo>
                    <a:pt x="1317548" y="742175"/>
                  </a:lnTo>
                  <a:lnTo>
                    <a:pt x="1317548" y="698817"/>
                  </a:lnTo>
                  <a:lnTo>
                    <a:pt x="1317548" y="86677"/>
                  </a:lnTo>
                  <a:close/>
                </a:path>
              </a:pathLst>
            </a:custGeom>
            <a:solidFill>
              <a:srgbClr val="4859A7"/>
            </a:solidFill>
          </p:spPr>
          <p:txBody>
            <a:bodyPr wrap="square" lIns="0" tIns="0" rIns="0" bIns="0" rtlCol="0"/>
            <a:lstStyle/>
            <a:p>
              <a:endParaRPr sz="1743" dirty="0"/>
            </a:p>
          </p:txBody>
        </p:sp>
        <p:pic>
          <p:nvPicPr>
            <p:cNvPr id="46" name="object 46"/>
            <p:cNvPicPr/>
            <p:nvPr/>
          </p:nvPicPr>
          <p:blipFill>
            <a:blip r:embed="rId3" cstate="print"/>
            <a:stretch>
              <a:fillRect/>
            </a:stretch>
          </p:blipFill>
          <p:spPr>
            <a:xfrm>
              <a:off x="7118295" y="4473190"/>
              <a:ext cx="240868" cy="240868"/>
            </a:xfrm>
            <a:prstGeom prst="rect">
              <a:avLst/>
            </a:prstGeom>
          </p:spPr>
        </p:pic>
        <p:sp>
          <p:nvSpPr>
            <p:cNvPr id="47" name="object 47"/>
            <p:cNvSpPr/>
            <p:nvPr/>
          </p:nvSpPr>
          <p:spPr>
            <a:xfrm>
              <a:off x="7118295" y="4473190"/>
              <a:ext cx="241300" cy="241300"/>
            </a:xfrm>
            <a:custGeom>
              <a:avLst/>
              <a:gdLst/>
              <a:ahLst/>
              <a:cxnLst/>
              <a:rect l="l" t="t" r="r" b="b"/>
              <a:pathLst>
                <a:path w="241300" h="241300">
                  <a:moveTo>
                    <a:pt x="120434" y="240868"/>
                  </a:moveTo>
                  <a:lnTo>
                    <a:pt x="167310" y="231405"/>
                  </a:lnTo>
                  <a:lnTo>
                    <a:pt x="205592" y="205598"/>
                  </a:lnTo>
                  <a:lnTo>
                    <a:pt x="231403" y="167321"/>
                  </a:lnTo>
                  <a:lnTo>
                    <a:pt x="240868" y="120446"/>
                  </a:lnTo>
                  <a:lnTo>
                    <a:pt x="231403" y="73562"/>
                  </a:lnTo>
                  <a:lnTo>
                    <a:pt x="205592" y="35277"/>
                  </a:lnTo>
                  <a:lnTo>
                    <a:pt x="167310" y="9465"/>
                  </a:lnTo>
                  <a:lnTo>
                    <a:pt x="120434" y="0"/>
                  </a:lnTo>
                  <a:lnTo>
                    <a:pt x="73557" y="9465"/>
                  </a:lnTo>
                  <a:lnTo>
                    <a:pt x="35275" y="35277"/>
                  </a:lnTo>
                  <a:lnTo>
                    <a:pt x="9464" y="73562"/>
                  </a:lnTo>
                  <a:lnTo>
                    <a:pt x="0" y="120446"/>
                  </a:lnTo>
                  <a:lnTo>
                    <a:pt x="9464" y="167321"/>
                  </a:lnTo>
                  <a:lnTo>
                    <a:pt x="35275" y="205598"/>
                  </a:lnTo>
                  <a:lnTo>
                    <a:pt x="73557" y="231405"/>
                  </a:lnTo>
                  <a:lnTo>
                    <a:pt x="120434" y="240868"/>
                  </a:lnTo>
                  <a:close/>
                </a:path>
              </a:pathLst>
            </a:custGeom>
            <a:ln w="45123">
              <a:solidFill>
                <a:srgbClr val="FFFFFF"/>
              </a:solidFill>
            </a:ln>
          </p:spPr>
          <p:txBody>
            <a:bodyPr wrap="square" lIns="0" tIns="0" rIns="0" bIns="0" rtlCol="0"/>
            <a:lstStyle/>
            <a:p>
              <a:endParaRPr sz="1743" dirty="0"/>
            </a:p>
          </p:txBody>
        </p:sp>
        <p:pic>
          <p:nvPicPr>
            <p:cNvPr id="48" name="object 48"/>
            <p:cNvPicPr/>
            <p:nvPr/>
          </p:nvPicPr>
          <p:blipFill>
            <a:blip r:embed="rId4" cstate="print"/>
            <a:stretch>
              <a:fillRect/>
            </a:stretch>
          </p:blipFill>
          <p:spPr>
            <a:xfrm>
              <a:off x="7129420" y="4484310"/>
              <a:ext cx="218617" cy="218630"/>
            </a:xfrm>
            <a:prstGeom prst="rect">
              <a:avLst/>
            </a:prstGeom>
          </p:spPr>
        </p:pic>
      </p:grpSp>
      <p:sp>
        <p:nvSpPr>
          <p:cNvPr id="49" name="object 49"/>
          <p:cNvSpPr txBox="1"/>
          <p:nvPr/>
        </p:nvSpPr>
        <p:spPr>
          <a:xfrm>
            <a:off x="7438174" y="4022594"/>
            <a:ext cx="914923" cy="429602"/>
          </a:xfrm>
          <a:prstGeom prst="rect">
            <a:avLst/>
          </a:prstGeom>
        </p:spPr>
        <p:txBody>
          <a:bodyPr vert="horz" wrap="square" lIns="0" tIns="12189" rIns="0" bIns="0" rtlCol="0">
            <a:spAutoFit/>
          </a:bodyPr>
          <a:lstStyle/>
          <a:p>
            <a:pPr marL="12189" marR="4875" indent="74963">
              <a:spcBef>
                <a:spcPts val="96"/>
              </a:spcBef>
            </a:pPr>
            <a:r>
              <a:rPr sz="1356" dirty="0">
                <a:solidFill>
                  <a:srgbClr val="495464"/>
                </a:solidFill>
                <a:latin typeface="DIN Pro Medium" panose="020B0604020202020204" charset="0"/>
                <a:cs typeface="DIN Pro Medium" panose="020B0604020202020204" charset="0"/>
              </a:rPr>
              <a:t>Камера</a:t>
            </a:r>
            <a:r>
              <a:rPr sz="1356" spc="-96" dirty="0">
                <a:solidFill>
                  <a:srgbClr val="495464"/>
                </a:solidFill>
                <a:latin typeface="DIN Pro Medium" panose="020B0604020202020204" charset="0"/>
                <a:cs typeface="DIN Pro Medium" panose="020B0604020202020204" charset="0"/>
              </a:rPr>
              <a:t> </a:t>
            </a:r>
            <a:r>
              <a:rPr sz="1356" dirty="0">
                <a:solidFill>
                  <a:srgbClr val="495464"/>
                </a:solidFill>
                <a:latin typeface="DIN Pro Medium" panose="020B0604020202020204" charset="0"/>
                <a:cs typeface="DIN Pro Medium" panose="020B0604020202020204" charset="0"/>
              </a:rPr>
              <a:t>и </a:t>
            </a:r>
            <a:r>
              <a:rPr sz="1356" spc="-456" dirty="0">
                <a:solidFill>
                  <a:srgbClr val="495464"/>
                </a:solidFill>
                <a:latin typeface="DIN Pro Medium" panose="020B0604020202020204" charset="0"/>
                <a:cs typeface="DIN Pro Medium" panose="020B0604020202020204" charset="0"/>
              </a:rPr>
              <a:t> </a:t>
            </a:r>
            <a:r>
              <a:rPr sz="1356" spc="-5" dirty="0">
                <a:solidFill>
                  <a:srgbClr val="495464"/>
                </a:solidFill>
                <a:latin typeface="DIN Pro Medium" panose="020B0604020202020204" charset="0"/>
                <a:cs typeface="DIN Pro Medium" panose="020B0604020202020204" charset="0"/>
              </a:rPr>
              <a:t>микрофон</a:t>
            </a:r>
            <a:endParaRPr sz="1356" dirty="0">
              <a:latin typeface="DIN Pro Medium" panose="020B0604020202020204" charset="0"/>
              <a:cs typeface="DIN Pro Medium" panose="020B0604020202020204" charset="0"/>
            </a:endParaRPr>
          </a:p>
        </p:txBody>
      </p:sp>
      <p:sp>
        <p:nvSpPr>
          <p:cNvPr id="50" name="object 50"/>
          <p:cNvSpPr txBox="1"/>
          <p:nvPr/>
        </p:nvSpPr>
        <p:spPr>
          <a:xfrm>
            <a:off x="9172460" y="4627276"/>
            <a:ext cx="536585" cy="191253"/>
          </a:xfrm>
          <a:prstGeom prst="rect">
            <a:avLst/>
          </a:prstGeom>
        </p:spPr>
        <p:txBody>
          <a:bodyPr vert="horz" wrap="square" lIns="0" tIns="12189" rIns="0" bIns="0" rtlCol="0">
            <a:spAutoFit/>
          </a:bodyPr>
          <a:lstStyle/>
          <a:p>
            <a:pPr>
              <a:spcBef>
                <a:spcPts val="96"/>
              </a:spcBef>
            </a:pPr>
            <a:r>
              <a:rPr sz="1162" dirty="0">
                <a:solidFill>
                  <a:srgbClr val="495464"/>
                </a:solidFill>
                <a:latin typeface="DIN Pro Medium" panose="020B0604020202020204" charset="0"/>
                <a:cs typeface="DIN Pro Medium" panose="020B0604020202020204" charset="0"/>
              </a:rPr>
              <a:t>Запись</a:t>
            </a:r>
            <a:endParaRPr sz="1162" dirty="0">
              <a:latin typeface="DIN Pro Medium" panose="020B0604020202020204" charset="0"/>
              <a:cs typeface="DIN Pro Medium" panose="020B0604020202020204" charset="0"/>
            </a:endParaRPr>
          </a:p>
        </p:txBody>
      </p:sp>
      <p:sp>
        <p:nvSpPr>
          <p:cNvPr id="51" name="object 51"/>
          <p:cNvSpPr txBox="1"/>
          <p:nvPr/>
        </p:nvSpPr>
        <p:spPr>
          <a:xfrm>
            <a:off x="9119493" y="3500965"/>
            <a:ext cx="874488" cy="370047"/>
          </a:xfrm>
          <a:prstGeom prst="rect">
            <a:avLst/>
          </a:prstGeom>
        </p:spPr>
        <p:txBody>
          <a:bodyPr vert="horz" wrap="square" lIns="0" tIns="12189" rIns="0" bIns="0" rtlCol="0">
            <a:spAutoFit/>
          </a:bodyPr>
          <a:lstStyle/>
          <a:p>
            <a:pPr marL="132860" marR="4875" indent="-133469">
              <a:spcBef>
                <a:spcPts val="96"/>
              </a:spcBef>
            </a:pPr>
            <a:r>
              <a:rPr sz="1162" dirty="0">
                <a:solidFill>
                  <a:srgbClr val="495464"/>
                </a:solidFill>
                <a:latin typeface="DIN Pro Medium" panose="020B0604020202020204" charset="0"/>
                <a:cs typeface="DIN Pro Medium" panose="020B0604020202020204" charset="0"/>
              </a:rPr>
              <a:t>Машинное  </a:t>
            </a:r>
            <a:r>
              <a:rPr sz="1162" spc="-5" dirty="0">
                <a:solidFill>
                  <a:srgbClr val="495464"/>
                </a:solidFill>
                <a:latin typeface="DIN Pro Medium" panose="020B0604020202020204" charset="0"/>
                <a:cs typeface="DIN Pro Medium" panose="020B0604020202020204" charset="0"/>
              </a:rPr>
              <a:t>зрение</a:t>
            </a:r>
            <a:endParaRPr sz="1162" dirty="0">
              <a:latin typeface="DIN Pro Medium" panose="020B0604020202020204" charset="0"/>
              <a:cs typeface="DIN Pro Medium" panose="020B0604020202020204" charset="0"/>
            </a:endParaRPr>
          </a:p>
        </p:txBody>
      </p:sp>
      <p:sp>
        <p:nvSpPr>
          <p:cNvPr id="52" name="object 52"/>
          <p:cNvSpPr txBox="1"/>
          <p:nvPr/>
        </p:nvSpPr>
        <p:spPr>
          <a:xfrm>
            <a:off x="10306017" y="3500965"/>
            <a:ext cx="1222382" cy="370047"/>
          </a:xfrm>
          <a:prstGeom prst="rect">
            <a:avLst/>
          </a:prstGeom>
        </p:spPr>
        <p:txBody>
          <a:bodyPr vert="horz" wrap="square" lIns="0" tIns="12189" rIns="0" bIns="0" rtlCol="0">
            <a:spAutoFit/>
          </a:bodyPr>
          <a:lstStyle/>
          <a:p>
            <a:pPr marL="192586" marR="4875" indent="-193195">
              <a:spcBef>
                <a:spcPts val="96"/>
              </a:spcBef>
            </a:pPr>
            <a:r>
              <a:rPr sz="1162" spc="-5" dirty="0">
                <a:solidFill>
                  <a:srgbClr val="495464"/>
                </a:solidFill>
                <a:latin typeface="DIN Pro Medium" panose="020B0604020202020204" charset="0"/>
                <a:cs typeface="DIN Pro Medium" panose="020B0604020202020204" charset="0"/>
              </a:rPr>
              <a:t>Искусственный  интеллект</a:t>
            </a:r>
            <a:endParaRPr sz="1162" dirty="0">
              <a:latin typeface="DIN Pro Medium" panose="020B0604020202020204" charset="0"/>
              <a:cs typeface="DIN Pro Medium" panose="020B0604020202020204" charset="0"/>
            </a:endParaRPr>
          </a:p>
        </p:txBody>
      </p:sp>
      <p:sp>
        <p:nvSpPr>
          <p:cNvPr id="53" name="object 53"/>
          <p:cNvSpPr txBox="1"/>
          <p:nvPr/>
        </p:nvSpPr>
        <p:spPr>
          <a:xfrm>
            <a:off x="10035799" y="5432817"/>
            <a:ext cx="446243" cy="191253"/>
          </a:xfrm>
          <a:prstGeom prst="rect">
            <a:avLst/>
          </a:prstGeom>
        </p:spPr>
        <p:txBody>
          <a:bodyPr vert="horz" wrap="square" lIns="0" tIns="12189" rIns="0" bIns="0" rtlCol="0">
            <a:spAutoFit/>
          </a:bodyPr>
          <a:lstStyle/>
          <a:p>
            <a:pPr>
              <a:spcBef>
                <a:spcPts val="96"/>
              </a:spcBef>
            </a:pPr>
            <a:r>
              <a:rPr sz="1162" spc="-5" dirty="0">
                <a:solidFill>
                  <a:srgbClr val="495464"/>
                </a:solidFill>
                <a:latin typeface="DIN Pro Medium" panose="020B0604020202020204" charset="0"/>
                <a:cs typeface="DIN Pro Medium" panose="020B0604020202020204" charset="0"/>
              </a:rPr>
              <a:t>Отчет</a:t>
            </a:r>
            <a:endParaRPr sz="1162" dirty="0">
              <a:latin typeface="DIN Pro Medium" panose="020B0604020202020204" charset="0"/>
              <a:cs typeface="DIN Pro Medium" panose="020B0604020202020204" charset="0"/>
            </a:endParaRPr>
          </a:p>
        </p:txBody>
      </p:sp>
      <p:sp>
        <p:nvSpPr>
          <p:cNvPr id="54" name="object 54"/>
          <p:cNvSpPr txBox="1"/>
          <p:nvPr/>
        </p:nvSpPr>
        <p:spPr>
          <a:xfrm>
            <a:off x="10586279" y="4625652"/>
            <a:ext cx="979711" cy="191177"/>
          </a:xfrm>
          <a:prstGeom prst="rect">
            <a:avLst/>
          </a:prstGeom>
        </p:spPr>
        <p:txBody>
          <a:bodyPr vert="horz" wrap="square" lIns="0" tIns="12189" rIns="0" bIns="0" rtlCol="0">
            <a:spAutoFit/>
          </a:bodyPr>
          <a:lstStyle/>
          <a:p>
            <a:pPr>
              <a:spcBef>
                <a:spcPts val="96"/>
              </a:spcBef>
            </a:pPr>
            <a:r>
              <a:rPr sz="1162" dirty="0">
                <a:solidFill>
                  <a:srgbClr val="495464"/>
                </a:solidFill>
                <a:latin typeface="DIN Pro Medium" panose="020B0604020202020204" charset="0"/>
                <a:cs typeface="DIN Pro Medium" panose="020B0604020202020204" charset="0"/>
              </a:rPr>
              <a:t>Метаданные</a:t>
            </a:r>
            <a:endParaRPr sz="1162" dirty="0">
              <a:latin typeface="DIN Pro Medium" panose="020B0604020202020204" charset="0"/>
              <a:cs typeface="DIN Pro Medium" panose="020B0604020202020204" charset="0"/>
            </a:endParaRPr>
          </a:p>
        </p:txBody>
      </p:sp>
      <p:sp>
        <p:nvSpPr>
          <p:cNvPr id="55" name="object 55"/>
          <p:cNvSpPr/>
          <p:nvPr/>
        </p:nvSpPr>
        <p:spPr>
          <a:xfrm>
            <a:off x="7187979" y="4768468"/>
            <a:ext cx="1551547" cy="262019"/>
          </a:xfrm>
          <a:custGeom>
            <a:avLst/>
            <a:gdLst/>
            <a:ahLst/>
            <a:cxnLst/>
            <a:rect l="l" t="t" r="r" b="b"/>
            <a:pathLst>
              <a:path w="1624965" h="270510">
                <a:moveTo>
                  <a:pt x="1624495" y="0"/>
                </a:moveTo>
                <a:lnTo>
                  <a:pt x="0" y="0"/>
                </a:lnTo>
                <a:lnTo>
                  <a:pt x="0" y="270001"/>
                </a:lnTo>
                <a:lnTo>
                  <a:pt x="1624495" y="270001"/>
                </a:lnTo>
                <a:lnTo>
                  <a:pt x="1624495" y="0"/>
                </a:lnTo>
                <a:close/>
              </a:path>
            </a:pathLst>
          </a:custGeom>
          <a:solidFill>
            <a:srgbClr val="FFFFFF"/>
          </a:solidFill>
        </p:spPr>
        <p:txBody>
          <a:bodyPr wrap="square" lIns="0" tIns="0" rIns="0" bIns="0" rtlCol="0"/>
          <a:lstStyle/>
          <a:p>
            <a:endParaRPr sz="1743" dirty="0"/>
          </a:p>
        </p:txBody>
      </p:sp>
      <p:sp>
        <p:nvSpPr>
          <p:cNvPr id="56" name="object 56"/>
          <p:cNvSpPr txBox="1"/>
          <p:nvPr/>
        </p:nvSpPr>
        <p:spPr>
          <a:xfrm>
            <a:off x="7175852" y="4780553"/>
            <a:ext cx="1199281" cy="221068"/>
          </a:xfrm>
          <a:prstGeom prst="rect">
            <a:avLst/>
          </a:prstGeom>
        </p:spPr>
        <p:txBody>
          <a:bodyPr vert="horz" wrap="square" lIns="0" tIns="12189" rIns="0" bIns="0" rtlCol="0">
            <a:spAutoFit/>
          </a:bodyPr>
          <a:lstStyle/>
          <a:p>
            <a:pPr marL="12189">
              <a:spcBef>
                <a:spcPts val="96"/>
              </a:spcBef>
            </a:pPr>
            <a:r>
              <a:rPr sz="1356" spc="-5" dirty="0">
                <a:solidFill>
                  <a:srgbClr val="495464"/>
                </a:solidFill>
                <a:latin typeface="DIN Pro Medium" panose="020B0604020202020204" charset="0"/>
                <a:cs typeface="DIN Pro Medium" panose="020B0604020202020204" charset="0"/>
              </a:rPr>
              <a:t>Рабочий</a:t>
            </a:r>
            <a:r>
              <a:rPr sz="1356" spc="-73" dirty="0">
                <a:solidFill>
                  <a:srgbClr val="495464"/>
                </a:solidFill>
                <a:latin typeface="DIN Pro Medium" panose="020B0604020202020204" charset="0"/>
                <a:cs typeface="DIN Pro Medium" panose="020B0604020202020204" charset="0"/>
              </a:rPr>
              <a:t> </a:t>
            </a:r>
            <a:r>
              <a:rPr sz="1356" spc="-5" dirty="0">
                <a:solidFill>
                  <a:srgbClr val="495464"/>
                </a:solidFill>
                <a:latin typeface="DIN Pro Medium" panose="020B0604020202020204" charset="0"/>
                <a:cs typeface="DIN Pro Medium" panose="020B0604020202020204" charset="0"/>
              </a:rPr>
              <a:t>стол</a:t>
            </a:r>
            <a:endParaRPr sz="1356" dirty="0">
              <a:latin typeface="DIN Pro Medium" panose="020B0604020202020204" charset="0"/>
              <a:cs typeface="DIN Pro Medium" panose="020B0604020202020204" charset="0"/>
            </a:endParaRPr>
          </a:p>
        </p:txBody>
      </p:sp>
      <p:grpSp>
        <p:nvGrpSpPr>
          <p:cNvPr id="57" name="object 57"/>
          <p:cNvGrpSpPr/>
          <p:nvPr/>
        </p:nvGrpSpPr>
        <p:grpSpPr>
          <a:xfrm>
            <a:off x="9993988" y="4654645"/>
            <a:ext cx="526883" cy="722704"/>
            <a:chOff x="10286386" y="4805488"/>
            <a:chExt cx="551815" cy="746125"/>
          </a:xfrm>
        </p:grpSpPr>
        <p:sp>
          <p:nvSpPr>
            <p:cNvPr id="58" name="object 58"/>
            <p:cNvSpPr/>
            <p:nvPr/>
          </p:nvSpPr>
          <p:spPr>
            <a:xfrm>
              <a:off x="10286378" y="4805489"/>
              <a:ext cx="551815" cy="746125"/>
            </a:xfrm>
            <a:custGeom>
              <a:avLst/>
              <a:gdLst/>
              <a:ahLst/>
              <a:cxnLst/>
              <a:rect l="l" t="t" r="r" b="b"/>
              <a:pathLst>
                <a:path w="551815" h="746125">
                  <a:moveTo>
                    <a:pt x="551802" y="135547"/>
                  </a:moveTo>
                  <a:lnTo>
                    <a:pt x="546912" y="130644"/>
                  </a:lnTo>
                  <a:lnTo>
                    <a:pt x="540867" y="130644"/>
                  </a:lnTo>
                  <a:lnTo>
                    <a:pt x="534835" y="130644"/>
                  </a:lnTo>
                  <a:lnTo>
                    <a:pt x="529932" y="135547"/>
                  </a:lnTo>
                  <a:lnTo>
                    <a:pt x="529932" y="724255"/>
                  </a:lnTo>
                  <a:lnTo>
                    <a:pt x="21856" y="724255"/>
                  </a:lnTo>
                  <a:lnTo>
                    <a:pt x="21856" y="575068"/>
                  </a:lnTo>
                  <a:lnTo>
                    <a:pt x="16954" y="570166"/>
                  </a:lnTo>
                  <a:lnTo>
                    <a:pt x="4889" y="570166"/>
                  </a:lnTo>
                  <a:lnTo>
                    <a:pt x="0" y="575068"/>
                  </a:lnTo>
                  <a:lnTo>
                    <a:pt x="0" y="741222"/>
                  </a:lnTo>
                  <a:lnTo>
                    <a:pt x="4889" y="746125"/>
                  </a:lnTo>
                  <a:lnTo>
                    <a:pt x="546912" y="746125"/>
                  </a:lnTo>
                  <a:lnTo>
                    <a:pt x="551802" y="741222"/>
                  </a:lnTo>
                  <a:lnTo>
                    <a:pt x="551802" y="135547"/>
                  </a:lnTo>
                  <a:close/>
                </a:path>
                <a:path w="551815" h="746125">
                  <a:moveTo>
                    <a:pt x="551802" y="4902"/>
                  </a:moveTo>
                  <a:lnTo>
                    <a:pt x="546912" y="0"/>
                  </a:lnTo>
                  <a:lnTo>
                    <a:pt x="540867" y="0"/>
                  </a:lnTo>
                  <a:lnTo>
                    <a:pt x="4889" y="0"/>
                  </a:lnTo>
                  <a:lnTo>
                    <a:pt x="0" y="4902"/>
                  </a:lnTo>
                  <a:lnTo>
                    <a:pt x="0" y="536130"/>
                  </a:lnTo>
                  <a:lnTo>
                    <a:pt x="4889" y="541020"/>
                  </a:lnTo>
                  <a:lnTo>
                    <a:pt x="16954" y="541020"/>
                  </a:lnTo>
                  <a:lnTo>
                    <a:pt x="21856" y="536130"/>
                  </a:lnTo>
                  <a:lnTo>
                    <a:pt x="21856" y="21856"/>
                  </a:lnTo>
                  <a:lnTo>
                    <a:pt x="529932" y="21856"/>
                  </a:lnTo>
                  <a:lnTo>
                    <a:pt x="529932" y="96608"/>
                  </a:lnTo>
                  <a:lnTo>
                    <a:pt x="534835" y="101498"/>
                  </a:lnTo>
                  <a:lnTo>
                    <a:pt x="546912" y="101498"/>
                  </a:lnTo>
                  <a:lnTo>
                    <a:pt x="551802" y="96608"/>
                  </a:lnTo>
                  <a:lnTo>
                    <a:pt x="551802" y="4902"/>
                  </a:lnTo>
                  <a:close/>
                </a:path>
              </a:pathLst>
            </a:custGeom>
            <a:solidFill>
              <a:srgbClr val="495464"/>
            </a:solidFill>
          </p:spPr>
          <p:txBody>
            <a:bodyPr wrap="square" lIns="0" tIns="0" rIns="0" bIns="0" rtlCol="0"/>
            <a:lstStyle/>
            <a:p>
              <a:endParaRPr sz="1743" dirty="0"/>
            </a:p>
          </p:txBody>
        </p:sp>
        <p:pic>
          <p:nvPicPr>
            <p:cNvPr id="59" name="object 59"/>
            <p:cNvPicPr/>
            <p:nvPr/>
          </p:nvPicPr>
          <p:blipFill>
            <a:blip r:embed="rId5" cstate="print"/>
            <a:stretch>
              <a:fillRect/>
            </a:stretch>
          </p:blipFill>
          <p:spPr>
            <a:xfrm>
              <a:off x="10333484" y="4948281"/>
              <a:ext cx="169062" cy="169062"/>
            </a:xfrm>
            <a:prstGeom prst="rect">
              <a:avLst/>
            </a:prstGeom>
          </p:spPr>
        </p:pic>
        <p:pic>
          <p:nvPicPr>
            <p:cNvPr id="60" name="object 60"/>
            <p:cNvPicPr/>
            <p:nvPr/>
          </p:nvPicPr>
          <p:blipFill>
            <a:blip r:embed="rId6" cstate="print"/>
            <a:stretch>
              <a:fillRect/>
            </a:stretch>
          </p:blipFill>
          <p:spPr>
            <a:xfrm>
              <a:off x="10339369" y="5435533"/>
              <a:ext cx="92532" cy="68973"/>
            </a:xfrm>
            <a:prstGeom prst="rect">
              <a:avLst/>
            </a:prstGeom>
          </p:spPr>
        </p:pic>
        <p:pic>
          <p:nvPicPr>
            <p:cNvPr id="61" name="object 61"/>
            <p:cNvPicPr/>
            <p:nvPr/>
          </p:nvPicPr>
          <p:blipFill>
            <a:blip r:embed="rId7" cstate="print"/>
            <a:stretch>
              <a:fillRect/>
            </a:stretch>
          </p:blipFill>
          <p:spPr>
            <a:xfrm>
              <a:off x="10457135" y="5364879"/>
              <a:ext cx="92519" cy="139623"/>
            </a:xfrm>
            <a:prstGeom prst="rect">
              <a:avLst/>
            </a:prstGeom>
          </p:spPr>
        </p:pic>
        <p:pic>
          <p:nvPicPr>
            <p:cNvPr id="62" name="object 62"/>
            <p:cNvPicPr/>
            <p:nvPr/>
          </p:nvPicPr>
          <p:blipFill>
            <a:blip r:embed="rId8" cstate="print"/>
            <a:stretch>
              <a:fillRect/>
            </a:stretch>
          </p:blipFill>
          <p:spPr>
            <a:xfrm>
              <a:off x="10574900" y="5276548"/>
              <a:ext cx="92519" cy="227952"/>
            </a:xfrm>
            <a:prstGeom prst="rect">
              <a:avLst/>
            </a:prstGeom>
          </p:spPr>
        </p:pic>
        <p:sp>
          <p:nvSpPr>
            <p:cNvPr id="63" name="object 63"/>
            <p:cNvSpPr/>
            <p:nvPr/>
          </p:nvSpPr>
          <p:spPr>
            <a:xfrm>
              <a:off x="10352621" y="4852593"/>
              <a:ext cx="438784" cy="652145"/>
            </a:xfrm>
            <a:custGeom>
              <a:avLst/>
              <a:gdLst/>
              <a:ahLst/>
              <a:cxnLst/>
              <a:rect l="l" t="t" r="r" b="b"/>
              <a:pathLst>
                <a:path w="438784" h="652145">
                  <a:moveTo>
                    <a:pt x="132257" y="418058"/>
                  </a:moveTo>
                  <a:lnTo>
                    <a:pt x="127368" y="413156"/>
                  </a:lnTo>
                  <a:lnTo>
                    <a:pt x="4889" y="413156"/>
                  </a:lnTo>
                  <a:lnTo>
                    <a:pt x="0" y="418058"/>
                  </a:lnTo>
                  <a:lnTo>
                    <a:pt x="0" y="430123"/>
                  </a:lnTo>
                  <a:lnTo>
                    <a:pt x="4889" y="435025"/>
                  </a:lnTo>
                  <a:lnTo>
                    <a:pt x="127355" y="435025"/>
                  </a:lnTo>
                  <a:lnTo>
                    <a:pt x="132257" y="430123"/>
                  </a:lnTo>
                  <a:lnTo>
                    <a:pt x="132257" y="424091"/>
                  </a:lnTo>
                  <a:lnTo>
                    <a:pt x="132257" y="418058"/>
                  </a:lnTo>
                  <a:close/>
                </a:path>
                <a:path w="438784" h="652145">
                  <a:moveTo>
                    <a:pt x="220586" y="368998"/>
                  </a:moveTo>
                  <a:lnTo>
                    <a:pt x="215684" y="364096"/>
                  </a:lnTo>
                  <a:lnTo>
                    <a:pt x="4889" y="364096"/>
                  </a:lnTo>
                  <a:lnTo>
                    <a:pt x="0" y="368998"/>
                  </a:lnTo>
                  <a:lnTo>
                    <a:pt x="0" y="381063"/>
                  </a:lnTo>
                  <a:lnTo>
                    <a:pt x="4889" y="385965"/>
                  </a:lnTo>
                  <a:lnTo>
                    <a:pt x="215684" y="385965"/>
                  </a:lnTo>
                  <a:lnTo>
                    <a:pt x="220586" y="381063"/>
                  </a:lnTo>
                  <a:lnTo>
                    <a:pt x="220586" y="375031"/>
                  </a:lnTo>
                  <a:lnTo>
                    <a:pt x="220586" y="368998"/>
                  </a:lnTo>
                  <a:close/>
                </a:path>
                <a:path w="438784" h="652145">
                  <a:moveTo>
                    <a:pt x="220586" y="319925"/>
                  </a:moveTo>
                  <a:lnTo>
                    <a:pt x="215684" y="315023"/>
                  </a:lnTo>
                  <a:lnTo>
                    <a:pt x="209651" y="315023"/>
                  </a:lnTo>
                  <a:lnTo>
                    <a:pt x="4876" y="315023"/>
                  </a:lnTo>
                  <a:lnTo>
                    <a:pt x="0" y="319925"/>
                  </a:lnTo>
                  <a:lnTo>
                    <a:pt x="0" y="331990"/>
                  </a:lnTo>
                  <a:lnTo>
                    <a:pt x="4876" y="336880"/>
                  </a:lnTo>
                  <a:lnTo>
                    <a:pt x="215684" y="336880"/>
                  </a:lnTo>
                  <a:lnTo>
                    <a:pt x="220586" y="331990"/>
                  </a:lnTo>
                  <a:lnTo>
                    <a:pt x="220586" y="319925"/>
                  </a:lnTo>
                  <a:close/>
                </a:path>
                <a:path w="438784" h="652145">
                  <a:moveTo>
                    <a:pt x="338353" y="4902"/>
                  </a:moveTo>
                  <a:lnTo>
                    <a:pt x="333463" y="0"/>
                  </a:lnTo>
                  <a:lnTo>
                    <a:pt x="316484" y="0"/>
                  </a:lnTo>
                  <a:lnTo>
                    <a:pt x="316484" y="21856"/>
                  </a:lnTo>
                  <a:lnTo>
                    <a:pt x="316484" y="47104"/>
                  </a:lnTo>
                  <a:lnTo>
                    <a:pt x="102819" y="47104"/>
                  </a:lnTo>
                  <a:lnTo>
                    <a:pt x="102819" y="21856"/>
                  </a:lnTo>
                  <a:lnTo>
                    <a:pt x="316484" y="21856"/>
                  </a:lnTo>
                  <a:lnTo>
                    <a:pt x="316484" y="0"/>
                  </a:lnTo>
                  <a:lnTo>
                    <a:pt x="85852" y="0"/>
                  </a:lnTo>
                  <a:lnTo>
                    <a:pt x="80962" y="4902"/>
                  </a:lnTo>
                  <a:lnTo>
                    <a:pt x="80962" y="64071"/>
                  </a:lnTo>
                  <a:lnTo>
                    <a:pt x="85852" y="68973"/>
                  </a:lnTo>
                  <a:lnTo>
                    <a:pt x="333463" y="68973"/>
                  </a:lnTo>
                  <a:lnTo>
                    <a:pt x="338353" y="64071"/>
                  </a:lnTo>
                  <a:lnTo>
                    <a:pt x="338353" y="47104"/>
                  </a:lnTo>
                  <a:lnTo>
                    <a:pt x="338353" y="21856"/>
                  </a:lnTo>
                  <a:lnTo>
                    <a:pt x="338353" y="4902"/>
                  </a:lnTo>
                  <a:close/>
                </a:path>
                <a:path w="438784" h="652145">
                  <a:moveTo>
                    <a:pt x="350126" y="247789"/>
                  </a:moveTo>
                  <a:lnTo>
                    <a:pt x="345224" y="242887"/>
                  </a:lnTo>
                  <a:lnTo>
                    <a:pt x="203619" y="242887"/>
                  </a:lnTo>
                  <a:lnTo>
                    <a:pt x="198716" y="247789"/>
                  </a:lnTo>
                  <a:lnTo>
                    <a:pt x="198716" y="259867"/>
                  </a:lnTo>
                  <a:lnTo>
                    <a:pt x="203619" y="264756"/>
                  </a:lnTo>
                  <a:lnTo>
                    <a:pt x="345224" y="264756"/>
                  </a:lnTo>
                  <a:lnTo>
                    <a:pt x="350126" y="259867"/>
                  </a:lnTo>
                  <a:lnTo>
                    <a:pt x="350126" y="253822"/>
                  </a:lnTo>
                  <a:lnTo>
                    <a:pt x="350126" y="247789"/>
                  </a:lnTo>
                  <a:close/>
                </a:path>
                <a:path w="438784" h="652145">
                  <a:moveTo>
                    <a:pt x="432562" y="369976"/>
                  </a:moveTo>
                  <a:lnTo>
                    <a:pt x="427672" y="365074"/>
                  </a:lnTo>
                  <a:lnTo>
                    <a:pt x="344944" y="365074"/>
                  </a:lnTo>
                  <a:lnTo>
                    <a:pt x="340055" y="369976"/>
                  </a:lnTo>
                  <a:lnTo>
                    <a:pt x="340055" y="647001"/>
                  </a:lnTo>
                  <a:lnTo>
                    <a:pt x="344944" y="651903"/>
                  </a:lnTo>
                  <a:lnTo>
                    <a:pt x="427672" y="651903"/>
                  </a:lnTo>
                  <a:lnTo>
                    <a:pt x="432562" y="647001"/>
                  </a:lnTo>
                  <a:lnTo>
                    <a:pt x="432562" y="459524"/>
                  </a:lnTo>
                  <a:lnTo>
                    <a:pt x="427672" y="454634"/>
                  </a:lnTo>
                  <a:lnTo>
                    <a:pt x="415594" y="454634"/>
                  </a:lnTo>
                  <a:lnTo>
                    <a:pt x="410692" y="459524"/>
                  </a:lnTo>
                  <a:lnTo>
                    <a:pt x="410692" y="630047"/>
                  </a:lnTo>
                  <a:lnTo>
                    <a:pt x="361911" y="630047"/>
                  </a:lnTo>
                  <a:lnTo>
                    <a:pt x="361911" y="386943"/>
                  </a:lnTo>
                  <a:lnTo>
                    <a:pt x="410692" y="386943"/>
                  </a:lnTo>
                  <a:lnTo>
                    <a:pt x="410692" y="420585"/>
                  </a:lnTo>
                  <a:lnTo>
                    <a:pt x="415594" y="425488"/>
                  </a:lnTo>
                  <a:lnTo>
                    <a:pt x="421627" y="425488"/>
                  </a:lnTo>
                  <a:lnTo>
                    <a:pt x="427672" y="425488"/>
                  </a:lnTo>
                  <a:lnTo>
                    <a:pt x="432562" y="420585"/>
                  </a:lnTo>
                  <a:lnTo>
                    <a:pt x="432562" y="369976"/>
                  </a:lnTo>
                  <a:close/>
                </a:path>
                <a:path w="438784" h="652145">
                  <a:moveTo>
                    <a:pt x="438454" y="198716"/>
                  </a:moveTo>
                  <a:lnTo>
                    <a:pt x="433565" y="193814"/>
                  </a:lnTo>
                  <a:lnTo>
                    <a:pt x="203619" y="193814"/>
                  </a:lnTo>
                  <a:lnTo>
                    <a:pt x="198729" y="198716"/>
                  </a:lnTo>
                  <a:lnTo>
                    <a:pt x="198729" y="210794"/>
                  </a:lnTo>
                  <a:lnTo>
                    <a:pt x="203619" y="215684"/>
                  </a:lnTo>
                  <a:lnTo>
                    <a:pt x="433565" y="215684"/>
                  </a:lnTo>
                  <a:lnTo>
                    <a:pt x="438454" y="210794"/>
                  </a:lnTo>
                  <a:lnTo>
                    <a:pt x="438454" y="204749"/>
                  </a:lnTo>
                  <a:lnTo>
                    <a:pt x="438454" y="198716"/>
                  </a:lnTo>
                  <a:close/>
                </a:path>
                <a:path w="438784" h="652145">
                  <a:moveTo>
                    <a:pt x="438454" y="149656"/>
                  </a:moveTo>
                  <a:lnTo>
                    <a:pt x="433552" y="144754"/>
                  </a:lnTo>
                  <a:lnTo>
                    <a:pt x="427520" y="144754"/>
                  </a:lnTo>
                  <a:lnTo>
                    <a:pt x="203619" y="144754"/>
                  </a:lnTo>
                  <a:lnTo>
                    <a:pt x="198716" y="149656"/>
                  </a:lnTo>
                  <a:lnTo>
                    <a:pt x="198716" y="161721"/>
                  </a:lnTo>
                  <a:lnTo>
                    <a:pt x="203619" y="166611"/>
                  </a:lnTo>
                  <a:lnTo>
                    <a:pt x="433552" y="166611"/>
                  </a:lnTo>
                  <a:lnTo>
                    <a:pt x="438454" y="161721"/>
                  </a:lnTo>
                  <a:lnTo>
                    <a:pt x="438454" y="149656"/>
                  </a:lnTo>
                  <a:close/>
                </a:path>
                <a:path w="438784" h="652145">
                  <a:moveTo>
                    <a:pt x="438454" y="100584"/>
                  </a:moveTo>
                  <a:lnTo>
                    <a:pt x="433552" y="95681"/>
                  </a:lnTo>
                  <a:lnTo>
                    <a:pt x="427520" y="95681"/>
                  </a:lnTo>
                  <a:lnTo>
                    <a:pt x="203619" y="95681"/>
                  </a:lnTo>
                  <a:lnTo>
                    <a:pt x="198716" y="100584"/>
                  </a:lnTo>
                  <a:lnTo>
                    <a:pt x="198716" y="112649"/>
                  </a:lnTo>
                  <a:lnTo>
                    <a:pt x="203619" y="117538"/>
                  </a:lnTo>
                  <a:lnTo>
                    <a:pt x="433552" y="117538"/>
                  </a:lnTo>
                  <a:lnTo>
                    <a:pt x="438454" y="112649"/>
                  </a:lnTo>
                  <a:lnTo>
                    <a:pt x="438454" y="100584"/>
                  </a:lnTo>
                  <a:close/>
                </a:path>
              </a:pathLst>
            </a:custGeom>
            <a:solidFill>
              <a:srgbClr val="495464"/>
            </a:solidFill>
          </p:spPr>
          <p:txBody>
            <a:bodyPr wrap="square" lIns="0" tIns="0" rIns="0" bIns="0" rtlCol="0"/>
            <a:lstStyle/>
            <a:p>
              <a:endParaRPr sz="1743" dirty="0"/>
            </a:p>
          </p:txBody>
        </p:sp>
      </p:grpSp>
      <p:grpSp>
        <p:nvGrpSpPr>
          <p:cNvPr id="64" name="object 64"/>
          <p:cNvGrpSpPr/>
          <p:nvPr/>
        </p:nvGrpSpPr>
        <p:grpSpPr>
          <a:xfrm>
            <a:off x="10845315" y="4891399"/>
            <a:ext cx="511726" cy="486517"/>
            <a:chOff x="11177996" y="5049915"/>
            <a:chExt cx="535940" cy="502284"/>
          </a:xfrm>
        </p:grpSpPr>
        <p:sp>
          <p:nvSpPr>
            <p:cNvPr id="65" name="object 65"/>
            <p:cNvSpPr/>
            <p:nvPr/>
          </p:nvSpPr>
          <p:spPr>
            <a:xfrm>
              <a:off x="11177994" y="5049926"/>
              <a:ext cx="535940" cy="502284"/>
            </a:xfrm>
            <a:custGeom>
              <a:avLst/>
              <a:gdLst/>
              <a:ahLst/>
              <a:cxnLst/>
              <a:rect l="l" t="t" r="r" b="b"/>
              <a:pathLst>
                <a:path w="535940" h="502285">
                  <a:moveTo>
                    <a:pt x="89979" y="46520"/>
                  </a:moveTo>
                  <a:lnTo>
                    <a:pt x="85293" y="41833"/>
                  </a:lnTo>
                  <a:lnTo>
                    <a:pt x="73736" y="41833"/>
                  </a:lnTo>
                  <a:lnTo>
                    <a:pt x="69049" y="46520"/>
                  </a:lnTo>
                  <a:lnTo>
                    <a:pt x="69049" y="58077"/>
                  </a:lnTo>
                  <a:lnTo>
                    <a:pt x="73736" y="62763"/>
                  </a:lnTo>
                  <a:lnTo>
                    <a:pt x="79514" y="62763"/>
                  </a:lnTo>
                  <a:lnTo>
                    <a:pt x="85293" y="62763"/>
                  </a:lnTo>
                  <a:lnTo>
                    <a:pt x="89979" y="58077"/>
                  </a:lnTo>
                  <a:lnTo>
                    <a:pt x="89979" y="46520"/>
                  </a:lnTo>
                  <a:close/>
                </a:path>
                <a:path w="535940" h="502285">
                  <a:moveTo>
                    <a:pt x="131826" y="46520"/>
                  </a:moveTo>
                  <a:lnTo>
                    <a:pt x="127139" y="41833"/>
                  </a:lnTo>
                  <a:lnTo>
                    <a:pt x="115582" y="41833"/>
                  </a:lnTo>
                  <a:lnTo>
                    <a:pt x="110896" y="46520"/>
                  </a:lnTo>
                  <a:lnTo>
                    <a:pt x="110896" y="58077"/>
                  </a:lnTo>
                  <a:lnTo>
                    <a:pt x="115582" y="62763"/>
                  </a:lnTo>
                  <a:lnTo>
                    <a:pt x="121361" y="62763"/>
                  </a:lnTo>
                  <a:lnTo>
                    <a:pt x="127139" y="62763"/>
                  </a:lnTo>
                  <a:lnTo>
                    <a:pt x="131826" y="58077"/>
                  </a:lnTo>
                  <a:lnTo>
                    <a:pt x="131826" y="46520"/>
                  </a:lnTo>
                  <a:close/>
                </a:path>
                <a:path w="535940" h="502285">
                  <a:moveTo>
                    <a:pt x="173672" y="46520"/>
                  </a:moveTo>
                  <a:lnTo>
                    <a:pt x="168986" y="41833"/>
                  </a:lnTo>
                  <a:lnTo>
                    <a:pt x="157429" y="41833"/>
                  </a:lnTo>
                  <a:lnTo>
                    <a:pt x="152742" y="46520"/>
                  </a:lnTo>
                  <a:lnTo>
                    <a:pt x="152742" y="58077"/>
                  </a:lnTo>
                  <a:lnTo>
                    <a:pt x="157429" y="62763"/>
                  </a:lnTo>
                  <a:lnTo>
                    <a:pt x="163207" y="62763"/>
                  </a:lnTo>
                  <a:lnTo>
                    <a:pt x="168986" y="62763"/>
                  </a:lnTo>
                  <a:lnTo>
                    <a:pt x="173672" y="58077"/>
                  </a:lnTo>
                  <a:lnTo>
                    <a:pt x="173672" y="46520"/>
                  </a:lnTo>
                  <a:close/>
                </a:path>
                <a:path w="535940" h="502285">
                  <a:moveTo>
                    <a:pt x="341071" y="46520"/>
                  </a:moveTo>
                  <a:lnTo>
                    <a:pt x="336384" y="41833"/>
                  </a:lnTo>
                  <a:lnTo>
                    <a:pt x="324827" y="41833"/>
                  </a:lnTo>
                  <a:lnTo>
                    <a:pt x="320141" y="46520"/>
                  </a:lnTo>
                  <a:lnTo>
                    <a:pt x="320141" y="58077"/>
                  </a:lnTo>
                  <a:lnTo>
                    <a:pt x="324827" y="62763"/>
                  </a:lnTo>
                  <a:lnTo>
                    <a:pt x="330606" y="62763"/>
                  </a:lnTo>
                  <a:lnTo>
                    <a:pt x="336384" y="62763"/>
                  </a:lnTo>
                  <a:lnTo>
                    <a:pt x="341071" y="58077"/>
                  </a:lnTo>
                  <a:lnTo>
                    <a:pt x="341071" y="46520"/>
                  </a:lnTo>
                  <a:close/>
                </a:path>
                <a:path w="535940" h="502285">
                  <a:moveTo>
                    <a:pt x="472909" y="46520"/>
                  </a:moveTo>
                  <a:lnTo>
                    <a:pt x="468223" y="41833"/>
                  </a:lnTo>
                  <a:lnTo>
                    <a:pt x="366687" y="41833"/>
                  </a:lnTo>
                  <a:lnTo>
                    <a:pt x="362000" y="46520"/>
                  </a:lnTo>
                  <a:lnTo>
                    <a:pt x="362000" y="58077"/>
                  </a:lnTo>
                  <a:lnTo>
                    <a:pt x="366687" y="62763"/>
                  </a:lnTo>
                  <a:lnTo>
                    <a:pt x="372465" y="62763"/>
                  </a:lnTo>
                  <a:lnTo>
                    <a:pt x="468223" y="62763"/>
                  </a:lnTo>
                  <a:lnTo>
                    <a:pt x="472909" y="58077"/>
                  </a:lnTo>
                  <a:lnTo>
                    <a:pt x="472909" y="46520"/>
                  </a:lnTo>
                  <a:close/>
                </a:path>
                <a:path w="535940" h="502285">
                  <a:moveTo>
                    <a:pt x="535673" y="31381"/>
                  </a:moveTo>
                  <a:lnTo>
                    <a:pt x="533552" y="20929"/>
                  </a:lnTo>
                  <a:lnTo>
                    <a:pt x="533196" y="19177"/>
                  </a:lnTo>
                  <a:lnTo>
                    <a:pt x="526465" y="9194"/>
                  </a:lnTo>
                  <a:lnTo>
                    <a:pt x="516496" y="2463"/>
                  </a:lnTo>
                  <a:lnTo>
                    <a:pt x="514756" y="2120"/>
                  </a:lnTo>
                  <a:lnTo>
                    <a:pt x="514756" y="25615"/>
                  </a:lnTo>
                  <a:lnTo>
                    <a:pt x="514756" y="83693"/>
                  </a:lnTo>
                  <a:lnTo>
                    <a:pt x="514756" y="104622"/>
                  </a:lnTo>
                  <a:lnTo>
                    <a:pt x="514756" y="476580"/>
                  </a:lnTo>
                  <a:lnTo>
                    <a:pt x="510057" y="481266"/>
                  </a:lnTo>
                  <a:lnTo>
                    <a:pt x="25628" y="481266"/>
                  </a:lnTo>
                  <a:lnTo>
                    <a:pt x="20929" y="476580"/>
                  </a:lnTo>
                  <a:lnTo>
                    <a:pt x="20929" y="104622"/>
                  </a:lnTo>
                  <a:lnTo>
                    <a:pt x="514756" y="104622"/>
                  </a:lnTo>
                  <a:lnTo>
                    <a:pt x="514756" y="83693"/>
                  </a:lnTo>
                  <a:lnTo>
                    <a:pt x="20929" y="83693"/>
                  </a:lnTo>
                  <a:lnTo>
                    <a:pt x="20929" y="25615"/>
                  </a:lnTo>
                  <a:lnTo>
                    <a:pt x="25628" y="20929"/>
                  </a:lnTo>
                  <a:lnTo>
                    <a:pt x="510057" y="20929"/>
                  </a:lnTo>
                  <a:lnTo>
                    <a:pt x="514756" y="25615"/>
                  </a:lnTo>
                  <a:lnTo>
                    <a:pt x="514756" y="2120"/>
                  </a:lnTo>
                  <a:lnTo>
                    <a:pt x="504291" y="0"/>
                  </a:lnTo>
                  <a:lnTo>
                    <a:pt x="31394" y="0"/>
                  </a:lnTo>
                  <a:lnTo>
                    <a:pt x="19177" y="2463"/>
                  </a:lnTo>
                  <a:lnTo>
                    <a:pt x="9207" y="9194"/>
                  </a:lnTo>
                  <a:lnTo>
                    <a:pt x="2463" y="19177"/>
                  </a:lnTo>
                  <a:lnTo>
                    <a:pt x="0" y="31381"/>
                  </a:lnTo>
                  <a:lnTo>
                    <a:pt x="0" y="470814"/>
                  </a:lnTo>
                  <a:lnTo>
                    <a:pt x="2463" y="483006"/>
                  </a:lnTo>
                  <a:lnTo>
                    <a:pt x="9207" y="492988"/>
                  </a:lnTo>
                  <a:lnTo>
                    <a:pt x="19177" y="499719"/>
                  </a:lnTo>
                  <a:lnTo>
                    <a:pt x="31394" y="502196"/>
                  </a:lnTo>
                  <a:lnTo>
                    <a:pt x="504291" y="502196"/>
                  </a:lnTo>
                  <a:lnTo>
                    <a:pt x="535673" y="470814"/>
                  </a:lnTo>
                  <a:lnTo>
                    <a:pt x="535673" y="104622"/>
                  </a:lnTo>
                  <a:lnTo>
                    <a:pt x="535673" y="83693"/>
                  </a:lnTo>
                  <a:lnTo>
                    <a:pt x="535673" y="31381"/>
                  </a:lnTo>
                  <a:close/>
                </a:path>
              </a:pathLst>
            </a:custGeom>
            <a:solidFill>
              <a:srgbClr val="495464"/>
            </a:solidFill>
          </p:spPr>
          <p:txBody>
            <a:bodyPr wrap="square" lIns="0" tIns="0" rIns="0" bIns="0" rtlCol="0"/>
            <a:lstStyle/>
            <a:p>
              <a:endParaRPr sz="1743" dirty="0"/>
            </a:p>
          </p:txBody>
        </p:sp>
        <p:pic>
          <p:nvPicPr>
            <p:cNvPr id="66" name="object 66"/>
            <p:cNvPicPr/>
            <p:nvPr/>
          </p:nvPicPr>
          <p:blipFill>
            <a:blip r:embed="rId9" cstate="print"/>
            <a:stretch>
              <a:fillRect/>
            </a:stretch>
          </p:blipFill>
          <p:spPr>
            <a:xfrm>
              <a:off x="11266959" y="5258137"/>
              <a:ext cx="106667" cy="190373"/>
            </a:xfrm>
            <a:prstGeom prst="rect">
              <a:avLst/>
            </a:prstGeom>
          </p:spPr>
        </p:pic>
        <p:pic>
          <p:nvPicPr>
            <p:cNvPr id="67" name="object 67"/>
            <p:cNvPicPr/>
            <p:nvPr/>
          </p:nvPicPr>
          <p:blipFill>
            <a:blip r:embed="rId10" cstate="print"/>
            <a:stretch>
              <a:fillRect/>
            </a:stretch>
          </p:blipFill>
          <p:spPr>
            <a:xfrm>
              <a:off x="11518049" y="5258137"/>
              <a:ext cx="106667" cy="190373"/>
            </a:xfrm>
            <a:prstGeom prst="rect">
              <a:avLst/>
            </a:prstGeom>
          </p:spPr>
        </p:pic>
        <p:sp>
          <p:nvSpPr>
            <p:cNvPr id="68" name="object 68"/>
            <p:cNvSpPr/>
            <p:nvPr/>
          </p:nvSpPr>
          <p:spPr>
            <a:xfrm>
              <a:off x="11413529" y="5216503"/>
              <a:ext cx="64769" cy="273050"/>
            </a:xfrm>
            <a:custGeom>
              <a:avLst/>
              <a:gdLst/>
              <a:ahLst/>
              <a:cxnLst/>
              <a:rect l="l" t="t" r="r" b="b"/>
              <a:pathLst>
                <a:path w="64770" h="273050">
                  <a:moveTo>
                    <a:pt x="49250" y="0"/>
                  </a:moveTo>
                  <a:lnTo>
                    <a:pt x="43865" y="3848"/>
                  </a:lnTo>
                  <a:lnTo>
                    <a:pt x="0" y="267030"/>
                  </a:lnTo>
                  <a:lnTo>
                    <a:pt x="4914" y="272834"/>
                  </a:lnTo>
                  <a:lnTo>
                    <a:pt x="16421" y="272834"/>
                  </a:lnTo>
                  <a:lnTo>
                    <a:pt x="20853" y="269214"/>
                  </a:lnTo>
                  <a:lnTo>
                    <a:pt x="64503" y="7289"/>
                  </a:lnTo>
                  <a:lnTo>
                    <a:pt x="60655" y="1904"/>
                  </a:lnTo>
                  <a:lnTo>
                    <a:pt x="54952" y="952"/>
                  </a:lnTo>
                  <a:lnTo>
                    <a:pt x="49250" y="0"/>
                  </a:lnTo>
                  <a:close/>
                </a:path>
              </a:pathLst>
            </a:custGeom>
            <a:solidFill>
              <a:srgbClr val="495464"/>
            </a:solidFill>
          </p:spPr>
          <p:txBody>
            <a:bodyPr wrap="square" lIns="0" tIns="0" rIns="0" bIns="0" rtlCol="0"/>
            <a:lstStyle/>
            <a:p>
              <a:endParaRPr sz="1743" dirty="0"/>
            </a:p>
          </p:txBody>
        </p:sp>
      </p:grpSp>
      <p:grpSp>
        <p:nvGrpSpPr>
          <p:cNvPr id="69" name="object 69"/>
          <p:cNvGrpSpPr/>
          <p:nvPr/>
        </p:nvGrpSpPr>
        <p:grpSpPr>
          <a:xfrm>
            <a:off x="9172288" y="4938750"/>
            <a:ext cx="515970" cy="439773"/>
            <a:chOff x="9425803" y="5098801"/>
            <a:chExt cx="540385" cy="454025"/>
          </a:xfrm>
        </p:grpSpPr>
        <p:sp>
          <p:nvSpPr>
            <p:cNvPr id="70" name="object 70"/>
            <p:cNvSpPr/>
            <p:nvPr/>
          </p:nvSpPr>
          <p:spPr>
            <a:xfrm>
              <a:off x="9425800" y="5098808"/>
              <a:ext cx="540385" cy="454025"/>
            </a:xfrm>
            <a:custGeom>
              <a:avLst/>
              <a:gdLst/>
              <a:ahLst/>
              <a:cxnLst/>
              <a:rect l="l" t="t" r="r" b="b"/>
              <a:pathLst>
                <a:path w="540384" h="454025">
                  <a:moveTo>
                    <a:pt x="296951" y="324358"/>
                  </a:moveTo>
                  <a:lnTo>
                    <a:pt x="292976" y="320382"/>
                  </a:lnTo>
                  <a:lnTo>
                    <a:pt x="247230" y="320382"/>
                  </a:lnTo>
                  <a:lnTo>
                    <a:pt x="243255" y="324358"/>
                  </a:lnTo>
                  <a:lnTo>
                    <a:pt x="243255" y="334175"/>
                  </a:lnTo>
                  <a:lnTo>
                    <a:pt x="247230" y="338150"/>
                  </a:lnTo>
                  <a:lnTo>
                    <a:pt x="252133" y="338150"/>
                  </a:lnTo>
                  <a:lnTo>
                    <a:pt x="292976" y="338150"/>
                  </a:lnTo>
                  <a:lnTo>
                    <a:pt x="296951" y="334175"/>
                  </a:lnTo>
                  <a:lnTo>
                    <a:pt x="296951" y="324358"/>
                  </a:lnTo>
                  <a:close/>
                </a:path>
                <a:path w="540384" h="454025">
                  <a:moveTo>
                    <a:pt x="540194" y="35534"/>
                  </a:moveTo>
                  <a:lnTo>
                    <a:pt x="537400" y="21717"/>
                  </a:lnTo>
                  <a:lnTo>
                    <a:pt x="534733" y="17767"/>
                  </a:lnTo>
                  <a:lnTo>
                    <a:pt x="529767" y="10414"/>
                  </a:lnTo>
                  <a:lnTo>
                    <a:pt x="522427" y="5461"/>
                  </a:lnTo>
                  <a:lnTo>
                    <a:pt x="522427" y="25742"/>
                  </a:lnTo>
                  <a:lnTo>
                    <a:pt x="522427" y="286512"/>
                  </a:lnTo>
                  <a:lnTo>
                    <a:pt x="522427" y="304292"/>
                  </a:lnTo>
                  <a:lnTo>
                    <a:pt x="522427" y="346290"/>
                  </a:lnTo>
                  <a:lnTo>
                    <a:pt x="514451" y="354253"/>
                  </a:lnTo>
                  <a:lnTo>
                    <a:pt x="318223" y="354253"/>
                  </a:lnTo>
                  <a:lnTo>
                    <a:pt x="318223" y="436118"/>
                  </a:lnTo>
                  <a:lnTo>
                    <a:pt x="221983" y="436118"/>
                  </a:lnTo>
                  <a:lnTo>
                    <a:pt x="224472" y="419671"/>
                  </a:lnTo>
                  <a:lnTo>
                    <a:pt x="226174" y="401993"/>
                  </a:lnTo>
                  <a:lnTo>
                    <a:pt x="227241" y="385356"/>
                  </a:lnTo>
                  <a:lnTo>
                    <a:pt x="227799" y="372033"/>
                  </a:lnTo>
                  <a:lnTo>
                    <a:pt x="312394" y="372033"/>
                  </a:lnTo>
                  <a:lnTo>
                    <a:pt x="312953" y="385356"/>
                  </a:lnTo>
                  <a:lnTo>
                    <a:pt x="314020" y="401993"/>
                  </a:lnTo>
                  <a:lnTo>
                    <a:pt x="315722" y="419671"/>
                  </a:lnTo>
                  <a:lnTo>
                    <a:pt x="318223" y="436118"/>
                  </a:lnTo>
                  <a:lnTo>
                    <a:pt x="318223" y="354253"/>
                  </a:lnTo>
                  <a:lnTo>
                    <a:pt x="25742" y="354253"/>
                  </a:lnTo>
                  <a:lnTo>
                    <a:pt x="17780" y="346290"/>
                  </a:lnTo>
                  <a:lnTo>
                    <a:pt x="17780" y="304292"/>
                  </a:lnTo>
                  <a:lnTo>
                    <a:pt x="522427" y="304292"/>
                  </a:lnTo>
                  <a:lnTo>
                    <a:pt x="522427" y="286512"/>
                  </a:lnTo>
                  <a:lnTo>
                    <a:pt x="499071" y="286512"/>
                  </a:lnTo>
                  <a:lnTo>
                    <a:pt x="499071" y="150444"/>
                  </a:lnTo>
                  <a:lnTo>
                    <a:pt x="495096" y="146469"/>
                  </a:lnTo>
                  <a:lnTo>
                    <a:pt x="485292" y="146469"/>
                  </a:lnTo>
                  <a:lnTo>
                    <a:pt x="481304" y="150444"/>
                  </a:lnTo>
                  <a:lnTo>
                    <a:pt x="481304" y="286512"/>
                  </a:lnTo>
                  <a:lnTo>
                    <a:pt x="58889" y="286512"/>
                  </a:lnTo>
                  <a:lnTo>
                    <a:pt x="58889" y="58940"/>
                  </a:lnTo>
                  <a:lnTo>
                    <a:pt x="59944" y="57886"/>
                  </a:lnTo>
                  <a:lnTo>
                    <a:pt x="480250" y="57886"/>
                  </a:lnTo>
                  <a:lnTo>
                    <a:pt x="481304" y="58940"/>
                  </a:lnTo>
                  <a:lnTo>
                    <a:pt x="481304" y="119595"/>
                  </a:lnTo>
                  <a:lnTo>
                    <a:pt x="485292" y="123583"/>
                  </a:lnTo>
                  <a:lnTo>
                    <a:pt x="495096" y="123583"/>
                  </a:lnTo>
                  <a:lnTo>
                    <a:pt x="499071" y="119595"/>
                  </a:lnTo>
                  <a:lnTo>
                    <a:pt x="499071" y="60236"/>
                  </a:lnTo>
                  <a:lnTo>
                    <a:pt x="498589" y="57886"/>
                  </a:lnTo>
                  <a:lnTo>
                    <a:pt x="497484" y="52412"/>
                  </a:lnTo>
                  <a:lnTo>
                    <a:pt x="493179" y="46024"/>
                  </a:lnTo>
                  <a:lnTo>
                    <a:pt x="486778" y="41706"/>
                  </a:lnTo>
                  <a:lnTo>
                    <a:pt x="478955" y="40119"/>
                  </a:lnTo>
                  <a:lnTo>
                    <a:pt x="61239" y="40119"/>
                  </a:lnTo>
                  <a:lnTo>
                    <a:pt x="53416" y="41706"/>
                  </a:lnTo>
                  <a:lnTo>
                    <a:pt x="47015" y="46024"/>
                  </a:lnTo>
                  <a:lnTo>
                    <a:pt x="42710" y="52412"/>
                  </a:lnTo>
                  <a:lnTo>
                    <a:pt x="41122" y="60236"/>
                  </a:lnTo>
                  <a:lnTo>
                    <a:pt x="41122" y="286512"/>
                  </a:lnTo>
                  <a:lnTo>
                    <a:pt x="17780" y="286512"/>
                  </a:lnTo>
                  <a:lnTo>
                    <a:pt x="17780" y="25742"/>
                  </a:lnTo>
                  <a:lnTo>
                    <a:pt x="25742" y="17767"/>
                  </a:lnTo>
                  <a:lnTo>
                    <a:pt x="514451" y="17767"/>
                  </a:lnTo>
                  <a:lnTo>
                    <a:pt x="522427" y="25742"/>
                  </a:lnTo>
                  <a:lnTo>
                    <a:pt x="522427" y="5461"/>
                  </a:lnTo>
                  <a:lnTo>
                    <a:pt x="518477" y="2794"/>
                  </a:lnTo>
                  <a:lnTo>
                    <a:pt x="504659" y="0"/>
                  </a:lnTo>
                  <a:lnTo>
                    <a:pt x="35547" y="0"/>
                  </a:lnTo>
                  <a:lnTo>
                    <a:pt x="21729" y="2794"/>
                  </a:lnTo>
                  <a:lnTo>
                    <a:pt x="10426" y="10414"/>
                  </a:lnTo>
                  <a:lnTo>
                    <a:pt x="2794" y="21717"/>
                  </a:lnTo>
                  <a:lnTo>
                    <a:pt x="0" y="35534"/>
                  </a:lnTo>
                  <a:lnTo>
                    <a:pt x="0" y="336486"/>
                  </a:lnTo>
                  <a:lnTo>
                    <a:pt x="2794" y="350304"/>
                  </a:lnTo>
                  <a:lnTo>
                    <a:pt x="10426" y="361607"/>
                  </a:lnTo>
                  <a:lnTo>
                    <a:pt x="21729" y="369239"/>
                  </a:lnTo>
                  <a:lnTo>
                    <a:pt x="35547" y="372033"/>
                  </a:lnTo>
                  <a:lnTo>
                    <a:pt x="210032" y="372033"/>
                  </a:lnTo>
                  <a:lnTo>
                    <a:pt x="209346" y="387235"/>
                  </a:lnTo>
                  <a:lnTo>
                    <a:pt x="208140" y="404533"/>
                  </a:lnTo>
                  <a:lnTo>
                    <a:pt x="206324" y="421601"/>
                  </a:lnTo>
                  <a:lnTo>
                    <a:pt x="203835" y="436118"/>
                  </a:lnTo>
                  <a:lnTo>
                    <a:pt x="160680" y="436118"/>
                  </a:lnTo>
                  <a:lnTo>
                    <a:pt x="156705" y="440093"/>
                  </a:lnTo>
                  <a:lnTo>
                    <a:pt x="156705" y="449897"/>
                  </a:lnTo>
                  <a:lnTo>
                    <a:pt x="160680" y="453885"/>
                  </a:lnTo>
                  <a:lnTo>
                    <a:pt x="379526" y="453885"/>
                  </a:lnTo>
                  <a:lnTo>
                    <a:pt x="383501" y="449897"/>
                  </a:lnTo>
                  <a:lnTo>
                    <a:pt x="383501" y="440093"/>
                  </a:lnTo>
                  <a:lnTo>
                    <a:pt x="379526" y="436118"/>
                  </a:lnTo>
                  <a:lnTo>
                    <a:pt x="336372" y="436118"/>
                  </a:lnTo>
                  <a:lnTo>
                    <a:pt x="333870" y="421601"/>
                  </a:lnTo>
                  <a:lnTo>
                    <a:pt x="332066" y="404533"/>
                  </a:lnTo>
                  <a:lnTo>
                    <a:pt x="330873" y="387235"/>
                  </a:lnTo>
                  <a:lnTo>
                    <a:pt x="330187" y="372033"/>
                  </a:lnTo>
                  <a:lnTo>
                    <a:pt x="504659" y="372033"/>
                  </a:lnTo>
                  <a:lnTo>
                    <a:pt x="518477" y="369239"/>
                  </a:lnTo>
                  <a:lnTo>
                    <a:pt x="529767" y="361607"/>
                  </a:lnTo>
                  <a:lnTo>
                    <a:pt x="534733" y="354253"/>
                  </a:lnTo>
                  <a:lnTo>
                    <a:pt x="537400" y="350304"/>
                  </a:lnTo>
                  <a:lnTo>
                    <a:pt x="540194" y="336486"/>
                  </a:lnTo>
                  <a:lnTo>
                    <a:pt x="540194" y="304292"/>
                  </a:lnTo>
                  <a:lnTo>
                    <a:pt x="540194" y="286512"/>
                  </a:lnTo>
                  <a:lnTo>
                    <a:pt x="540194" y="35534"/>
                  </a:lnTo>
                  <a:close/>
                </a:path>
              </a:pathLst>
            </a:custGeom>
            <a:solidFill>
              <a:srgbClr val="495464"/>
            </a:solidFill>
          </p:spPr>
          <p:txBody>
            <a:bodyPr wrap="square" lIns="0" tIns="0" rIns="0" bIns="0" rtlCol="0"/>
            <a:lstStyle/>
            <a:p>
              <a:endParaRPr sz="1743" dirty="0"/>
            </a:p>
          </p:txBody>
        </p:sp>
        <p:pic>
          <p:nvPicPr>
            <p:cNvPr id="71" name="object 71"/>
            <p:cNvPicPr/>
            <p:nvPr/>
          </p:nvPicPr>
          <p:blipFill>
            <a:blip r:embed="rId11" cstate="print"/>
            <a:stretch>
              <a:fillRect/>
            </a:stretch>
          </p:blipFill>
          <p:spPr>
            <a:xfrm>
              <a:off x="9585503" y="5200647"/>
              <a:ext cx="244728" cy="144208"/>
            </a:xfrm>
            <a:prstGeom prst="rect">
              <a:avLst/>
            </a:prstGeom>
          </p:spPr>
        </p:pic>
      </p:grpSp>
      <p:grpSp>
        <p:nvGrpSpPr>
          <p:cNvPr id="72" name="object 72"/>
          <p:cNvGrpSpPr/>
          <p:nvPr/>
        </p:nvGrpSpPr>
        <p:grpSpPr>
          <a:xfrm>
            <a:off x="9158016" y="2782563"/>
            <a:ext cx="761525" cy="648896"/>
            <a:chOff x="9410857" y="2872737"/>
            <a:chExt cx="797560" cy="669925"/>
          </a:xfrm>
        </p:grpSpPr>
        <p:sp>
          <p:nvSpPr>
            <p:cNvPr id="73" name="object 73"/>
            <p:cNvSpPr/>
            <p:nvPr/>
          </p:nvSpPr>
          <p:spPr>
            <a:xfrm>
              <a:off x="9410852" y="2872739"/>
              <a:ext cx="797560" cy="669925"/>
            </a:xfrm>
            <a:custGeom>
              <a:avLst/>
              <a:gdLst/>
              <a:ahLst/>
              <a:cxnLst/>
              <a:rect l="l" t="t" r="r" b="b"/>
              <a:pathLst>
                <a:path w="797559" h="669925">
                  <a:moveTo>
                    <a:pt x="438188" y="478650"/>
                  </a:moveTo>
                  <a:lnTo>
                    <a:pt x="432308" y="472770"/>
                  </a:lnTo>
                  <a:lnTo>
                    <a:pt x="364807" y="472770"/>
                  </a:lnTo>
                  <a:lnTo>
                    <a:pt x="358940" y="478650"/>
                  </a:lnTo>
                  <a:lnTo>
                    <a:pt x="358940" y="493128"/>
                  </a:lnTo>
                  <a:lnTo>
                    <a:pt x="364807" y="498995"/>
                  </a:lnTo>
                  <a:lnTo>
                    <a:pt x="372046" y="498995"/>
                  </a:lnTo>
                  <a:lnTo>
                    <a:pt x="432308" y="498995"/>
                  </a:lnTo>
                  <a:lnTo>
                    <a:pt x="438188" y="493128"/>
                  </a:lnTo>
                  <a:lnTo>
                    <a:pt x="438188" y="478650"/>
                  </a:lnTo>
                  <a:close/>
                </a:path>
                <a:path w="797559" h="669925">
                  <a:moveTo>
                    <a:pt x="797115" y="52438"/>
                  </a:moveTo>
                  <a:lnTo>
                    <a:pt x="792988" y="32054"/>
                  </a:lnTo>
                  <a:lnTo>
                    <a:pt x="789051" y="26225"/>
                  </a:lnTo>
                  <a:lnTo>
                    <a:pt x="781735" y="15379"/>
                  </a:lnTo>
                  <a:lnTo>
                    <a:pt x="770890" y="8064"/>
                  </a:lnTo>
                  <a:lnTo>
                    <a:pt x="770890" y="52438"/>
                  </a:lnTo>
                  <a:lnTo>
                    <a:pt x="770890" y="422783"/>
                  </a:lnTo>
                  <a:lnTo>
                    <a:pt x="770890" y="449021"/>
                  </a:lnTo>
                  <a:lnTo>
                    <a:pt x="770890" y="496531"/>
                  </a:lnTo>
                  <a:lnTo>
                    <a:pt x="768819" y="506730"/>
                  </a:lnTo>
                  <a:lnTo>
                    <a:pt x="763206" y="515061"/>
                  </a:lnTo>
                  <a:lnTo>
                    <a:pt x="754862" y="520687"/>
                  </a:lnTo>
                  <a:lnTo>
                    <a:pt x="744677" y="522744"/>
                  </a:lnTo>
                  <a:lnTo>
                    <a:pt x="469569" y="522744"/>
                  </a:lnTo>
                  <a:lnTo>
                    <a:pt x="469569" y="643534"/>
                  </a:lnTo>
                  <a:lnTo>
                    <a:pt x="327545" y="643534"/>
                  </a:lnTo>
                  <a:lnTo>
                    <a:pt x="331228" y="619277"/>
                  </a:lnTo>
                  <a:lnTo>
                    <a:pt x="333743" y="593204"/>
                  </a:lnTo>
                  <a:lnTo>
                    <a:pt x="335305" y="568642"/>
                  </a:lnTo>
                  <a:lnTo>
                    <a:pt x="336143" y="548970"/>
                  </a:lnTo>
                  <a:lnTo>
                    <a:pt x="460971" y="548970"/>
                  </a:lnTo>
                  <a:lnTo>
                    <a:pt x="461797" y="568642"/>
                  </a:lnTo>
                  <a:lnTo>
                    <a:pt x="463359" y="593204"/>
                  </a:lnTo>
                  <a:lnTo>
                    <a:pt x="465886" y="619277"/>
                  </a:lnTo>
                  <a:lnTo>
                    <a:pt x="469569" y="643534"/>
                  </a:lnTo>
                  <a:lnTo>
                    <a:pt x="469569" y="522744"/>
                  </a:lnTo>
                  <a:lnTo>
                    <a:pt x="52438" y="522744"/>
                  </a:lnTo>
                  <a:lnTo>
                    <a:pt x="42240" y="520687"/>
                  </a:lnTo>
                  <a:lnTo>
                    <a:pt x="33909" y="515061"/>
                  </a:lnTo>
                  <a:lnTo>
                    <a:pt x="28282" y="506730"/>
                  </a:lnTo>
                  <a:lnTo>
                    <a:pt x="26225" y="496531"/>
                  </a:lnTo>
                  <a:lnTo>
                    <a:pt x="26225" y="449021"/>
                  </a:lnTo>
                  <a:lnTo>
                    <a:pt x="770890" y="449021"/>
                  </a:lnTo>
                  <a:lnTo>
                    <a:pt x="770890" y="422783"/>
                  </a:lnTo>
                  <a:lnTo>
                    <a:pt x="736447" y="422783"/>
                  </a:lnTo>
                  <a:lnTo>
                    <a:pt x="736447" y="221996"/>
                  </a:lnTo>
                  <a:lnTo>
                    <a:pt x="730567" y="216128"/>
                  </a:lnTo>
                  <a:lnTo>
                    <a:pt x="716089" y="216128"/>
                  </a:lnTo>
                  <a:lnTo>
                    <a:pt x="710222" y="221996"/>
                  </a:lnTo>
                  <a:lnTo>
                    <a:pt x="710222" y="422783"/>
                  </a:lnTo>
                  <a:lnTo>
                    <a:pt x="86893" y="422783"/>
                  </a:lnTo>
                  <a:lnTo>
                    <a:pt x="86893" y="86982"/>
                  </a:lnTo>
                  <a:lnTo>
                    <a:pt x="88455" y="85420"/>
                  </a:lnTo>
                  <a:lnTo>
                    <a:pt x="708660" y="85420"/>
                  </a:lnTo>
                  <a:lnTo>
                    <a:pt x="710222" y="86982"/>
                  </a:lnTo>
                  <a:lnTo>
                    <a:pt x="710222" y="176479"/>
                  </a:lnTo>
                  <a:lnTo>
                    <a:pt x="716089" y="182359"/>
                  </a:lnTo>
                  <a:lnTo>
                    <a:pt x="730567" y="182359"/>
                  </a:lnTo>
                  <a:lnTo>
                    <a:pt x="736447" y="176479"/>
                  </a:lnTo>
                  <a:lnTo>
                    <a:pt x="736447" y="88887"/>
                  </a:lnTo>
                  <a:lnTo>
                    <a:pt x="706755" y="59194"/>
                  </a:lnTo>
                  <a:lnTo>
                    <a:pt x="90360" y="59194"/>
                  </a:lnTo>
                  <a:lnTo>
                    <a:pt x="78816" y="61531"/>
                  </a:lnTo>
                  <a:lnTo>
                    <a:pt x="69380" y="67906"/>
                  </a:lnTo>
                  <a:lnTo>
                    <a:pt x="63017" y="77343"/>
                  </a:lnTo>
                  <a:lnTo>
                    <a:pt x="60680" y="88887"/>
                  </a:lnTo>
                  <a:lnTo>
                    <a:pt x="60680" y="422783"/>
                  </a:lnTo>
                  <a:lnTo>
                    <a:pt x="26225" y="422783"/>
                  </a:lnTo>
                  <a:lnTo>
                    <a:pt x="26225" y="52438"/>
                  </a:lnTo>
                  <a:lnTo>
                    <a:pt x="28282" y="42252"/>
                  </a:lnTo>
                  <a:lnTo>
                    <a:pt x="33909" y="33921"/>
                  </a:lnTo>
                  <a:lnTo>
                    <a:pt x="42240" y="28295"/>
                  </a:lnTo>
                  <a:lnTo>
                    <a:pt x="52438" y="26225"/>
                  </a:lnTo>
                  <a:lnTo>
                    <a:pt x="744677" y="26225"/>
                  </a:lnTo>
                  <a:lnTo>
                    <a:pt x="754862" y="28295"/>
                  </a:lnTo>
                  <a:lnTo>
                    <a:pt x="763206" y="33921"/>
                  </a:lnTo>
                  <a:lnTo>
                    <a:pt x="768819" y="42252"/>
                  </a:lnTo>
                  <a:lnTo>
                    <a:pt x="770890" y="52438"/>
                  </a:lnTo>
                  <a:lnTo>
                    <a:pt x="770890" y="8064"/>
                  </a:lnTo>
                  <a:lnTo>
                    <a:pt x="765073" y="4127"/>
                  </a:lnTo>
                  <a:lnTo>
                    <a:pt x="744677" y="0"/>
                  </a:lnTo>
                  <a:lnTo>
                    <a:pt x="52438" y="0"/>
                  </a:lnTo>
                  <a:lnTo>
                    <a:pt x="32042" y="4127"/>
                  </a:lnTo>
                  <a:lnTo>
                    <a:pt x="15379" y="15379"/>
                  </a:lnTo>
                  <a:lnTo>
                    <a:pt x="4127" y="32054"/>
                  </a:lnTo>
                  <a:lnTo>
                    <a:pt x="0" y="52438"/>
                  </a:lnTo>
                  <a:lnTo>
                    <a:pt x="0" y="496531"/>
                  </a:lnTo>
                  <a:lnTo>
                    <a:pt x="4127" y="516928"/>
                  </a:lnTo>
                  <a:lnTo>
                    <a:pt x="15379" y="533603"/>
                  </a:lnTo>
                  <a:lnTo>
                    <a:pt x="32042" y="544842"/>
                  </a:lnTo>
                  <a:lnTo>
                    <a:pt x="52438" y="548970"/>
                  </a:lnTo>
                  <a:lnTo>
                    <a:pt x="309918" y="548970"/>
                  </a:lnTo>
                  <a:lnTo>
                    <a:pt x="308902" y="571411"/>
                  </a:lnTo>
                  <a:lnTo>
                    <a:pt x="307124" y="596938"/>
                  </a:lnTo>
                  <a:lnTo>
                    <a:pt x="304457" y="622122"/>
                  </a:lnTo>
                  <a:lnTo>
                    <a:pt x="300774" y="643534"/>
                  </a:lnTo>
                  <a:lnTo>
                    <a:pt x="237096" y="643534"/>
                  </a:lnTo>
                  <a:lnTo>
                    <a:pt x="231228" y="649401"/>
                  </a:lnTo>
                  <a:lnTo>
                    <a:pt x="231228" y="663879"/>
                  </a:lnTo>
                  <a:lnTo>
                    <a:pt x="237096" y="669759"/>
                  </a:lnTo>
                  <a:lnTo>
                    <a:pt x="560019" y="669759"/>
                  </a:lnTo>
                  <a:lnTo>
                    <a:pt x="565886" y="663879"/>
                  </a:lnTo>
                  <a:lnTo>
                    <a:pt x="565886" y="649401"/>
                  </a:lnTo>
                  <a:lnTo>
                    <a:pt x="560019" y="643534"/>
                  </a:lnTo>
                  <a:lnTo>
                    <a:pt x="496341" y="643534"/>
                  </a:lnTo>
                  <a:lnTo>
                    <a:pt x="492658" y="622122"/>
                  </a:lnTo>
                  <a:lnTo>
                    <a:pt x="490004" y="596938"/>
                  </a:lnTo>
                  <a:lnTo>
                    <a:pt x="488226" y="571411"/>
                  </a:lnTo>
                  <a:lnTo>
                    <a:pt x="487210" y="548970"/>
                  </a:lnTo>
                  <a:lnTo>
                    <a:pt x="744677" y="548970"/>
                  </a:lnTo>
                  <a:lnTo>
                    <a:pt x="765073" y="544842"/>
                  </a:lnTo>
                  <a:lnTo>
                    <a:pt x="781735" y="533603"/>
                  </a:lnTo>
                  <a:lnTo>
                    <a:pt x="789063" y="522744"/>
                  </a:lnTo>
                  <a:lnTo>
                    <a:pt x="792988" y="516928"/>
                  </a:lnTo>
                  <a:lnTo>
                    <a:pt x="797115" y="496531"/>
                  </a:lnTo>
                  <a:lnTo>
                    <a:pt x="797115" y="449021"/>
                  </a:lnTo>
                  <a:lnTo>
                    <a:pt x="797115" y="422783"/>
                  </a:lnTo>
                  <a:lnTo>
                    <a:pt x="797115" y="52438"/>
                  </a:lnTo>
                  <a:close/>
                </a:path>
              </a:pathLst>
            </a:custGeom>
            <a:solidFill>
              <a:srgbClr val="495464"/>
            </a:solidFill>
          </p:spPr>
          <p:txBody>
            <a:bodyPr wrap="square" lIns="0" tIns="0" rIns="0" bIns="0" rtlCol="0"/>
            <a:lstStyle/>
            <a:p>
              <a:endParaRPr sz="1743" dirty="0"/>
            </a:p>
          </p:txBody>
        </p:sp>
        <p:pic>
          <p:nvPicPr>
            <p:cNvPr id="74" name="object 74"/>
            <p:cNvPicPr/>
            <p:nvPr/>
          </p:nvPicPr>
          <p:blipFill>
            <a:blip r:embed="rId12" cstate="print"/>
            <a:stretch>
              <a:fillRect/>
            </a:stretch>
          </p:blipFill>
          <p:spPr>
            <a:xfrm>
              <a:off x="9744954" y="3093006"/>
              <a:ext cx="134480" cy="134480"/>
            </a:xfrm>
            <a:prstGeom prst="rect">
              <a:avLst/>
            </a:prstGeom>
          </p:spPr>
        </p:pic>
        <p:sp>
          <p:nvSpPr>
            <p:cNvPr id="75" name="object 75"/>
            <p:cNvSpPr/>
            <p:nvPr/>
          </p:nvSpPr>
          <p:spPr>
            <a:xfrm>
              <a:off x="9804448" y="2981900"/>
              <a:ext cx="15875" cy="62230"/>
            </a:xfrm>
            <a:custGeom>
              <a:avLst/>
              <a:gdLst/>
              <a:ahLst/>
              <a:cxnLst/>
              <a:rect l="l" t="t" r="r" b="b"/>
              <a:pathLst>
                <a:path w="15875" h="62230">
                  <a:moveTo>
                    <a:pt x="12039" y="0"/>
                  </a:moveTo>
                  <a:lnTo>
                    <a:pt x="3467" y="0"/>
                  </a:lnTo>
                  <a:lnTo>
                    <a:pt x="0" y="3467"/>
                  </a:lnTo>
                  <a:lnTo>
                    <a:pt x="0" y="58559"/>
                  </a:lnTo>
                  <a:lnTo>
                    <a:pt x="3467" y="62039"/>
                  </a:lnTo>
                  <a:lnTo>
                    <a:pt x="12039" y="62039"/>
                  </a:lnTo>
                  <a:lnTo>
                    <a:pt x="15506" y="58559"/>
                  </a:lnTo>
                  <a:lnTo>
                    <a:pt x="15506" y="54279"/>
                  </a:lnTo>
                  <a:lnTo>
                    <a:pt x="15506" y="3467"/>
                  </a:lnTo>
                  <a:lnTo>
                    <a:pt x="12039" y="0"/>
                  </a:lnTo>
                  <a:close/>
                </a:path>
              </a:pathLst>
            </a:custGeom>
            <a:solidFill>
              <a:srgbClr val="495464"/>
            </a:solidFill>
          </p:spPr>
          <p:txBody>
            <a:bodyPr wrap="square" lIns="0" tIns="0" rIns="0" bIns="0" rtlCol="0"/>
            <a:lstStyle/>
            <a:p>
              <a:endParaRPr sz="1743" dirty="0"/>
            </a:p>
          </p:txBody>
        </p:sp>
        <p:sp>
          <p:nvSpPr>
            <p:cNvPr id="76" name="object 76"/>
            <p:cNvSpPr/>
            <p:nvPr/>
          </p:nvSpPr>
          <p:spPr>
            <a:xfrm>
              <a:off x="9804448" y="2981900"/>
              <a:ext cx="15875" cy="62230"/>
            </a:xfrm>
            <a:custGeom>
              <a:avLst/>
              <a:gdLst/>
              <a:ahLst/>
              <a:cxnLst/>
              <a:rect l="l" t="t" r="r" b="b"/>
              <a:pathLst>
                <a:path w="15875" h="62230">
                  <a:moveTo>
                    <a:pt x="15506" y="54279"/>
                  </a:moveTo>
                  <a:lnTo>
                    <a:pt x="15506" y="7759"/>
                  </a:lnTo>
                  <a:lnTo>
                    <a:pt x="15506" y="3467"/>
                  </a:lnTo>
                  <a:lnTo>
                    <a:pt x="12039" y="0"/>
                  </a:lnTo>
                  <a:lnTo>
                    <a:pt x="7747" y="0"/>
                  </a:lnTo>
                  <a:lnTo>
                    <a:pt x="3467" y="0"/>
                  </a:lnTo>
                  <a:lnTo>
                    <a:pt x="0" y="3467"/>
                  </a:lnTo>
                  <a:lnTo>
                    <a:pt x="0" y="7759"/>
                  </a:lnTo>
                  <a:lnTo>
                    <a:pt x="0" y="54279"/>
                  </a:lnTo>
                  <a:lnTo>
                    <a:pt x="0" y="58559"/>
                  </a:lnTo>
                  <a:lnTo>
                    <a:pt x="3467" y="62039"/>
                  </a:lnTo>
                  <a:lnTo>
                    <a:pt x="7747" y="62039"/>
                  </a:lnTo>
                  <a:lnTo>
                    <a:pt x="12039" y="62039"/>
                  </a:lnTo>
                  <a:lnTo>
                    <a:pt x="15506" y="58559"/>
                  </a:lnTo>
                  <a:lnTo>
                    <a:pt x="15506" y="54279"/>
                  </a:lnTo>
                  <a:close/>
                </a:path>
              </a:pathLst>
            </a:custGeom>
            <a:ln w="10414">
              <a:solidFill>
                <a:srgbClr val="495464"/>
              </a:solidFill>
            </a:ln>
          </p:spPr>
          <p:txBody>
            <a:bodyPr wrap="square" lIns="0" tIns="0" rIns="0" bIns="0" rtlCol="0"/>
            <a:lstStyle/>
            <a:p>
              <a:endParaRPr sz="1743" dirty="0"/>
            </a:p>
          </p:txBody>
        </p:sp>
        <p:sp>
          <p:nvSpPr>
            <p:cNvPr id="77" name="object 77"/>
            <p:cNvSpPr/>
            <p:nvPr/>
          </p:nvSpPr>
          <p:spPr>
            <a:xfrm>
              <a:off x="9678683" y="3003467"/>
              <a:ext cx="50165" cy="50165"/>
            </a:xfrm>
            <a:custGeom>
              <a:avLst/>
              <a:gdLst/>
              <a:ahLst/>
              <a:cxnLst/>
              <a:rect l="l" t="t" r="r" b="b"/>
              <a:pathLst>
                <a:path w="50165" h="50164">
                  <a:moveTo>
                    <a:pt x="10972" y="0"/>
                  </a:moveTo>
                  <a:lnTo>
                    <a:pt x="6057" y="0"/>
                  </a:lnTo>
                  <a:lnTo>
                    <a:pt x="0" y="6057"/>
                  </a:lnTo>
                  <a:lnTo>
                    <a:pt x="0" y="10972"/>
                  </a:lnTo>
                  <a:lnTo>
                    <a:pt x="38950" y="49911"/>
                  </a:lnTo>
                  <a:lnTo>
                    <a:pt x="43865" y="49911"/>
                  </a:lnTo>
                  <a:lnTo>
                    <a:pt x="46888" y="46888"/>
                  </a:lnTo>
                  <a:lnTo>
                    <a:pt x="49911" y="43865"/>
                  </a:lnTo>
                  <a:lnTo>
                    <a:pt x="49911" y="38950"/>
                  </a:lnTo>
                  <a:lnTo>
                    <a:pt x="10972" y="0"/>
                  </a:lnTo>
                  <a:close/>
                </a:path>
              </a:pathLst>
            </a:custGeom>
            <a:solidFill>
              <a:srgbClr val="495464"/>
            </a:solidFill>
          </p:spPr>
          <p:txBody>
            <a:bodyPr wrap="square" lIns="0" tIns="0" rIns="0" bIns="0" rtlCol="0"/>
            <a:lstStyle/>
            <a:p>
              <a:endParaRPr sz="1743" dirty="0"/>
            </a:p>
          </p:txBody>
        </p:sp>
        <p:sp>
          <p:nvSpPr>
            <p:cNvPr id="78" name="object 78"/>
            <p:cNvSpPr/>
            <p:nvPr/>
          </p:nvSpPr>
          <p:spPr>
            <a:xfrm>
              <a:off x="9678683" y="3003467"/>
              <a:ext cx="50165" cy="50165"/>
            </a:xfrm>
            <a:custGeom>
              <a:avLst/>
              <a:gdLst/>
              <a:ahLst/>
              <a:cxnLst/>
              <a:rect l="l" t="t" r="r" b="b"/>
              <a:pathLst>
                <a:path w="50165" h="50164">
                  <a:moveTo>
                    <a:pt x="46888" y="46888"/>
                  </a:moveTo>
                  <a:lnTo>
                    <a:pt x="49911" y="43865"/>
                  </a:lnTo>
                  <a:lnTo>
                    <a:pt x="49911" y="38950"/>
                  </a:lnTo>
                  <a:lnTo>
                    <a:pt x="46888" y="35915"/>
                  </a:lnTo>
                  <a:lnTo>
                    <a:pt x="13995" y="3022"/>
                  </a:lnTo>
                  <a:lnTo>
                    <a:pt x="10972" y="0"/>
                  </a:lnTo>
                  <a:lnTo>
                    <a:pt x="6057" y="0"/>
                  </a:lnTo>
                  <a:lnTo>
                    <a:pt x="3035" y="3022"/>
                  </a:lnTo>
                  <a:lnTo>
                    <a:pt x="0" y="6057"/>
                  </a:lnTo>
                  <a:lnTo>
                    <a:pt x="0" y="10972"/>
                  </a:lnTo>
                  <a:lnTo>
                    <a:pt x="3035" y="13995"/>
                  </a:lnTo>
                  <a:lnTo>
                    <a:pt x="35928" y="46888"/>
                  </a:lnTo>
                  <a:lnTo>
                    <a:pt x="38950" y="49911"/>
                  </a:lnTo>
                  <a:lnTo>
                    <a:pt x="43865" y="49911"/>
                  </a:lnTo>
                  <a:lnTo>
                    <a:pt x="46888" y="46888"/>
                  </a:lnTo>
                  <a:close/>
                </a:path>
              </a:pathLst>
            </a:custGeom>
            <a:ln w="10414">
              <a:solidFill>
                <a:srgbClr val="495464"/>
              </a:solidFill>
            </a:ln>
          </p:spPr>
          <p:txBody>
            <a:bodyPr wrap="square" lIns="0" tIns="0" rIns="0" bIns="0" rtlCol="0"/>
            <a:lstStyle/>
            <a:p>
              <a:endParaRPr sz="1743" dirty="0"/>
            </a:p>
          </p:txBody>
        </p:sp>
        <p:sp>
          <p:nvSpPr>
            <p:cNvPr id="79" name="object 79"/>
            <p:cNvSpPr/>
            <p:nvPr/>
          </p:nvSpPr>
          <p:spPr>
            <a:xfrm>
              <a:off x="9895800" y="3003467"/>
              <a:ext cx="50165" cy="50165"/>
            </a:xfrm>
            <a:custGeom>
              <a:avLst/>
              <a:gdLst/>
              <a:ahLst/>
              <a:cxnLst/>
              <a:rect l="l" t="t" r="r" b="b"/>
              <a:pathLst>
                <a:path w="50165" h="50164">
                  <a:moveTo>
                    <a:pt x="43865" y="0"/>
                  </a:moveTo>
                  <a:lnTo>
                    <a:pt x="38950" y="0"/>
                  </a:lnTo>
                  <a:lnTo>
                    <a:pt x="0" y="38950"/>
                  </a:lnTo>
                  <a:lnTo>
                    <a:pt x="0" y="43865"/>
                  </a:lnTo>
                  <a:lnTo>
                    <a:pt x="6057" y="49911"/>
                  </a:lnTo>
                  <a:lnTo>
                    <a:pt x="10960" y="49911"/>
                  </a:lnTo>
                  <a:lnTo>
                    <a:pt x="13995" y="46888"/>
                  </a:lnTo>
                  <a:lnTo>
                    <a:pt x="49910" y="10972"/>
                  </a:lnTo>
                  <a:lnTo>
                    <a:pt x="49910" y="6057"/>
                  </a:lnTo>
                  <a:lnTo>
                    <a:pt x="43865" y="0"/>
                  </a:lnTo>
                  <a:close/>
                </a:path>
              </a:pathLst>
            </a:custGeom>
            <a:solidFill>
              <a:srgbClr val="495464"/>
            </a:solidFill>
          </p:spPr>
          <p:txBody>
            <a:bodyPr wrap="square" lIns="0" tIns="0" rIns="0" bIns="0" rtlCol="0"/>
            <a:lstStyle/>
            <a:p>
              <a:endParaRPr sz="1743" dirty="0"/>
            </a:p>
          </p:txBody>
        </p:sp>
        <p:sp>
          <p:nvSpPr>
            <p:cNvPr id="80" name="object 80"/>
            <p:cNvSpPr/>
            <p:nvPr/>
          </p:nvSpPr>
          <p:spPr>
            <a:xfrm>
              <a:off x="9895800" y="3003467"/>
              <a:ext cx="50165" cy="50165"/>
            </a:xfrm>
            <a:custGeom>
              <a:avLst/>
              <a:gdLst/>
              <a:ahLst/>
              <a:cxnLst/>
              <a:rect l="l" t="t" r="r" b="b"/>
              <a:pathLst>
                <a:path w="50165" h="50164">
                  <a:moveTo>
                    <a:pt x="13995" y="46888"/>
                  </a:moveTo>
                  <a:lnTo>
                    <a:pt x="46888" y="13995"/>
                  </a:lnTo>
                  <a:lnTo>
                    <a:pt x="49910" y="10972"/>
                  </a:lnTo>
                  <a:lnTo>
                    <a:pt x="49910" y="6057"/>
                  </a:lnTo>
                  <a:lnTo>
                    <a:pt x="46888" y="3022"/>
                  </a:lnTo>
                  <a:lnTo>
                    <a:pt x="43865" y="0"/>
                  </a:lnTo>
                  <a:lnTo>
                    <a:pt x="38950" y="0"/>
                  </a:lnTo>
                  <a:lnTo>
                    <a:pt x="35928" y="3022"/>
                  </a:lnTo>
                  <a:lnTo>
                    <a:pt x="3022" y="35915"/>
                  </a:lnTo>
                  <a:lnTo>
                    <a:pt x="0" y="38950"/>
                  </a:lnTo>
                  <a:lnTo>
                    <a:pt x="0" y="43865"/>
                  </a:lnTo>
                  <a:lnTo>
                    <a:pt x="3022" y="46888"/>
                  </a:lnTo>
                  <a:lnTo>
                    <a:pt x="6057" y="49911"/>
                  </a:lnTo>
                  <a:lnTo>
                    <a:pt x="10960" y="49911"/>
                  </a:lnTo>
                  <a:lnTo>
                    <a:pt x="13995" y="46888"/>
                  </a:lnTo>
                  <a:close/>
                </a:path>
              </a:pathLst>
            </a:custGeom>
            <a:ln w="10414">
              <a:solidFill>
                <a:srgbClr val="495464"/>
              </a:solidFill>
            </a:ln>
          </p:spPr>
          <p:txBody>
            <a:bodyPr wrap="square" lIns="0" tIns="0" rIns="0" bIns="0" rtlCol="0"/>
            <a:lstStyle/>
            <a:p>
              <a:endParaRPr sz="1743" dirty="0"/>
            </a:p>
          </p:txBody>
        </p:sp>
        <p:sp>
          <p:nvSpPr>
            <p:cNvPr id="81" name="object 81"/>
            <p:cNvSpPr/>
            <p:nvPr/>
          </p:nvSpPr>
          <p:spPr>
            <a:xfrm>
              <a:off x="9612805" y="3059438"/>
              <a:ext cx="399415" cy="201930"/>
            </a:xfrm>
            <a:custGeom>
              <a:avLst/>
              <a:gdLst/>
              <a:ahLst/>
              <a:cxnLst/>
              <a:rect l="l" t="t" r="r" b="b"/>
              <a:pathLst>
                <a:path w="399415" h="201929">
                  <a:moveTo>
                    <a:pt x="40209" y="106806"/>
                  </a:moveTo>
                  <a:lnTo>
                    <a:pt x="19519" y="106806"/>
                  </a:lnTo>
                  <a:lnTo>
                    <a:pt x="53650" y="146046"/>
                  </a:lnTo>
                  <a:lnTo>
                    <a:pt x="96786" y="175921"/>
                  </a:lnTo>
                  <a:lnTo>
                    <a:pt x="146257" y="194941"/>
                  </a:lnTo>
                  <a:lnTo>
                    <a:pt x="199389" y="201612"/>
                  </a:lnTo>
                  <a:lnTo>
                    <a:pt x="252530" y="194941"/>
                  </a:lnTo>
                  <a:lnTo>
                    <a:pt x="275513" y="186105"/>
                  </a:lnTo>
                  <a:lnTo>
                    <a:pt x="199389" y="186105"/>
                  </a:lnTo>
                  <a:lnTo>
                    <a:pt x="149191" y="179707"/>
                  </a:lnTo>
                  <a:lnTo>
                    <a:pt x="102581" y="161483"/>
                  </a:lnTo>
                  <a:lnTo>
                    <a:pt x="62176" y="132892"/>
                  </a:lnTo>
                  <a:lnTo>
                    <a:pt x="40209" y="106806"/>
                  </a:lnTo>
                  <a:close/>
                </a:path>
                <a:path w="399415" h="201929">
                  <a:moveTo>
                    <a:pt x="273588" y="15506"/>
                  </a:moveTo>
                  <a:lnTo>
                    <a:pt x="199389" y="15506"/>
                  </a:lnTo>
                  <a:lnTo>
                    <a:pt x="254509" y="24182"/>
                  </a:lnTo>
                  <a:lnTo>
                    <a:pt x="302434" y="45299"/>
                  </a:lnTo>
                  <a:lnTo>
                    <a:pt x="341039" y="71490"/>
                  </a:lnTo>
                  <a:lnTo>
                    <a:pt x="368198" y="95389"/>
                  </a:lnTo>
                  <a:lnTo>
                    <a:pt x="336616" y="132892"/>
                  </a:lnTo>
                  <a:lnTo>
                    <a:pt x="296210" y="161483"/>
                  </a:lnTo>
                  <a:lnTo>
                    <a:pt x="249596" y="179707"/>
                  </a:lnTo>
                  <a:lnTo>
                    <a:pt x="199389" y="186105"/>
                  </a:lnTo>
                  <a:lnTo>
                    <a:pt x="275513" y="186105"/>
                  </a:lnTo>
                  <a:lnTo>
                    <a:pt x="302004" y="175921"/>
                  </a:lnTo>
                  <a:lnTo>
                    <a:pt x="345142" y="146046"/>
                  </a:lnTo>
                  <a:lnTo>
                    <a:pt x="379272" y="106806"/>
                  </a:lnTo>
                  <a:lnTo>
                    <a:pt x="398701" y="106806"/>
                  </a:lnTo>
                  <a:lnTo>
                    <a:pt x="363720" y="70097"/>
                  </a:lnTo>
                  <a:lnTo>
                    <a:pt x="326846" y="42091"/>
                  </a:lnTo>
                  <a:lnTo>
                    <a:pt x="286435" y="19890"/>
                  </a:lnTo>
                  <a:lnTo>
                    <a:pt x="273588" y="15506"/>
                  </a:lnTo>
                  <a:close/>
                </a:path>
                <a:path w="399415" h="201929">
                  <a:moveTo>
                    <a:pt x="398701" y="106806"/>
                  </a:moveTo>
                  <a:lnTo>
                    <a:pt x="379272" y="106806"/>
                  </a:lnTo>
                  <a:lnTo>
                    <a:pt x="380987" y="108661"/>
                  </a:lnTo>
                  <a:lnTo>
                    <a:pt x="384340" y="112394"/>
                  </a:lnTo>
                  <a:lnTo>
                    <a:pt x="387159" y="115595"/>
                  </a:lnTo>
                  <a:lnTo>
                    <a:pt x="392061" y="115925"/>
                  </a:lnTo>
                  <a:lnTo>
                    <a:pt x="398487" y="110248"/>
                  </a:lnTo>
                  <a:lnTo>
                    <a:pt x="398701" y="106806"/>
                  </a:lnTo>
                  <a:close/>
                </a:path>
                <a:path w="399415" h="201929">
                  <a:moveTo>
                    <a:pt x="199389" y="0"/>
                  </a:moveTo>
                  <a:lnTo>
                    <a:pt x="155195" y="5269"/>
                  </a:lnTo>
                  <a:lnTo>
                    <a:pt x="112345" y="19894"/>
                  </a:lnTo>
                  <a:lnTo>
                    <a:pt x="71936" y="42097"/>
                  </a:lnTo>
                  <a:lnTo>
                    <a:pt x="35066" y="70102"/>
                  </a:lnTo>
                  <a:lnTo>
                    <a:pt x="2832" y="102133"/>
                  </a:lnTo>
                  <a:lnTo>
                    <a:pt x="0" y="105346"/>
                  </a:lnTo>
                  <a:lnTo>
                    <a:pt x="304" y="110248"/>
                  </a:lnTo>
                  <a:lnTo>
                    <a:pt x="6718" y="115912"/>
                  </a:lnTo>
                  <a:lnTo>
                    <a:pt x="11631" y="115595"/>
                  </a:lnTo>
                  <a:lnTo>
                    <a:pt x="16103" y="110528"/>
                  </a:lnTo>
                  <a:lnTo>
                    <a:pt x="19519" y="106806"/>
                  </a:lnTo>
                  <a:lnTo>
                    <a:pt x="40209" y="106806"/>
                  </a:lnTo>
                  <a:lnTo>
                    <a:pt x="30594" y="95389"/>
                  </a:lnTo>
                  <a:lnTo>
                    <a:pt x="57747" y="71490"/>
                  </a:lnTo>
                  <a:lnTo>
                    <a:pt x="96351" y="45299"/>
                  </a:lnTo>
                  <a:lnTo>
                    <a:pt x="144276" y="24182"/>
                  </a:lnTo>
                  <a:lnTo>
                    <a:pt x="199389" y="15506"/>
                  </a:lnTo>
                  <a:lnTo>
                    <a:pt x="273588" y="15506"/>
                  </a:lnTo>
                  <a:lnTo>
                    <a:pt x="243584" y="5268"/>
                  </a:lnTo>
                  <a:lnTo>
                    <a:pt x="199389" y="0"/>
                  </a:lnTo>
                  <a:close/>
                </a:path>
              </a:pathLst>
            </a:custGeom>
            <a:solidFill>
              <a:srgbClr val="495464"/>
            </a:solidFill>
          </p:spPr>
          <p:txBody>
            <a:bodyPr wrap="square" lIns="0" tIns="0" rIns="0" bIns="0" rtlCol="0"/>
            <a:lstStyle/>
            <a:p>
              <a:endParaRPr sz="1743" dirty="0"/>
            </a:p>
          </p:txBody>
        </p:sp>
        <p:sp>
          <p:nvSpPr>
            <p:cNvPr id="82" name="object 82"/>
            <p:cNvSpPr/>
            <p:nvPr/>
          </p:nvSpPr>
          <p:spPr>
            <a:xfrm>
              <a:off x="9612805" y="3059438"/>
              <a:ext cx="399415" cy="201930"/>
            </a:xfrm>
            <a:custGeom>
              <a:avLst/>
              <a:gdLst/>
              <a:ahLst/>
              <a:cxnLst/>
              <a:rect l="l" t="t" r="r" b="b"/>
              <a:pathLst>
                <a:path w="399415" h="201929">
                  <a:moveTo>
                    <a:pt x="2832" y="102133"/>
                  </a:moveTo>
                  <a:lnTo>
                    <a:pt x="0" y="105346"/>
                  </a:lnTo>
                  <a:lnTo>
                    <a:pt x="304" y="110248"/>
                  </a:lnTo>
                  <a:lnTo>
                    <a:pt x="3505" y="113080"/>
                  </a:lnTo>
                  <a:lnTo>
                    <a:pt x="6718" y="115912"/>
                  </a:lnTo>
                  <a:lnTo>
                    <a:pt x="11620" y="115608"/>
                  </a:lnTo>
                  <a:lnTo>
                    <a:pt x="14452" y="112394"/>
                  </a:lnTo>
                  <a:lnTo>
                    <a:pt x="16103" y="110528"/>
                  </a:lnTo>
                  <a:lnTo>
                    <a:pt x="17805" y="108661"/>
                  </a:lnTo>
                  <a:lnTo>
                    <a:pt x="19519" y="106806"/>
                  </a:lnTo>
                  <a:lnTo>
                    <a:pt x="53650" y="146046"/>
                  </a:lnTo>
                  <a:lnTo>
                    <a:pt x="96786" y="175921"/>
                  </a:lnTo>
                  <a:lnTo>
                    <a:pt x="146257" y="194941"/>
                  </a:lnTo>
                  <a:lnTo>
                    <a:pt x="199389" y="201612"/>
                  </a:lnTo>
                  <a:lnTo>
                    <a:pt x="252530" y="194941"/>
                  </a:lnTo>
                  <a:lnTo>
                    <a:pt x="302004" y="175921"/>
                  </a:lnTo>
                  <a:lnTo>
                    <a:pt x="345142" y="146046"/>
                  </a:lnTo>
                  <a:lnTo>
                    <a:pt x="379272" y="106806"/>
                  </a:lnTo>
                  <a:lnTo>
                    <a:pt x="380987" y="108661"/>
                  </a:lnTo>
                  <a:lnTo>
                    <a:pt x="382676" y="110528"/>
                  </a:lnTo>
                  <a:lnTo>
                    <a:pt x="384340" y="112394"/>
                  </a:lnTo>
                  <a:lnTo>
                    <a:pt x="387159" y="115595"/>
                  </a:lnTo>
                  <a:lnTo>
                    <a:pt x="392061" y="115925"/>
                  </a:lnTo>
                  <a:lnTo>
                    <a:pt x="395274" y="113080"/>
                  </a:lnTo>
                  <a:lnTo>
                    <a:pt x="398487" y="110248"/>
                  </a:lnTo>
                  <a:lnTo>
                    <a:pt x="398792" y="105346"/>
                  </a:lnTo>
                  <a:lnTo>
                    <a:pt x="363720" y="70097"/>
                  </a:lnTo>
                  <a:lnTo>
                    <a:pt x="326846" y="42091"/>
                  </a:lnTo>
                  <a:lnTo>
                    <a:pt x="286435" y="19890"/>
                  </a:lnTo>
                  <a:lnTo>
                    <a:pt x="243584" y="5268"/>
                  </a:lnTo>
                  <a:lnTo>
                    <a:pt x="199389" y="0"/>
                  </a:lnTo>
                  <a:lnTo>
                    <a:pt x="155195" y="5269"/>
                  </a:lnTo>
                  <a:lnTo>
                    <a:pt x="112345" y="19894"/>
                  </a:lnTo>
                  <a:lnTo>
                    <a:pt x="71936" y="42097"/>
                  </a:lnTo>
                  <a:lnTo>
                    <a:pt x="35066" y="70102"/>
                  </a:lnTo>
                  <a:lnTo>
                    <a:pt x="2832" y="102133"/>
                  </a:lnTo>
                  <a:close/>
                </a:path>
                <a:path w="399415" h="201929">
                  <a:moveTo>
                    <a:pt x="199389" y="15506"/>
                  </a:moveTo>
                  <a:lnTo>
                    <a:pt x="254509" y="24182"/>
                  </a:lnTo>
                  <a:lnTo>
                    <a:pt x="302434" y="45299"/>
                  </a:lnTo>
                  <a:lnTo>
                    <a:pt x="341039" y="71490"/>
                  </a:lnTo>
                  <a:lnTo>
                    <a:pt x="368198" y="95389"/>
                  </a:lnTo>
                  <a:lnTo>
                    <a:pt x="336616" y="132892"/>
                  </a:lnTo>
                  <a:lnTo>
                    <a:pt x="296210" y="161483"/>
                  </a:lnTo>
                  <a:lnTo>
                    <a:pt x="249596" y="179707"/>
                  </a:lnTo>
                  <a:lnTo>
                    <a:pt x="199389" y="186105"/>
                  </a:lnTo>
                  <a:lnTo>
                    <a:pt x="149191" y="179707"/>
                  </a:lnTo>
                  <a:lnTo>
                    <a:pt x="102581" y="161483"/>
                  </a:lnTo>
                  <a:lnTo>
                    <a:pt x="62176" y="132892"/>
                  </a:lnTo>
                  <a:lnTo>
                    <a:pt x="30594" y="95389"/>
                  </a:lnTo>
                  <a:lnTo>
                    <a:pt x="57747" y="71490"/>
                  </a:lnTo>
                  <a:lnTo>
                    <a:pt x="96351" y="45299"/>
                  </a:lnTo>
                  <a:lnTo>
                    <a:pt x="144276" y="24182"/>
                  </a:lnTo>
                  <a:lnTo>
                    <a:pt x="199389" y="15506"/>
                  </a:lnTo>
                  <a:close/>
                </a:path>
              </a:pathLst>
            </a:custGeom>
            <a:ln w="10414">
              <a:solidFill>
                <a:srgbClr val="495464"/>
              </a:solidFill>
            </a:ln>
          </p:spPr>
          <p:txBody>
            <a:bodyPr wrap="square" lIns="0" tIns="0" rIns="0" bIns="0" rtlCol="0"/>
            <a:lstStyle/>
            <a:p>
              <a:endParaRPr sz="1743" dirty="0"/>
            </a:p>
          </p:txBody>
        </p:sp>
      </p:grpSp>
      <p:pic>
        <p:nvPicPr>
          <p:cNvPr id="83" name="object 83"/>
          <p:cNvPicPr/>
          <p:nvPr/>
        </p:nvPicPr>
        <p:blipFill>
          <a:blip r:embed="rId13" cstate="print"/>
          <a:stretch>
            <a:fillRect/>
          </a:stretch>
        </p:blipFill>
        <p:spPr>
          <a:xfrm>
            <a:off x="10566320" y="2779020"/>
            <a:ext cx="650488" cy="659884"/>
          </a:xfrm>
          <a:prstGeom prst="rect">
            <a:avLst/>
          </a:prstGeom>
        </p:spPr>
      </p:pic>
      <p:grpSp>
        <p:nvGrpSpPr>
          <p:cNvPr id="84" name="object 84"/>
          <p:cNvGrpSpPr/>
          <p:nvPr/>
        </p:nvGrpSpPr>
        <p:grpSpPr>
          <a:xfrm>
            <a:off x="8404786" y="3738355"/>
            <a:ext cx="108529" cy="1187695"/>
            <a:chOff x="8621985" y="3859504"/>
            <a:chExt cx="113664" cy="1226185"/>
          </a:xfrm>
        </p:grpSpPr>
        <p:sp>
          <p:nvSpPr>
            <p:cNvPr id="85" name="object 85"/>
            <p:cNvSpPr/>
            <p:nvPr/>
          </p:nvSpPr>
          <p:spPr>
            <a:xfrm>
              <a:off x="8722899" y="3859504"/>
              <a:ext cx="0" cy="1216660"/>
            </a:xfrm>
            <a:custGeom>
              <a:avLst/>
              <a:gdLst/>
              <a:ahLst/>
              <a:cxnLst/>
              <a:rect l="l" t="t" r="r" b="b"/>
              <a:pathLst>
                <a:path h="1216660">
                  <a:moveTo>
                    <a:pt x="0" y="0"/>
                  </a:moveTo>
                  <a:lnTo>
                    <a:pt x="0" y="1216492"/>
                  </a:lnTo>
                </a:path>
              </a:pathLst>
            </a:custGeom>
            <a:ln w="25400">
              <a:solidFill>
                <a:srgbClr val="4859A7"/>
              </a:solidFill>
              <a:prstDash val="sysDash"/>
            </a:ln>
          </p:spPr>
          <p:txBody>
            <a:bodyPr wrap="square" lIns="0" tIns="0" rIns="0" bIns="0" rtlCol="0"/>
            <a:lstStyle/>
            <a:p>
              <a:endParaRPr sz="1743" dirty="0"/>
            </a:p>
          </p:txBody>
        </p:sp>
        <p:sp>
          <p:nvSpPr>
            <p:cNvPr id="86" name="object 86"/>
            <p:cNvSpPr/>
            <p:nvPr/>
          </p:nvSpPr>
          <p:spPr>
            <a:xfrm>
              <a:off x="8621985" y="4391901"/>
              <a:ext cx="57785" cy="0"/>
            </a:xfrm>
            <a:custGeom>
              <a:avLst/>
              <a:gdLst/>
              <a:ahLst/>
              <a:cxnLst/>
              <a:rect l="l" t="t" r="r" b="b"/>
              <a:pathLst>
                <a:path w="57784">
                  <a:moveTo>
                    <a:pt x="0" y="0"/>
                  </a:moveTo>
                  <a:lnTo>
                    <a:pt x="57607" y="0"/>
                  </a:lnTo>
                </a:path>
              </a:pathLst>
            </a:custGeom>
            <a:ln w="25400">
              <a:solidFill>
                <a:srgbClr val="4859A7"/>
              </a:solidFill>
            </a:ln>
          </p:spPr>
          <p:txBody>
            <a:bodyPr wrap="square" lIns="0" tIns="0" rIns="0" bIns="0" rtlCol="0"/>
            <a:lstStyle/>
            <a:p>
              <a:endParaRPr sz="1743" dirty="0"/>
            </a:p>
          </p:txBody>
        </p:sp>
        <p:sp>
          <p:nvSpPr>
            <p:cNvPr id="87" name="object 87"/>
            <p:cNvSpPr/>
            <p:nvPr/>
          </p:nvSpPr>
          <p:spPr>
            <a:xfrm>
              <a:off x="8621985" y="5072502"/>
              <a:ext cx="57785" cy="0"/>
            </a:xfrm>
            <a:custGeom>
              <a:avLst/>
              <a:gdLst/>
              <a:ahLst/>
              <a:cxnLst/>
              <a:rect l="l" t="t" r="r" b="b"/>
              <a:pathLst>
                <a:path w="57784">
                  <a:moveTo>
                    <a:pt x="0" y="0"/>
                  </a:moveTo>
                  <a:lnTo>
                    <a:pt x="57607" y="0"/>
                  </a:lnTo>
                </a:path>
              </a:pathLst>
            </a:custGeom>
            <a:ln w="25400">
              <a:solidFill>
                <a:srgbClr val="4859A7"/>
              </a:solidFill>
            </a:ln>
          </p:spPr>
          <p:txBody>
            <a:bodyPr wrap="square" lIns="0" tIns="0" rIns="0" bIns="0" rtlCol="0"/>
            <a:lstStyle/>
            <a:p>
              <a:endParaRPr sz="1743" dirty="0"/>
            </a:p>
          </p:txBody>
        </p:sp>
      </p:grpSp>
      <p:grpSp>
        <p:nvGrpSpPr>
          <p:cNvPr id="88" name="object 88"/>
          <p:cNvGrpSpPr/>
          <p:nvPr/>
        </p:nvGrpSpPr>
        <p:grpSpPr>
          <a:xfrm>
            <a:off x="8489017" y="3227212"/>
            <a:ext cx="428055" cy="247871"/>
            <a:chOff x="8710200" y="3331797"/>
            <a:chExt cx="448309" cy="255904"/>
          </a:xfrm>
        </p:grpSpPr>
        <p:sp>
          <p:nvSpPr>
            <p:cNvPr id="89" name="object 89"/>
            <p:cNvSpPr/>
            <p:nvPr/>
          </p:nvSpPr>
          <p:spPr>
            <a:xfrm>
              <a:off x="8722900" y="3407394"/>
              <a:ext cx="0" cy="180340"/>
            </a:xfrm>
            <a:custGeom>
              <a:avLst/>
              <a:gdLst/>
              <a:ahLst/>
              <a:cxnLst/>
              <a:rect l="l" t="t" r="r" b="b"/>
              <a:pathLst>
                <a:path h="180339">
                  <a:moveTo>
                    <a:pt x="0" y="0"/>
                  </a:moveTo>
                  <a:lnTo>
                    <a:pt x="0" y="180012"/>
                  </a:lnTo>
                </a:path>
              </a:pathLst>
            </a:custGeom>
            <a:ln w="25400">
              <a:solidFill>
                <a:srgbClr val="4859A7"/>
              </a:solidFill>
              <a:prstDash val="sysDash"/>
            </a:ln>
          </p:spPr>
          <p:txBody>
            <a:bodyPr wrap="square" lIns="0" tIns="0" rIns="0" bIns="0" rtlCol="0"/>
            <a:lstStyle/>
            <a:p>
              <a:endParaRPr sz="1743" dirty="0"/>
            </a:p>
          </p:txBody>
        </p:sp>
        <p:sp>
          <p:nvSpPr>
            <p:cNvPr id="90" name="object 90"/>
            <p:cNvSpPr/>
            <p:nvPr/>
          </p:nvSpPr>
          <p:spPr>
            <a:xfrm>
              <a:off x="8778589" y="3405648"/>
              <a:ext cx="323215" cy="0"/>
            </a:xfrm>
            <a:custGeom>
              <a:avLst/>
              <a:gdLst/>
              <a:ahLst/>
              <a:cxnLst/>
              <a:rect l="l" t="t" r="r" b="b"/>
              <a:pathLst>
                <a:path w="323215">
                  <a:moveTo>
                    <a:pt x="0" y="0"/>
                  </a:moveTo>
                  <a:lnTo>
                    <a:pt x="323049" y="0"/>
                  </a:lnTo>
                </a:path>
              </a:pathLst>
            </a:custGeom>
            <a:ln w="25400">
              <a:solidFill>
                <a:srgbClr val="4859A7"/>
              </a:solidFill>
              <a:prstDash val="sysDash"/>
            </a:ln>
          </p:spPr>
          <p:txBody>
            <a:bodyPr wrap="square" lIns="0" tIns="0" rIns="0" bIns="0" rtlCol="0"/>
            <a:lstStyle/>
            <a:p>
              <a:endParaRPr sz="1743" dirty="0"/>
            </a:p>
          </p:txBody>
        </p:sp>
        <p:sp>
          <p:nvSpPr>
            <p:cNvPr id="91" name="object 91"/>
            <p:cNvSpPr/>
            <p:nvPr/>
          </p:nvSpPr>
          <p:spPr>
            <a:xfrm>
              <a:off x="9078961" y="3331797"/>
              <a:ext cx="80010" cy="147955"/>
            </a:xfrm>
            <a:custGeom>
              <a:avLst/>
              <a:gdLst/>
              <a:ahLst/>
              <a:cxnLst/>
              <a:rect l="l" t="t" r="r" b="b"/>
              <a:pathLst>
                <a:path w="80009" h="147954">
                  <a:moveTo>
                    <a:pt x="0" y="0"/>
                  </a:moveTo>
                  <a:lnTo>
                    <a:pt x="0" y="147700"/>
                  </a:lnTo>
                  <a:lnTo>
                    <a:pt x="79438" y="73850"/>
                  </a:lnTo>
                  <a:lnTo>
                    <a:pt x="0" y="0"/>
                  </a:lnTo>
                  <a:close/>
                </a:path>
              </a:pathLst>
            </a:custGeom>
            <a:solidFill>
              <a:srgbClr val="4859A7"/>
            </a:solidFill>
          </p:spPr>
          <p:txBody>
            <a:bodyPr wrap="square" lIns="0" tIns="0" rIns="0" bIns="0" rtlCol="0"/>
            <a:lstStyle/>
            <a:p>
              <a:endParaRPr sz="1743" dirty="0"/>
            </a:p>
          </p:txBody>
        </p:sp>
      </p:grpSp>
      <p:grpSp>
        <p:nvGrpSpPr>
          <p:cNvPr id="92" name="object 92"/>
          <p:cNvGrpSpPr/>
          <p:nvPr/>
        </p:nvGrpSpPr>
        <p:grpSpPr>
          <a:xfrm>
            <a:off x="10187064" y="4105936"/>
            <a:ext cx="141271" cy="354279"/>
            <a:chOff x="10488596" y="4238999"/>
            <a:chExt cx="147955" cy="365760"/>
          </a:xfrm>
        </p:grpSpPr>
        <p:sp>
          <p:nvSpPr>
            <p:cNvPr id="93" name="object 93"/>
            <p:cNvSpPr/>
            <p:nvPr/>
          </p:nvSpPr>
          <p:spPr>
            <a:xfrm>
              <a:off x="10562446" y="4238999"/>
              <a:ext cx="0" cy="309245"/>
            </a:xfrm>
            <a:custGeom>
              <a:avLst/>
              <a:gdLst/>
              <a:ahLst/>
              <a:cxnLst/>
              <a:rect l="l" t="t" r="r" b="b"/>
              <a:pathLst>
                <a:path h="309245">
                  <a:moveTo>
                    <a:pt x="0" y="0"/>
                  </a:moveTo>
                  <a:lnTo>
                    <a:pt x="0" y="308648"/>
                  </a:lnTo>
                </a:path>
              </a:pathLst>
            </a:custGeom>
            <a:ln w="25400">
              <a:solidFill>
                <a:srgbClr val="4859A7"/>
              </a:solidFill>
              <a:prstDash val="sysDash"/>
            </a:ln>
          </p:spPr>
          <p:txBody>
            <a:bodyPr wrap="square" lIns="0" tIns="0" rIns="0" bIns="0" rtlCol="0"/>
            <a:lstStyle/>
            <a:p>
              <a:endParaRPr sz="1743" dirty="0"/>
            </a:p>
          </p:txBody>
        </p:sp>
        <p:sp>
          <p:nvSpPr>
            <p:cNvPr id="94" name="object 94"/>
            <p:cNvSpPr/>
            <p:nvPr/>
          </p:nvSpPr>
          <p:spPr>
            <a:xfrm>
              <a:off x="10488596" y="4524972"/>
              <a:ext cx="147955" cy="80010"/>
            </a:xfrm>
            <a:custGeom>
              <a:avLst/>
              <a:gdLst/>
              <a:ahLst/>
              <a:cxnLst/>
              <a:rect l="l" t="t" r="r" b="b"/>
              <a:pathLst>
                <a:path w="147954" h="80010">
                  <a:moveTo>
                    <a:pt x="147701" y="0"/>
                  </a:moveTo>
                  <a:lnTo>
                    <a:pt x="0" y="0"/>
                  </a:lnTo>
                  <a:lnTo>
                    <a:pt x="73850" y="79425"/>
                  </a:lnTo>
                  <a:lnTo>
                    <a:pt x="147701" y="0"/>
                  </a:lnTo>
                  <a:close/>
                </a:path>
              </a:pathLst>
            </a:custGeom>
            <a:solidFill>
              <a:srgbClr val="4859A7"/>
            </a:solidFill>
          </p:spPr>
          <p:txBody>
            <a:bodyPr wrap="square" lIns="0" tIns="0" rIns="0" bIns="0" rtlCol="0"/>
            <a:lstStyle/>
            <a:p>
              <a:endParaRPr sz="1743" dirty="0"/>
            </a:p>
          </p:txBody>
        </p:sp>
      </p:grpSp>
      <p:sp>
        <p:nvSpPr>
          <p:cNvPr id="95" name="object 95"/>
          <p:cNvSpPr txBox="1"/>
          <p:nvPr/>
        </p:nvSpPr>
        <p:spPr>
          <a:xfrm>
            <a:off x="8134873" y="3470777"/>
            <a:ext cx="705745" cy="221068"/>
          </a:xfrm>
          <a:prstGeom prst="rect">
            <a:avLst/>
          </a:prstGeom>
        </p:spPr>
        <p:txBody>
          <a:bodyPr vert="horz" wrap="square" lIns="0" tIns="12189" rIns="0" bIns="0" rtlCol="0">
            <a:spAutoFit/>
          </a:bodyPr>
          <a:lstStyle/>
          <a:p>
            <a:pPr marL="12189">
              <a:spcBef>
                <a:spcPts val="96"/>
              </a:spcBef>
            </a:pPr>
            <a:r>
              <a:rPr sz="1356" dirty="0">
                <a:solidFill>
                  <a:srgbClr val="495464"/>
                </a:solidFill>
                <a:latin typeface="DIN Pro Medium" panose="020B0604020202020204" charset="0"/>
                <a:cs typeface="DIN Pro Medium" panose="020B0604020202020204" charset="0"/>
              </a:rPr>
              <a:t>Данные</a:t>
            </a:r>
            <a:endParaRPr sz="1356" dirty="0">
              <a:latin typeface="DIN Pro Medium" panose="020B0604020202020204" charset="0"/>
              <a:cs typeface="DIN Pro Medium" panose="020B0604020202020204" charset="0"/>
            </a:endParaRPr>
          </a:p>
        </p:txBody>
      </p:sp>
      <p:sp>
        <p:nvSpPr>
          <p:cNvPr id="101" name="Прямоугольник 100"/>
          <p:cNvSpPr/>
          <p:nvPr/>
        </p:nvSpPr>
        <p:spPr>
          <a:xfrm>
            <a:off x="952117" y="95045"/>
            <a:ext cx="10261867" cy="1569660"/>
          </a:xfrm>
          <a:prstGeom prst="rect">
            <a:avLst/>
          </a:prstGeom>
        </p:spPr>
        <p:txBody>
          <a:bodyPr wrap="square">
            <a:spAutoFit/>
          </a:bodyPr>
          <a:lstStyle/>
          <a:p>
            <a:pPr marL="12301" algn="ctr">
              <a:spcBef>
                <a:spcPts val="126"/>
              </a:spcBef>
            </a:pPr>
            <a:r>
              <a:rPr lang="ru-RU" sz="3200" b="1" spc="-5" dirty="0">
                <a:solidFill>
                  <a:schemeClr val="accent5">
                    <a:lumMod val="75000"/>
                  </a:schemeClr>
                </a:solidFill>
                <a:latin typeface="DIN Pro Medium" panose="020B0604020202020204" charset="0"/>
                <a:ea typeface="Verdana" pitchFamily="34" charset="0"/>
                <a:cs typeface="DIN Pro Medium" panose="020B0604020202020204" charset="0"/>
              </a:rPr>
              <a:t>Независимая</a:t>
            </a:r>
            <a:r>
              <a:rPr lang="ru-RU" sz="3200" b="1" spc="-29" dirty="0">
                <a:solidFill>
                  <a:schemeClr val="accent5">
                    <a:lumMod val="75000"/>
                  </a:schemeClr>
                </a:solidFill>
                <a:latin typeface="DIN Pro Medium" panose="020B0604020202020204" charset="0"/>
                <a:ea typeface="Verdana" pitchFamily="34" charset="0"/>
                <a:cs typeface="DIN Pro Medium" panose="020B0604020202020204" charset="0"/>
              </a:rPr>
              <a:t> </a:t>
            </a:r>
            <a:r>
              <a:rPr lang="ru-RU" sz="3200" b="1" dirty="0">
                <a:solidFill>
                  <a:schemeClr val="accent5">
                    <a:lumMod val="75000"/>
                  </a:schemeClr>
                </a:solidFill>
                <a:latin typeface="DIN Pro Medium" panose="020B0604020202020204" charset="0"/>
                <a:ea typeface="Verdana" pitchFamily="34" charset="0"/>
                <a:cs typeface="DIN Pro Medium" panose="020B0604020202020204" charset="0"/>
              </a:rPr>
              <a:t>оценка</a:t>
            </a:r>
            <a:r>
              <a:rPr lang="ru-RU" sz="3200" b="1" spc="-19" dirty="0">
                <a:solidFill>
                  <a:schemeClr val="accent5">
                    <a:lumMod val="75000"/>
                  </a:schemeClr>
                </a:solidFill>
                <a:latin typeface="DIN Pro Medium" panose="020B0604020202020204" charset="0"/>
                <a:ea typeface="Verdana" pitchFamily="34" charset="0"/>
                <a:cs typeface="DIN Pro Medium" panose="020B0604020202020204" charset="0"/>
              </a:rPr>
              <a:t> </a:t>
            </a:r>
            <a:r>
              <a:rPr lang="ru-RU" sz="3200" b="1" dirty="0">
                <a:solidFill>
                  <a:schemeClr val="accent5">
                    <a:lumMod val="75000"/>
                  </a:schemeClr>
                </a:solidFill>
                <a:latin typeface="DIN Pro Medium" panose="020B0604020202020204" charset="0"/>
                <a:ea typeface="Verdana" pitchFamily="34" charset="0"/>
                <a:cs typeface="DIN Pro Medium" panose="020B0604020202020204" charset="0"/>
              </a:rPr>
              <a:t>квалификации</a:t>
            </a:r>
            <a:r>
              <a:rPr lang="ru-RU" sz="3200" b="1" spc="-24" dirty="0">
                <a:solidFill>
                  <a:schemeClr val="accent5">
                    <a:lumMod val="75000"/>
                  </a:schemeClr>
                </a:solidFill>
                <a:latin typeface="DIN Pro Medium" panose="020B0604020202020204" charset="0"/>
                <a:ea typeface="Verdana" pitchFamily="34" charset="0"/>
                <a:cs typeface="DIN Pro Medium" panose="020B0604020202020204" charset="0"/>
              </a:rPr>
              <a:t> </a:t>
            </a:r>
            <a:r>
              <a:rPr lang="ru-RU" sz="3200" b="1" dirty="0">
                <a:solidFill>
                  <a:schemeClr val="accent5">
                    <a:lumMod val="75000"/>
                  </a:schemeClr>
                </a:solidFill>
                <a:latin typeface="DIN Pro Medium" panose="020B0604020202020204" charset="0"/>
                <a:ea typeface="Verdana" pitchFamily="34" charset="0"/>
                <a:cs typeface="DIN Pro Medium" panose="020B0604020202020204" charset="0"/>
              </a:rPr>
              <a:t>в области</a:t>
            </a:r>
            <a:r>
              <a:rPr lang="ru-RU" sz="3200" b="1" spc="-24" dirty="0">
                <a:solidFill>
                  <a:schemeClr val="accent5">
                    <a:lumMod val="75000"/>
                  </a:schemeClr>
                </a:solidFill>
                <a:latin typeface="DIN Pro Medium" panose="020B0604020202020204" charset="0"/>
                <a:ea typeface="Verdana" pitchFamily="34" charset="0"/>
                <a:cs typeface="DIN Pro Medium" panose="020B0604020202020204" charset="0"/>
              </a:rPr>
              <a:t> </a:t>
            </a:r>
            <a:r>
              <a:rPr lang="ru-RU" sz="3200" b="1" spc="-5" dirty="0">
                <a:solidFill>
                  <a:schemeClr val="accent5">
                    <a:lumMod val="75000"/>
                  </a:schemeClr>
                </a:solidFill>
                <a:latin typeface="DIN Pro Medium" panose="020B0604020202020204" charset="0"/>
                <a:ea typeface="Verdana" pitchFamily="34" charset="0"/>
                <a:cs typeface="DIN Pro Medium" panose="020B0604020202020204" charset="0"/>
              </a:rPr>
              <a:t>инженерных изысканий, градостроительства, архитектурно-строительного проектирования</a:t>
            </a:r>
            <a:endParaRPr lang="ru-RU" sz="3200" b="1" dirty="0">
              <a:solidFill>
                <a:schemeClr val="accent5">
                  <a:lumMod val="75000"/>
                </a:schemeClr>
              </a:solidFill>
              <a:latin typeface="DIN Pro Medium" panose="020B0604020202020204" charset="0"/>
              <a:ea typeface="Verdana" pitchFamily="34" charset="0"/>
              <a:cs typeface="DIN Pro Medium" panose="020B0604020202020204" charset="0"/>
            </a:endParaRPr>
          </a:p>
        </p:txBody>
      </p:sp>
      <p:pic>
        <p:nvPicPr>
          <p:cNvPr id="97" name="Рисунок 9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36144" y="5853276"/>
            <a:ext cx="2310424" cy="900530"/>
          </a:xfrm>
          <a:prstGeom prst="rect">
            <a:avLst/>
          </a:prstGeom>
        </p:spPr>
      </p:pic>
      <p:sp>
        <p:nvSpPr>
          <p:cNvPr id="96" name="Номер слайда 6"/>
          <p:cNvSpPr>
            <a:spLocks noGrp="1"/>
          </p:cNvSpPr>
          <p:nvPr>
            <p:ph type="sldNum" sz="quarter" idx="4294967295"/>
          </p:nvPr>
        </p:nvSpPr>
        <p:spPr>
          <a:xfrm>
            <a:off x="11662719" y="6534192"/>
            <a:ext cx="529281" cy="365125"/>
          </a:xfrm>
          <a:prstGeom prst="rect">
            <a:avLst/>
          </a:prstGeom>
        </p:spPr>
        <p:txBody>
          <a:bodyPr/>
          <a:lstStyle/>
          <a:p>
            <a:r>
              <a:rPr lang="ru-RU" sz="1400" b="1" dirty="0">
                <a:solidFill>
                  <a:schemeClr val="bg1"/>
                </a:solidFill>
              </a:rPr>
              <a:t>2</a:t>
            </a:r>
            <a:r>
              <a:rPr lang="en-US" sz="1400" b="1" dirty="0">
                <a:solidFill>
                  <a:schemeClr val="bg1"/>
                </a:solidFill>
              </a:rPr>
              <a:t>4</a:t>
            </a:r>
            <a:endParaRPr lang="ru-RU" sz="1400" b="1" dirty="0">
              <a:solidFill>
                <a:schemeClr val="bg1"/>
              </a:solidFill>
            </a:endParaRPr>
          </a:p>
        </p:txBody>
      </p:sp>
      <p:pic>
        <p:nvPicPr>
          <p:cNvPr id="98" name="Рисунок 97"/>
          <p:cNvPicPr>
            <a:picLocks noChangeAspect="1"/>
          </p:cNvPicPr>
          <p:nvPr/>
        </p:nvPicPr>
        <p:blipFill>
          <a:blip r:embed="rId15">
            <a:duotone>
              <a:schemeClr val="accent1">
                <a:shade val="45000"/>
                <a:satMod val="135000"/>
              </a:schemeClr>
              <a:prstClr val="white"/>
            </a:duotone>
          </a:blip>
          <a:stretch>
            <a:fillRect/>
          </a:stretch>
        </p:blipFill>
        <p:spPr>
          <a:xfrm>
            <a:off x="328482" y="1595559"/>
            <a:ext cx="5420688" cy="3221270"/>
          </a:xfrm>
          <a:prstGeom prst="rect">
            <a:avLst/>
          </a:prstGeom>
        </p:spPr>
      </p:pic>
      <p:sp>
        <p:nvSpPr>
          <p:cNvPr id="99" name="Прямоугольная выноска 98"/>
          <p:cNvSpPr/>
          <p:nvPr/>
        </p:nvSpPr>
        <p:spPr>
          <a:xfrm>
            <a:off x="689427" y="2890152"/>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МСК 18</a:t>
            </a:r>
          </a:p>
        </p:txBody>
      </p:sp>
      <p:sp>
        <p:nvSpPr>
          <p:cNvPr id="100" name="Прямоугольная выноска 99"/>
          <p:cNvSpPr/>
          <p:nvPr/>
        </p:nvSpPr>
        <p:spPr>
          <a:xfrm>
            <a:off x="355487" y="3783929"/>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СКФО и ЮФО 5</a:t>
            </a:r>
          </a:p>
        </p:txBody>
      </p:sp>
      <p:sp>
        <p:nvSpPr>
          <p:cNvPr id="102" name="Прямоугольная выноска 101"/>
          <p:cNvSpPr/>
          <p:nvPr/>
        </p:nvSpPr>
        <p:spPr>
          <a:xfrm>
            <a:off x="382248" y="3179283"/>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ЦФО 12</a:t>
            </a:r>
          </a:p>
        </p:txBody>
      </p:sp>
      <p:sp>
        <p:nvSpPr>
          <p:cNvPr id="103" name="Прямоугольная выноска 102"/>
          <p:cNvSpPr/>
          <p:nvPr/>
        </p:nvSpPr>
        <p:spPr>
          <a:xfrm>
            <a:off x="929682" y="2476693"/>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СЗФО 6</a:t>
            </a:r>
          </a:p>
        </p:txBody>
      </p:sp>
      <p:sp>
        <p:nvSpPr>
          <p:cNvPr id="105" name="Прямоугольная выноска 104"/>
          <p:cNvSpPr/>
          <p:nvPr/>
        </p:nvSpPr>
        <p:spPr>
          <a:xfrm>
            <a:off x="1306923" y="3381623"/>
            <a:ext cx="754483" cy="270217"/>
          </a:xfrm>
          <a:prstGeom prst="wedgeRectCallout">
            <a:avLst>
              <a:gd name="adj1" fmla="val -18502"/>
              <a:gd name="adj2" fmla="val 78769"/>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ПФО 11</a:t>
            </a:r>
          </a:p>
        </p:txBody>
      </p:sp>
      <p:sp>
        <p:nvSpPr>
          <p:cNvPr id="106" name="Прямоугольная выноска 105"/>
          <p:cNvSpPr/>
          <p:nvPr/>
        </p:nvSpPr>
        <p:spPr>
          <a:xfrm>
            <a:off x="2123806" y="3054049"/>
            <a:ext cx="754483" cy="270217"/>
          </a:xfrm>
          <a:prstGeom prst="wedgeRectCallout">
            <a:avLst>
              <a:gd name="adj1" fmla="val -20833"/>
              <a:gd name="adj2" fmla="val 75515"/>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УФО 5</a:t>
            </a:r>
          </a:p>
        </p:txBody>
      </p:sp>
      <p:sp>
        <p:nvSpPr>
          <p:cNvPr id="107" name="Прямоугольная выноска 106"/>
          <p:cNvSpPr/>
          <p:nvPr/>
        </p:nvSpPr>
        <p:spPr>
          <a:xfrm>
            <a:off x="2653059" y="3518461"/>
            <a:ext cx="754483" cy="270217"/>
          </a:xfrm>
          <a:prstGeom prst="wedgeRectCallout">
            <a:avLst>
              <a:gd name="adj1" fmla="val -18502"/>
              <a:gd name="adj2" fmla="val 88531"/>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СФО 5</a:t>
            </a:r>
          </a:p>
        </p:txBody>
      </p:sp>
      <p:sp>
        <p:nvSpPr>
          <p:cNvPr id="108" name="Прямоугольная выноска 107"/>
          <p:cNvSpPr/>
          <p:nvPr/>
        </p:nvSpPr>
        <p:spPr>
          <a:xfrm>
            <a:off x="4360672" y="2305061"/>
            <a:ext cx="754483" cy="270217"/>
          </a:xfrm>
          <a:prstGeom prst="wedgeRectCallout">
            <a:avLst>
              <a:gd name="adj1" fmla="val -18502"/>
              <a:gd name="adj2" fmla="val 88531"/>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ДФО 4</a:t>
            </a:r>
          </a:p>
        </p:txBody>
      </p:sp>
      <p:sp>
        <p:nvSpPr>
          <p:cNvPr id="104" name="Прямоугольная выноска 103"/>
          <p:cNvSpPr/>
          <p:nvPr/>
        </p:nvSpPr>
        <p:spPr>
          <a:xfrm>
            <a:off x="391893" y="2105866"/>
            <a:ext cx="876831" cy="270217"/>
          </a:xfrm>
          <a:prstGeom prst="wedgeRectCallout">
            <a:avLst>
              <a:gd name="adj1" fmla="val -18502"/>
              <a:gd name="adj2" fmla="val 88531"/>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Минск 1</a:t>
            </a:r>
          </a:p>
        </p:txBody>
      </p:sp>
    </p:spTree>
    <p:extLst>
      <p:ext uri="{BB962C8B-B14F-4D97-AF65-F5344CB8AC3E}">
        <p14:creationId xmlns:p14="http://schemas.microsoft.com/office/powerpoint/2010/main" val="29091035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63465" y="2682104"/>
            <a:ext cx="0" cy="1302712"/>
          </a:xfrm>
          <a:custGeom>
            <a:avLst/>
            <a:gdLst/>
            <a:ahLst/>
            <a:cxnLst/>
            <a:rect l="l" t="t" r="r" b="b"/>
            <a:pathLst>
              <a:path h="1344929">
                <a:moveTo>
                  <a:pt x="0" y="0"/>
                </a:moveTo>
                <a:lnTo>
                  <a:pt x="0" y="1344726"/>
                </a:lnTo>
              </a:path>
            </a:pathLst>
          </a:custGeom>
          <a:ln w="25400">
            <a:solidFill>
              <a:srgbClr val="979ACC"/>
            </a:solidFill>
            <a:prstDash val="sysDash"/>
          </a:ln>
        </p:spPr>
        <p:txBody>
          <a:bodyPr wrap="square" lIns="0" tIns="0" rIns="0" bIns="0" rtlCol="0"/>
          <a:lstStyle/>
          <a:p>
            <a:endParaRPr sz="1743" dirty="0"/>
          </a:p>
        </p:txBody>
      </p:sp>
      <p:sp>
        <p:nvSpPr>
          <p:cNvPr id="3" name="object 3"/>
          <p:cNvSpPr/>
          <p:nvPr/>
        </p:nvSpPr>
        <p:spPr>
          <a:xfrm>
            <a:off x="9050331" y="4044909"/>
            <a:ext cx="2453737" cy="0"/>
          </a:xfrm>
          <a:custGeom>
            <a:avLst/>
            <a:gdLst/>
            <a:ahLst/>
            <a:cxnLst/>
            <a:rect l="l" t="t" r="r" b="b"/>
            <a:pathLst>
              <a:path w="2569845">
                <a:moveTo>
                  <a:pt x="0" y="0"/>
                </a:moveTo>
                <a:lnTo>
                  <a:pt x="2569235" y="0"/>
                </a:lnTo>
              </a:path>
            </a:pathLst>
          </a:custGeom>
          <a:ln w="25400">
            <a:solidFill>
              <a:srgbClr val="979ACC"/>
            </a:solidFill>
            <a:prstDash val="sysDash"/>
          </a:ln>
        </p:spPr>
        <p:txBody>
          <a:bodyPr wrap="square" lIns="0" tIns="0" rIns="0" bIns="0" rtlCol="0"/>
          <a:lstStyle/>
          <a:p>
            <a:endParaRPr sz="1743" dirty="0"/>
          </a:p>
        </p:txBody>
      </p:sp>
      <p:sp>
        <p:nvSpPr>
          <p:cNvPr id="4" name="object 4"/>
          <p:cNvSpPr/>
          <p:nvPr/>
        </p:nvSpPr>
        <p:spPr>
          <a:xfrm>
            <a:off x="11565442" y="2658099"/>
            <a:ext cx="0" cy="1302712"/>
          </a:xfrm>
          <a:custGeom>
            <a:avLst/>
            <a:gdLst/>
            <a:ahLst/>
            <a:cxnLst/>
            <a:rect l="l" t="t" r="r" b="b"/>
            <a:pathLst>
              <a:path h="1344929">
                <a:moveTo>
                  <a:pt x="0" y="1344726"/>
                </a:moveTo>
                <a:lnTo>
                  <a:pt x="0" y="0"/>
                </a:lnTo>
              </a:path>
            </a:pathLst>
          </a:custGeom>
          <a:ln w="25400">
            <a:solidFill>
              <a:srgbClr val="979ACC"/>
            </a:solidFill>
            <a:prstDash val="sysDash"/>
          </a:ln>
        </p:spPr>
        <p:txBody>
          <a:bodyPr wrap="square" lIns="0" tIns="0" rIns="0" bIns="0" rtlCol="0"/>
          <a:lstStyle/>
          <a:p>
            <a:endParaRPr sz="1743" dirty="0"/>
          </a:p>
        </p:txBody>
      </p:sp>
      <p:sp>
        <p:nvSpPr>
          <p:cNvPr id="5" name="object 5"/>
          <p:cNvSpPr/>
          <p:nvPr/>
        </p:nvSpPr>
        <p:spPr>
          <a:xfrm>
            <a:off x="9025423" y="2597809"/>
            <a:ext cx="2453737" cy="0"/>
          </a:xfrm>
          <a:custGeom>
            <a:avLst/>
            <a:gdLst/>
            <a:ahLst/>
            <a:cxnLst/>
            <a:rect l="l" t="t" r="r" b="b"/>
            <a:pathLst>
              <a:path w="2569845">
                <a:moveTo>
                  <a:pt x="2569235" y="0"/>
                </a:moveTo>
                <a:lnTo>
                  <a:pt x="0" y="0"/>
                </a:lnTo>
              </a:path>
            </a:pathLst>
          </a:custGeom>
          <a:ln w="25400">
            <a:solidFill>
              <a:srgbClr val="979ACC"/>
            </a:solidFill>
            <a:prstDash val="sysDash"/>
          </a:ln>
        </p:spPr>
        <p:txBody>
          <a:bodyPr wrap="square" lIns="0" tIns="0" rIns="0" bIns="0" rtlCol="0"/>
          <a:lstStyle/>
          <a:p>
            <a:endParaRPr sz="1743" dirty="0"/>
          </a:p>
        </p:txBody>
      </p:sp>
      <p:sp>
        <p:nvSpPr>
          <p:cNvPr id="6" name="object 6"/>
          <p:cNvSpPr/>
          <p:nvPr/>
        </p:nvSpPr>
        <p:spPr>
          <a:xfrm>
            <a:off x="8963466" y="4008621"/>
            <a:ext cx="37591" cy="36289"/>
          </a:xfrm>
          <a:custGeom>
            <a:avLst/>
            <a:gdLst/>
            <a:ahLst/>
            <a:cxnLst/>
            <a:rect l="l" t="t" r="r" b="b"/>
            <a:pathLst>
              <a:path w="39370" h="37464">
                <a:moveTo>
                  <a:pt x="0" y="0"/>
                </a:moveTo>
                <a:lnTo>
                  <a:pt x="0" y="37464"/>
                </a:lnTo>
                <a:lnTo>
                  <a:pt x="38785" y="37464"/>
                </a:lnTo>
              </a:path>
            </a:pathLst>
          </a:custGeom>
          <a:ln w="25400">
            <a:solidFill>
              <a:srgbClr val="979ACC"/>
            </a:solidFill>
          </a:ln>
        </p:spPr>
        <p:txBody>
          <a:bodyPr wrap="square" lIns="0" tIns="0" rIns="0" bIns="0" rtlCol="0"/>
          <a:lstStyle/>
          <a:p>
            <a:endParaRPr sz="1743" dirty="0"/>
          </a:p>
        </p:txBody>
      </p:sp>
      <p:sp>
        <p:nvSpPr>
          <p:cNvPr id="7" name="object 7"/>
          <p:cNvSpPr/>
          <p:nvPr/>
        </p:nvSpPr>
        <p:spPr>
          <a:xfrm>
            <a:off x="11528399" y="4008621"/>
            <a:ext cx="37591" cy="36289"/>
          </a:xfrm>
          <a:custGeom>
            <a:avLst/>
            <a:gdLst/>
            <a:ahLst/>
            <a:cxnLst/>
            <a:rect l="l" t="t" r="r" b="b"/>
            <a:pathLst>
              <a:path w="39370" h="37464">
                <a:moveTo>
                  <a:pt x="0" y="37464"/>
                </a:moveTo>
                <a:lnTo>
                  <a:pt x="38798" y="37464"/>
                </a:lnTo>
                <a:lnTo>
                  <a:pt x="38798" y="0"/>
                </a:lnTo>
              </a:path>
            </a:pathLst>
          </a:custGeom>
          <a:ln w="25400">
            <a:solidFill>
              <a:srgbClr val="979ACC"/>
            </a:solidFill>
          </a:ln>
        </p:spPr>
        <p:txBody>
          <a:bodyPr wrap="square" lIns="0" tIns="0" rIns="0" bIns="0" rtlCol="0"/>
          <a:lstStyle/>
          <a:p>
            <a:endParaRPr sz="1743" dirty="0"/>
          </a:p>
        </p:txBody>
      </p:sp>
      <p:sp>
        <p:nvSpPr>
          <p:cNvPr id="8" name="object 8"/>
          <p:cNvSpPr/>
          <p:nvPr/>
        </p:nvSpPr>
        <p:spPr>
          <a:xfrm>
            <a:off x="11528399" y="2597802"/>
            <a:ext cx="37591" cy="36904"/>
          </a:xfrm>
          <a:custGeom>
            <a:avLst/>
            <a:gdLst/>
            <a:ahLst/>
            <a:cxnLst/>
            <a:rect l="l" t="t" r="r" b="b"/>
            <a:pathLst>
              <a:path w="39370" h="38100">
                <a:moveTo>
                  <a:pt x="38798" y="37490"/>
                </a:moveTo>
                <a:lnTo>
                  <a:pt x="38798" y="0"/>
                </a:lnTo>
                <a:lnTo>
                  <a:pt x="0" y="0"/>
                </a:lnTo>
              </a:path>
            </a:pathLst>
          </a:custGeom>
          <a:ln w="25400">
            <a:solidFill>
              <a:srgbClr val="979ACC"/>
            </a:solidFill>
          </a:ln>
        </p:spPr>
        <p:txBody>
          <a:bodyPr wrap="square" lIns="0" tIns="0" rIns="0" bIns="0" rtlCol="0"/>
          <a:lstStyle/>
          <a:p>
            <a:endParaRPr sz="1743" dirty="0"/>
          </a:p>
        </p:txBody>
      </p:sp>
      <p:sp>
        <p:nvSpPr>
          <p:cNvPr id="9" name="object 9"/>
          <p:cNvSpPr/>
          <p:nvPr/>
        </p:nvSpPr>
        <p:spPr>
          <a:xfrm>
            <a:off x="8963466" y="2597802"/>
            <a:ext cx="37591" cy="36904"/>
          </a:xfrm>
          <a:custGeom>
            <a:avLst/>
            <a:gdLst/>
            <a:ahLst/>
            <a:cxnLst/>
            <a:rect l="l" t="t" r="r" b="b"/>
            <a:pathLst>
              <a:path w="39370" h="38100">
                <a:moveTo>
                  <a:pt x="38785" y="0"/>
                </a:moveTo>
                <a:lnTo>
                  <a:pt x="0" y="0"/>
                </a:lnTo>
                <a:lnTo>
                  <a:pt x="0" y="37490"/>
                </a:lnTo>
              </a:path>
            </a:pathLst>
          </a:custGeom>
          <a:ln w="25400">
            <a:solidFill>
              <a:srgbClr val="979ACC"/>
            </a:solidFill>
          </a:ln>
        </p:spPr>
        <p:txBody>
          <a:bodyPr wrap="square" lIns="0" tIns="0" rIns="0" bIns="0" rtlCol="0"/>
          <a:lstStyle/>
          <a:p>
            <a:endParaRPr sz="1743" dirty="0"/>
          </a:p>
        </p:txBody>
      </p:sp>
      <p:sp>
        <p:nvSpPr>
          <p:cNvPr id="10" name="object 10"/>
          <p:cNvSpPr/>
          <p:nvPr/>
        </p:nvSpPr>
        <p:spPr>
          <a:xfrm>
            <a:off x="8963465" y="4599565"/>
            <a:ext cx="0" cy="1056070"/>
          </a:xfrm>
          <a:custGeom>
            <a:avLst/>
            <a:gdLst/>
            <a:ahLst/>
            <a:cxnLst/>
            <a:rect l="l" t="t" r="r" b="b"/>
            <a:pathLst>
              <a:path h="1090295">
                <a:moveTo>
                  <a:pt x="0" y="0"/>
                </a:moveTo>
                <a:lnTo>
                  <a:pt x="0" y="1089774"/>
                </a:lnTo>
              </a:path>
            </a:pathLst>
          </a:custGeom>
          <a:ln w="25400">
            <a:solidFill>
              <a:srgbClr val="979ACC"/>
            </a:solidFill>
            <a:prstDash val="sysDash"/>
          </a:ln>
        </p:spPr>
        <p:txBody>
          <a:bodyPr wrap="square" lIns="0" tIns="0" rIns="0" bIns="0" rtlCol="0"/>
          <a:lstStyle/>
          <a:p>
            <a:endParaRPr sz="1743" dirty="0"/>
          </a:p>
        </p:txBody>
      </p:sp>
      <p:sp>
        <p:nvSpPr>
          <p:cNvPr id="11" name="object 11"/>
          <p:cNvSpPr/>
          <p:nvPr/>
        </p:nvSpPr>
        <p:spPr>
          <a:xfrm>
            <a:off x="9050331" y="5715094"/>
            <a:ext cx="2453737" cy="0"/>
          </a:xfrm>
          <a:custGeom>
            <a:avLst/>
            <a:gdLst/>
            <a:ahLst/>
            <a:cxnLst/>
            <a:rect l="l" t="t" r="r" b="b"/>
            <a:pathLst>
              <a:path w="2569845">
                <a:moveTo>
                  <a:pt x="0" y="0"/>
                </a:moveTo>
                <a:lnTo>
                  <a:pt x="2569235" y="0"/>
                </a:lnTo>
              </a:path>
            </a:pathLst>
          </a:custGeom>
          <a:ln w="25400">
            <a:solidFill>
              <a:srgbClr val="979ACC"/>
            </a:solidFill>
            <a:prstDash val="sysDash"/>
          </a:ln>
        </p:spPr>
        <p:txBody>
          <a:bodyPr wrap="square" lIns="0" tIns="0" rIns="0" bIns="0" rtlCol="0"/>
          <a:lstStyle/>
          <a:p>
            <a:endParaRPr sz="1743" dirty="0"/>
          </a:p>
        </p:txBody>
      </p:sp>
      <p:sp>
        <p:nvSpPr>
          <p:cNvPr id="12" name="object 12"/>
          <p:cNvSpPr/>
          <p:nvPr/>
        </p:nvSpPr>
        <p:spPr>
          <a:xfrm>
            <a:off x="11565442" y="4575725"/>
            <a:ext cx="0" cy="1056070"/>
          </a:xfrm>
          <a:custGeom>
            <a:avLst/>
            <a:gdLst/>
            <a:ahLst/>
            <a:cxnLst/>
            <a:rect l="l" t="t" r="r" b="b"/>
            <a:pathLst>
              <a:path h="1090295">
                <a:moveTo>
                  <a:pt x="0" y="1089774"/>
                </a:moveTo>
                <a:lnTo>
                  <a:pt x="0" y="0"/>
                </a:lnTo>
              </a:path>
            </a:pathLst>
          </a:custGeom>
          <a:ln w="25400">
            <a:solidFill>
              <a:srgbClr val="979ACC"/>
            </a:solidFill>
            <a:prstDash val="sysDash"/>
          </a:ln>
        </p:spPr>
        <p:txBody>
          <a:bodyPr wrap="square" lIns="0" tIns="0" rIns="0" bIns="0" rtlCol="0"/>
          <a:lstStyle/>
          <a:p>
            <a:endParaRPr sz="1743" dirty="0"/>
          </a:p>
        </p:txBody>
      </p:sp>
      <p:sp>
        <p:nvSpPr>
          <p:cNvPr id="13" name="object 13"/>
          <p:cNvSpPr/>
          <p:nvPr/>
        </p:nvSpPr>
        <p:spPr>
          <a:xfrm>
            <a:off x="9025423" y="4515761"/>
            <a:ext cx="2453737" cy="0"/>
          </a:xfrm>
          <a:custGeom>
            <a:avLst/>
            <a:gdLst/>
            <a:ahLst/>
            <a:cxnLst/>
            <a:rect l="l" t="t" r="r" b="b"/>
            <a:pathLst>
              <a:path w="2569845">
                <a:moveTo>
                  <a:pt x="2569235" y="0"/>
                </a:moveTo>
                <a:lnTo>
                  <a:pt x="0" y="0"/>
                </a:lnTo>
              </a:path>
            </a:pathLst>
          </a:custGeom>
          <a:ln w="25400">
            <a:solidFill>
              <a:srgbClr val="979ACC"/>
            </a:solidFill>
            <a:prstDash val="sysDash"/>
          </a:ln>
        </p:spPr>
        <p:txBody>
          <a:bodyPr wrap="square" lIns="0" tIns="0" rIns="0" bIns="0" rtlCol="0"/>
          <a:lstStyle/>
          <a:p>
            <a:endParaRPr sz="1743" dirty="0"/>
          </a:p>
        </p:txBody>
      </p:sp>
      <p:sp>
        <p:nvSpPr>
          <p:cNvPr id="14" name="object 14"/>
          <p:cNvSpPr/>
          <p:nvPr/>
        </p:nvSpPr>
        <p:spPr>
          <a:xfrm>
            <a:off x="8963466" y="5678960"/>
            <a:ext cx="37591" cy="36289"/>
          </a:xfrm>
          <a:custGeom>
            <a:avLst/>
            <a:gdLst/>
            <a:ahLst/>
            <a:cxnLst/>
            <a:rect l="l" t="t" r="r" b="b"/>
            <a:pathLst>
              <a:path w="39370" h="37464">
                <a:moveTo>
                  <a:pt x="0" y="0"/>
                </a:moveTo>
                <a:lnTo>
                  <a:pt x="0" y="37312"/>
                </a:lnTo>
                <a:lnTo>
                  <a:pt x="38785" y="37312"/>
                </a:lnTo>
              </a:path>
            </a:pathLst>
          </a:custGeom>
          <a:ln w="25400">
            <a:solidFill>
              <a:srgbClr val="979ACC"/>
            </a:solidFill>
          </a:ln>
        </p:spPr>
        <p:txBody>
          <a:bodyPr wrap="square" lIns="0" tIns="0" rIns="0" bIns="0" rtlCol="0"/>
          <a:lstStyle/>
          <a:p>
            <a:endParaRPr sz="1743" dirty="0"/>
          </a:p>
        </p:txBody>
      </p:sp>
      <p:sp>
        <p:nvSpPr>
          <p:cNvPr id="15" name="object 15"/>
          <p:cNvSpPr/>
          <p:nvPr/>
        </p:nvSpPr>
        <p:spPr>
          <a:xfrm>
            <a:off x="11528399" y="5678960"/>
            <a:ext cx="37591" cy="36289"/>
          </a:xfrm>
          <a:custGeom>
            <a:avLst/>
            <a:gdLst/>
            <a:ahLst/>
            <a:cxnLst/>
            <a:rect l="l" t="t" r="r" b="b"/>
            <a:pathLst>
              <a:path w="39370" h="37464">
                <a:moveTo>
                  <a:pt x="0" y="37312"/>
                </a:moveTo>
                <a:lnTo>
                  <a:pt x="38798" y="37312"/>
                </a:lnTo>
                <a:lnTo>
                  <a:pt x="38798" y="0"/>
                </a:lnTo>
              </a:path>
            </a:pathLst>
          </a:custGeom>
          <a:ln w="25400">
            <a:solidFill>
              <a:srgbClr val="979ACC"/>
            </a:solidFill>
          </a:ln>
        </p:spPr>
        <p:txBody>
          <a:bodyPr wrap="square" lIns="0" tIns="0" rIns="0" bIns="0" rtlCol="0"/>
          <a:lstStyle/>
          <a:p>
            <a:endParaRPr sz="1743" dirty="0"/>
          </a:p>
        </p:txBody>
      </p:sp>
      <p:sp>
        <p:nvSpPr>
          <p:cNvPr id="16" name="object 16"/>
          <p:cNvSpPr/>
          <p:nvPr/>
        </p:nvSpPr>
        <p:spPr>
          <a:xfrm>
            <a:off x="11528399" y="4515757"/>
            <a:ext cx="37591" cy="36289"/>
          </a:xfrm>
          <a:custGeom>
            <a:avLst/>
            <a:gdLst/>
            <a:ahLst/>
            <a:cxnLst/>
            <a:rect l="l" t="t" r="r" b="b"/>
            <a:pathLst>
              <a:path w="39370" h="37464">
                <a:moveTo>
                  <a:pt x="38798" y="37312"/>
                </a:moveTo>
                <a:lnTo>
                  <a:pt x="38798" y="0"/>
                </a:lnTo>
                <a:lnTo>
                  <a:pt x="0" y="0"/>
                </a:lnTo>
              </a:path>
            </a:pathLst>
          </a:custGeom>
          <a:ln w="25400">
            <a:solidFill>
              <a:srgbClr val="979ACC"/>
            </a:solidFill>
          </a:ln>
        </p:spPr>
        <p:txBody>
          <a:bodyPr wrap="square" lIns="0" tIns="0" rIns="0" bIns="0" rtlCol="0"/>
          <a:lstStyle/>
          <a:p>
            <a:endParaRPr sz="1743" dirty="0"/>
          </a:p>
        </p:txBody>
      </p:sp>
      <p:sp>
        <p:nvSpPr>
          <p:cNvPr id="17" name="object 17"/>
          <p:cNvSpPr/>
          <p:nvPr/>
        </p:nvSpPr>
        <p:spPr>
          <a:xfrm>
            <a:off x="8963466" y="4515757"/>
            <a:ext cx="37591" cy="36289"/>
          </a:xfrm>
          <a:custGeom>
            <a:avLst/>
            <a:gdLst/>
            <a:ahLst/>
            <a:cxnLst/>
            <a:rect l="l" t="t" r="r" b="b"/>
            <a:pathLst>
              <a:path w="39370" h="37464">
                <a:moveTo>
                  <a:pt x="38785" y="0"/>
                </a:moveTo>
                <a:lnTo>
                  <a:pt x="0" y="0"/>
                </a:lnTo>
                <a:lnTo>
                  <a:pt x="0" y="37312"/>
                </a:lnTo>
              </a:path>
            </a:pathLst>
          </a:custGeom>
          <a:ln w="25400">
            <a:solidFill>
              <a:srgbClr val="979ACC"/>
            </a:solidFill>
          </a:ln>
        </p:spPr>
        <p:txBody>
          <a:bodyPr wrap="square" lIns="0" tIns="0" rIns="0" bIns="0" rtlCol="0"/>
          <a:lstStyle/>
          <a:p>
            <a:endParaRPr sz="1743" dirty="0"/>
          </a:p>
        </p:txBody>
      </p:sp>
      <p:sp>
        <p:nvSpPr>
          <p:cNvPr id="18" name="object 18"/>
          <p:cNvSpPr/>
          <p:nvPr/>
        </p:nvSpPr>
        <p:spPr>
          <a:xfrm>
            <a:off x="6327946" y="3481425"/>
            <a:ext cx="1111973" cy="1279340"/>
          </a:xfrm>
          <a:custGeom>
            <a:avLst/>
            <a:gdLst/>
            <a:ahLst/>
            <a:cxnLst/>
            <a:rect l="l" t="t" r="r" b="b"/>
            <a:pathLst>
              <a:path w="1164590" h="1320800">
                <a:moveTo>
                  <a:pt x="628664" y="0"/>
                </a:moveTo>
                <a:lnTo>
                  <a:pt x="535671" y="0"/>
                </a:lnTo>
                <a:lnTo>
                  <a:pt x="490880" y="12699"/>
                </a:lnTo>
                <a:lnTo>
                  <a:pt x="448145" y="25399"/>
                </a:lnTo>
                <a:lnTo>
                  <a:pt x="407817" y="50799"/>
                </a:lnTo>
                <a:lnTo>
                  <a:pt x="370245" y="63499"/>
                </a:lnTo>
                <a:lnTo>
                  <a:pt x="335781" y="88899"/>
                </a:lnTo>
                <a:lnTo>
                  <a:pt x="304775" y="126999"/>
                </a:lnTo>
                <a:lnTo>
                  <a:pt x="277577" y="165099"/>
                </a:lnTo>
                <a:lnTo>
                  <a:pt x="254538" y="203199"/>
                </a:lnTo>
                <a:lnTo>
                  <a:pt x="236009" y="241299"/>
                </a:lnTo>
                <a:lnTo>
                  <a:pt x="222340" y="279399"/>
                </a:lnTo>
                <a:lnTo>
                  <a:pt x="213882" y="330199"/>
                </a:lnTo>
                <a:lnTo>
                  <a:pt x="210985" y="368299"/>
                </a:lnTo>
                <a:lnTo>
                  <a:pt x="210985" y="673099"/>
                </a:lnTo>
                <a:lnTo>
                  <a:pt x="217967" y="723899"/>
                </a:lnTo>
                <a:lnTo>
                  <a:pt x="237403" y="761999"/>
                </a:lnTo>
                <a:lnTo>
                  <a:pt x="267023" y="787399"/>
                </a:lnTo>
                <a:lnTo>
                  <a:pt x="304557" y="800099"/>
                </a:lnTo>
                <a:lnTo>
                  <a:pt x="347738" y="812799"/>
                </a:lnTo>
                <a:lnTo>
                  <a:pt x="437603" y="812799"/>
                </a:lnTo>
                <a:lnTo>
                  <a:pt x="437603" y="838199"/>
                </a:lnTo>
                <a:lnTo>
                  <a:pt x="87757" y="939799"/>
                </a:lnTo>
                <a:lnTo>
                  <a:pt x="51901" y="965199"/>
                </a:lnTo>
                <a:lnTo>
                  <a:pt x="6330" y="1028699"/>
                </a:lnTo>
                <a:lnTo>
                  <a:pt x="0" y="1066799"/>
                </a:lnTo>
                <a:lnTo>
                  <a:pt x="0" y="1320799"/>
                </a:lnTo>
                <a:lnTo>
                  <a:pt x="39065" y="1320799"/>
                </a:lnTo>
                <a:lnTo>
                  <a:pt x="39065" y="1066799"/>
                </a:lnTo>
                <a:lnTo>
                  <a:pt x="43393" y="1041399"/>
                </a:lnTo>
                <a:lnTo>
                  <a:pt x="55592" y="1015999"/>
                </a:lnTo>
                <a:lnTo>
                  <a:pt x="74485" y="990599"/>
                </a:lnTo>
                <a:lnTo>
                  <a:pt x="98894" y="977899"/>
                </a:lnTo>
                <a:lnTo>
                  <a:pt x="312572" y="914399"/>
                </a:lnTo>
                <a:lnTo>
                  <a:pt x="351637" y="914399"/>
                </a:lnTo>
                <a:lnTo>
                  <a:pt x="351637" y="901699"/>
                </a:lnTo>
                <a:lnTo>
                  <a:pt x="444436" y="876299"/>
                </a:lnTo>
                <a:lnTo>
                  <a:pt x="483702" y="876299"/>
                </a:lnTo>
                <a:lnTo>
                  <a:pt x="476669" y="850899"/>
                </a:lnTo>
                <a:lnTo>
                  <a:pt x="476669" y="774699"/>
                </a:lnTo>
                <a:lnTo>
                  <a:pt x="347738" y="774699"/>
                </a:lnTo>
                <a:lnTo>
                  <a:pt x="309752" y="761999"/>
                </a:lnTo>
                <a:lnTo>
                  <a:pt x="278696" y="749299"/>
                </a:lnTo>
                <a:lnTo>
                  <a:pt x="257739" y="711199"/>
                </a:lnTo>
                <a:lnTo>
                  <a:pt x="250050" y="673099"/>
                </a:lnTo>
                <a:lnTo>
                  <a:pt x="250050" y="368299"/>
                </a:lnTo>
                <a:lnTo>
                  <a:pt x="253657" y="317499"/>
                </a:lnTo>
                <a:lnTo>
                  <a:pt x="264135" y="279399"/>
                </a:lnTo>
                <a:lnTo>
                  <a:pt x="280965" y="228599"/>
                </a:lnTo>
                <a:lnTo>
                  <a:pt x="303629" y="190499"/>
                </a:lnTo>
                <a:lnTo>
                  <a:pt x="331611" y="152399"/>
                </a:lnTo>
                <a:lnTo>
                  <a:pt x="364391" y="126999"/>
                </a:lnTo>
                <a:lnTo>
                  <a:pt x="401454" y="88899"/>
                </a:lnTo>
                <a:lnTo>
                  <a:pt x="442280" y="76199"/>
                </a:lnTo>
                <a:lnTo>
                  <a:pt x="486353" y="50799"/>
                </a:lnTo>
                <a:lnTo>
                  <a:pt x="533155" y="38099"/>
                </a:lnTo>
                <a:lnTo>
                  <a:pt x="736354" y="38099"/>
                </a:lnTo>
                <a:lnTo>
                  <a:pt x="716190" y="25399"/>
                </a:lnTo>
                <a:lnTo>
                  <a:pt x="673455" y="12699"/>
                </a:lnTo>
                <a:lnTo>
                  <a:pt x="628664" y="0"/>
                </a:lnTo>
                <a:close/>
              </a:path>
              <a:path w="1164590" h="1320800">
                <a:moveTo>
                  <a:pt x="351637" y="914399"/>
                </a:moveTo>
                <a:lnTo>
                  <a:pt x="312572" y="914399"/>
                </a:lnTo>
                <a:lnTo>
                  <a:pt x="312572" y="1155699"/>
                </a:lnTo>
                <a:lnTo>
                  <a:pt x="422478" y="1155699"/>
                </a:lnTo>
                <a:lnTo>
                  <a:pt x="582168" y="1320799"/>
                </a:lnTo>
                <a:lnTo>
                  <a:pt x="668154" y="1231899"/>
                </a:lnTo>
                <a:lnTo>
                  <a:pt x="582168" y="1231899"/>
                </a:lnTo>
                <a:lnTo>
                  <a:pt x="578651" y="1219199"/>
                </a:lnTo>
                <a:lnTo>
                  <a:pt x="541045" y="1219199"/>
                </a:lnTo>
                <a:lnTo>
                  <a:pt x="439699" y="1117599"/>
                </a:lnTo>
                <a:lnTo>
                  <a:pt x="351637" y="1117599"/>
                </a:lnTo>
                <a:lnTo>
                  <a:pt x="351637" y="914399"/>
                </a:lnTo>
                <a:close/>
              </a:path>
              <a:path w="1164590" h="1320800">
                <a:moveTo>
                  <a:pt x="988945" y="914399"/>
                </a:moveTo>
                <a:lnTo>
                  <a:pt x="851763" y="914399"/>
                </a:lnTo>
                <a:lnTo>
                  <a:pt x="1065212" y="977899"/>
                </a:lnTo>
                <a:lnTo>
                  <a:pt x="1089753" y="990599"/>
                </a:lnTo>
                <a:lnTo>
                  <a:pt x="1108714" y="1015999"/>
                </a:lnTo>
                <a:lnTo>
                  <a:pt x="1120939" y="1041399"/>
                </a:lnTo>
                <a:lnTo>
                  <a:pt x="1125270" y="1066799"/>
                </a:lnTo>
                <a:lnTo>
                  <a:pt x="1125270" y="1320799"/>
                </a:lnTo>
                <a:lnTo>
                  <a:pt x="1164336" y="1320799"/>
                </a:lnTo>
                <a:lnTo>
                  <a:pt x="1164336" y="1066799"/>
                </a:lnTo>
                <a:lnTo>
                  <a:pt x="1158001" y="1028699"/>
                </a:lnTo>
                <a:lnTo>
                  <a:pt x="1140112" y="990599"/>
                </a:lnTo>
                <a:lnTo>
                  <a:pt x="1112338" y="965199"/>
                </a:lnTo>
                <a:lnTo>
                  <a:pt x="1076350" y="939799"/>
                </a:lnTo>
                <a:lnTo>
                  <a:pt x="988945" y="914399"/>
                </a:lnTo>
                <a:close/>
              </a:path>
              <a:path w="1164590" h="1320800">
                <a:moveTo>
                  <a:pt x="736354" y="38099"/>
                </a:moveTo>
                <a:lnTo>
                  <a:pt x="631180" y="38099"/>
                </a:lnTo>
                <a:lnTo>
                  <a:pt x="677982" y="50799"/>
                </a:lnTo>
                <a:lnTo>
                  <a:pt x="722055" y="76199"/>
                </a:lnTo>
                <a:lnTo>
                  <a:pt x="762881" y="88899"/>
                </a:lnTo>
                <a:lnTo>
                  <a:pt x="799944" y="126999"/>
                </a:lnTo>
                <a:lnTo>
                  <a:pt x="832724" y="152399"/>
                </a:lnTo>
                <a:lnTo>
                  <a:pt x="860706" y="190499"/>
                </a:lnTo>
                <a:lnTo>
                  <a:pt x="883370" y="228599"/>
                </a:lnTo>
                <a:lnTo>
                  <a:pt x="900200" y="279399"/>
                </a:lnTo>
                <a:lnTo>
                  <a:pt x="910678" y="317499"/>
                </a:lnTo>
                <a:lnTo>
                  <a:pt x="914285" y="368299"/>
                </a:lnTo>
                <a:lnTo>
                  <a:pt x="914285" y="673099"/>
                </a:lnTo>
                <a:lnTo>
                  <a:pt x="906596" y="711199"/>
                </a:lnTo>
                <a:lnTo>
                  <a:pt x="885639" y="749299"/>
                </a:lnTo>
                <a:lnTo>
                  <a:pt x="854583" y="761999"/>
                </a:lnTo>
                <a:lnTo>
                  <a:pt x="816597" y="774699"/>
                </a:lnTo>
                <a:lnTo>
                  <a:pt x="687654" y="774699"/>
                </a:lnTo>
                <a:lnTo>
                  <a:pt x="687654" y="850899"/>
                </a:lnTo>
                <a:lnTo>
                  <a:pt x="582168" y="1231899"/>
                </a:lnTo>
                <a:lnTo>
                  <a:pt x="668154" y="1231899"/>
                </a:lnTo>
                <a:lnTo>
                  <a:pt x="680438" y="1219199"/>
                </a:lnTo>
                <a:lnTo>
                  <a:pt x="623290" y="1219199"/>
                </a:lnTo>
                <a:lnTo>
                  <a:pt x="719899" y="876299"/>
                </a:lnTo>
                <a:lnTo>
                  <a:pt x="857838" y="876299"/>
                </a:lnTo>
                <a:lnTo>
                  <a:pt x="726732" y="838199"/>
                </a:lnTo>
                <a:lnTo>
                  <a:pt x="726732" y="812799"/>
                </a:lnTo>
                <a:lnTo>
                  <a:pt x="816597" y="812799"/>
                </a:lnTo>
                <a:lnTo>
                  <a:pt x="859778" y="800099"/>
                </a:lnTo>
                <a:lnTo>
                  <a:pt x="897312" y="787399"/>
                </a:lnTo>
                <a:lnTo>
                  <a:pt x="926932" y="761999"/>
                </a:lnTo>
                <a:lnTo>
                  <a:pt x="946368" y="723899"/>
                </a:lnTo>
                <a:lnTo>
                  <a:pt x="953350" y="673099"/>
                </a:lnTo>
                <a:lnTo>
                  <a:pt x="953350" y="368299"/>
                </a:lnTo>
                <a:lnTo>
                  <a:pt x="950453" y="330199"/>
                </a:lnTo>
                <a:lnTo>
                  <a:pt x="941995" y="279399"/>
                </a:lnTo>
                <a:lnTo>
                  <a:pt x="928326" y="241299"/>
                </a:lnTo>
                <a:lnTo>
                  <a:pt x="909797" y="203199"/>
                </a:lnTo>
                <a:lnTo>
                  <a:pt x="886758" y="165099"/>
                </a:lnTo>
                <a:lnTo>
                  <a:pt x="859560" y="126999"/>
                </a:lnTo>
                <a:lnTo>
                  <a:pt x="828554" y="88899"/>
                </a:lnTo>
                <a:lnTo>
                  <a:pt x="794090" y="63499"/>
                </a:lnTo>
                <a:lnTo>
                  <a:pt x="756518" y="50799"/>
                </a:lnTo>
                <a:lnTo>
                  <a:pt x="736354" y="38099"/>
                </a:lnTo>
                <a:close/>
              </a:path>
              <a:path w="1164590" h="1320800">
                <a:moveTo>
                  <a:pt x="483702" y="876299"/>
                </a:moveTo>
                <a:lnTo>
                  <a:pt x="444436" y="876299"/>
                </a:lnTo>
                <a:lnTo>
                  <a:pt x="541045" y="1219199"/>
                </a:lnTo>
                <a:lnTo>
                  <a:pt x="578651" y="1219199"/>
                </a:lnTo>
                <a:lnTo>
                  <a:pt x="483702" y="876299"/>
                </a:lnTo>
                <a:close/>
              </a:path>
              <a:path w="1164590" h="1320800">
                <a:moveTo>
                  <a:pt x="857838" y="876299"/>
                </a:moveTo>
                <a:lnTo>
                  <a:pt x="719899" y="876299"/>
                </a:lnTo>
                <a:lnTo>
                  <a:pt x="812698" y="901699"/>
                </a:lnTo>
                <a:lnTo>
                  <a:pt x="812698" y="1117599"/>
                </a:lnTo>
                <a:lnTo>
                  <a:pt x="724636" y="1117599"/>
                </a:lnTo>
                <a:lnTo>
                  <a:pt x="623290" y="1219199"/>
                </a:lnTo>
                <a:lnTo>
                  <a:pt x="680438" y="1219199"/>
                </a:lnTo>
                <a:lnTo>
                  <a:pt x="741857" y="1155699"/>
                </a:lnTo>
                <a:lnTo>
                  <a:pt x="851763" y="1155699"/>
                </a:lnTo>
                <a:lnTo>
                  <a:pt x="851763" y="914399"/>
                </a:lnTo>
                <a:lnTo>
                  <a:pt x="988945" y="914399"/>
                </a:lnTo>
                <a:lnTo>
                  <a:pt x="857838" y="876299"/>
                </a:lnTo>
                <a:close/>
              </a:path>
              <a:path w="1164590" h="1320800">
                <a:moveTo>
                  <a:pt x="592302" y="787399"/>
                </a:moveTo>
                <a:lnTo>
                  <a:pt x="575437" y="787399"/>
                </a:lnTo>
                <a:lnTo>
                  <a:pt x="579920" y="800099"/>
                </a:lnTo>
                <a:lnTo>
                  <a:pt x="584415" y="800099"/>
                </a:lnTo>
                <a:lnTo>
                  <a:pt x="592302" y="787399"/>
                </a:lnTo>
                <a:close/>
              </a:path>
              <a:path w="1164590" h="1320800">
                <a:moveTo>
                  <a:pt x="665404" y="774699"/>
                </a:moveTo>
                <a:lnTo>
                  <a:pt x="498907" y="774699"/>
                </a:lnTo>
                <a:lnTo>
                  <a:pt x="506818" y="787399"/>
                </a:lnTo>
                <a:lnTo>
                  <a:pt x="657821" y="787399"/>
                </a:lnTo>
                <a:lnTo>
                  <a:pt x="665404" y="774699"/>
                </a:lnTo>
                <a:close/>
              </a:path>
              <a:path w="1164590" h="1320800">
                <a:moveTo>
                  <a:pt x="528764" y="228599"/>
                </a:moveTo>
                <a:lnTo>
                  <a:pt x="461162" y="228599"/>
                </a:lnTo>
                <a:lnTo>
                  <a:pt x="417933" y="253999"/>
                </a:lnTo>
                <a:lnTo>
                  <a:pt x="381285" y="279399"/>
                </a:lnTo>
                <a:lnTo>
                  <a:pt x="352956" y="317499"/>
                </a:lnTo>
                <a:lnTo>
                  <a:pt x="334683" y="355599"/>
                </a:lnTo>
                <a:lnTo>
                  <a:pt x="328206" y="406399"/>
                </a:lnTo>
                <a:lnTo>
                  <a:pt x="328206" y="546099"/>
                </a:lnTo>
                <a:lnTo>
                  <a:pt x="333241" y="584199"/>
                </a:lnTo>
                <a:lnTo>
                  <a:pt x="347687" y="634999"/>
                </a:lnTo>
                <a:lnTo>
                  <a:pt x="370555" y="685799"/>
                </a:lnTo>
                <a:lnTo>
                  <a:pt x="400857" y="711199"/>
                </a:lnTo>
                <a:lnTo>
                  <a:pt x="437603" y="749299"/>
                </a:lnTo>
                <a:lnTo>
                  <a:pt x="437603" y="774699"/>
                </a:lnTo>
                <a:lnTo>
                  <a:pt x="726732" y="774699"/>
                </a:lnTo>
                <a:lnTo>
                  <a:pt x="726732" y="749299"/>
                </a:lnTo>
                <a:lnTo>
                  <a:pt x="517817" y="749299"/>
                </a:lnTo>
                <a:lnTo>
                  <a:pt x="476400" y="723899"/>
                </a:lnTo>
                <a:lnTo>
                  <a:pt x="440045" y="698499"/>
                </a:lnTo>
                <a:lnTo>
                  <a:pt x="409852" y="673099"/>
                </a:lnTo>
                <a:lnTo>
                  <a:pt x="386923" y="634999"/>
                </a:lnTo>
                <a:lnTo>
                  <a:pt x="372358" y="584199"/>
                </a:lnTo>
                <a:lnTo>
                  <a:pt x="367258" y="546099"/>
                </a:lnTo>
                <a:lnTo>
                  <a:pt x="367258" y="406399"/>
                </a:lnTo>
                <a:lnTo>
                  <a:pt x="376747" y="355599"/>
                </a:lnTo>
                <a:lnTo>
                  <a:pt x="402834" y="317499"/>
                </a:lnTo>
                <a:lnTo>
                  <a:pt x="441946" y="279399"/>
                </a:lnTo>
                <a:lnTo>
                  <a:pt x="490512" y="266699"/>
                </a:lnTo>
                <a:lnTo>
                  <a:pt x="531004" y="266699"/>
                </a:lnTo>
                <a:lnTo>
                  <a:pt x="528764" y="241299"/>
                </a:lnTo>
                <a:lnTo>
                  <a:pt x="528764" y="228599"/>
                </a:lnTo>
                <a:close/>
              </a:path>
              <a:path w="1164590" h="1320800">
                <a:moveTo>
                  <a:pt x="531004" y="266699"/>
                </a:moveTo>
                <a:lnTo>
                  <a:pt x="490512" y="266699"/>
                </a:lnTo>
                <a:lnTo>
                  <a:pt x="499082" y="317499"/>
                </a:lnTo>
                <a:lnTo>
                  <a:pt x="516239" y="355599"/>
                </a:lnTo>
                <a:lnTo>
                  <a:pt x="541077" y="406399"/>
                </a:lnTo>
                <a:lnTo>
                  <a:pt x="572693" y="431799"/>
                </a:lnTo>
                <a:lnTo>
                  <a:pt x="610184" y="469899"/>
                </a:lnTo>
                <a:lnTo>
                  <a:pt x="652646" y="482599"/>
                </a:lnTo>
                <a:lnTo>
                  <a:pt x="699175" y="495299"/>
                </a:lnTo>
                <a:lnTo>
                  <a:pt x="748868" y="507999"/>
                </a:lnTo>
                <a:lnTo>
                  <a:pt x="797052" y="507999"/>
                </a:lnTo>
                <a:lnTo>
                  <a:pt x="797052" y="546099"/>
                </a:lnTo>
                <a:lnTo>
                  <a:pt x="791957" y="584199"/>
                </a:lnTo>
                <a:lnTo>
                  <a:pt x="777396" y="634999"/>
                </a:lnTo>
                <a:lnTo>
                  <a:pt x="754468" y="673099"/>
                </a:lnTo>
                <a:lnTo>
                  <a:pt x="724277" y="698499"/>
                </a:lnTo>
                <a:lnTo>
                  <a:pt x="687922" y="723899"/>
                </a:lnTo>
                <a:lnTo>
                  <a:pt x="646506" y="749299"/>
                </a:lnTo>
                <a:lnTo>
                  <a:pt x="726732" y="749299"/>
                </a:lnTo>
                <a:lnTo>
                  <a:pt x="763478" y="711199"/>
                </a:lnTo>
                <a:lnTo>
                  <a:pt x="793780" y="685799"/>
                </a:lnTo>
                <a:lnTo>
                  <a:pt x="816648" y="634999"/>
                </a:lnTo>
                <a:lnTo>
                  <a:pt x="831094" y="584199"/>
                </a:lnTo>
                <a:lnTo>
                  <a:pt x="836129" y="546099"/>
                </a:lnTo>
                <a:lnTo>
                  <a:pt x="836129" y="469899"/>
                </a:lnTo>
                <a:lnTo>
                  <a:pt x="748880" y="469899"/>
                </a:lnTo>
                <a:lnTo>
                  <a:pt x="704575" y="457199"/>
                </a:lnTo>
                <a:lnTo>
                  <a:pt x="663283" y="444499"/>
                </a:lnTo>
                <a:lnTo>
                  <a:pt x="625896" y="431799"/>
                </a:lnTo>
                <a:lnTo>
                  <a:pt x="593307" y="406399"/>
                </a:lnTo>
                <a:lnTo>
                  <a:pt x="566407" y="368299"/>
                </a:lnTo>
                <a:lnTo>
                  <a:pt x="546089" y="330199"/>
                </a:lnTo>
                <a:lnTo>
                  <a:pt x="533244" y="292099"/>
                </a:lnTo>
                <a:lnTo>
                  <a:pt x="531004" y="266699"/>
                </a:lnTo>
                <a:close/>
              </a:path>
            </a:pathLst>
          </a:custGeom>
          <a:solidFill>
            <a:srgbClr val="4859A7"/>
          </a:solidFill>
        </p:spPr>
        <p:txBody>
          <a:bodyPr wrap="square" lIns="0" tIns="0" rIns="0" bIns="0" rtlCol="0"/>
          <a:lstStyle/>
          <a:p>
            <a:endParaRPr sz="1743" dirty="0"/>
          </a:p>
        </p:txBody>
      </p:sp>
      <p:grpSp>
        <p:nvGrpSpPr>
          <p:cNvPr id="22" name="object 22"/>
          <p:cNvGrpSpPr/>
          <p:nvPr/>
        </p:nvGrpSpPr>
        <p:grpSpPr>
          <a:xfrm>
            <a:off x="10283210" y="5934940"/>
            <a:ext cx="1148351" cy="541874"/>
            <a:chOff x="10738802" y="6118743"/>
            <a:chExt cx="1202690" cy="559435"/>
          </a:xfrm>
        </p:grpSpPr>
        <p:sp>
          <p:nvSpPr>
            <p:cNvPr id="23" name="object 23"/>
            <p:cNvSpPr/>
            <p:nvPr/>
          </p:nvSpPr>
          <p:spPr>
            <a:xfrm>
              <a:off x="10846070" y="6118743"/>
              <a:ext cx="574040" cy="305435"/>
            </a:xfrm>
            <a:custGeom>
              <a:avLst/>
              <a:gdLst/>
              <a:ahLst/>
              <a:cxnLst/>
              <a:rect l="l" t="t" r="r" b="b"/>
              <a:pathLst>
                <a:path w="574040" h="305435">
                  <a:moveTo>
                    <a:pt x="492328" y="0"/>
                  </a:moveTo>
                  <a:lnTo>
                    <a:pt x="0" y="305409"/>
                  </a:lnTo>
                  <a:lnTo>
                    <a:pt x="444995" y="305409"/>
                  </a:lnTo>
                  <a:lnTo>
                    <a:pt x="162648" y="305409"/>
                  </a:lnTo>
                  <a:lnTo>
                    <a:pt x="573646" y="50444"/>
                  </a:lnTo>
                  <a:lnTo>
                    <a:pt x="492328" y="0"/>
                  </a:lnTo>
                  <a:close/>
                </a:path>
              </a:pathLst>
            </a:custGeom>
            <a:solidFill>
              <a:srgbClr val="E7E7E7"/>
            </a:solidFill>
          </p:spPr>
          <p:txBody>
            <a:bodyPr wrap="square" lIns="0" tIns="0" rIns="0" bIns="0" rtlCol="0"/>
            <a:lstStyle/>
            <a:p>
              <a:endParaRPr sz="1743" dirty="0"/>
            </a:p>
          </p:txBody>
        </p:sp>
        <p:sp>
          <p:nvSpPr>
            <p:cNvPr id="24" name="object 24"/>
            <p:cNvSpPr/>
            <p:nvPr/>
          </p:nvSpPr>
          <p:spPr>
            <a:xfrm>
              <a:off x="11008717" y="6169179"/>
              <a:ext cx="451484" cy="255270"/>
            </a:xfrm>
            <a:custGeom>
              <a:avLst/>
              <a:gdLst/>
              <a:ahLst/>
              <a:cxnLst/>
              <a:rect l="l" t="t" r="r" b="b"/>
              <a:pathLst>
                <a:path w="451484" h="255270">
                  <a:moveTo>
                    <a:pt x="410997" y="0"/>
                  </a:moveTo>
                  <a:lnTo>
                    <a:pt x="0" y="254965"/>
                  </a:lnTo>
                  <a:lnTo>
                    <a:pt x="282346" y="254965"/>
                  </a:lnTo>
                  <a:lnTo>
                    <a:pt x="80771" y="254965"/>
                  </a:lnTo>
                  <a:lnTo>
                    <a:pt x="451383" y="25057"/>
                  </a:lnTo>
                  <a:lnTo>
                    <a:pt x="410997" y="0"/>
                  </a:lnTo>
                  <a:close/>
                </a:path>
              </a:pathLst>
            </a:custGeom>
            <a:solidFill>
              <a:srgbClr val="D3D8DE"/>
            </a:solidFill>
          </p:spPr>
          <p:txBody>
            <a:bodyPr wrap="square" lIns="0" tIns="0" rIns="0" bIns="0" rtlCol="0"/>
            <a:lstStyle/>
            <a:p>
              <a:endParaRPr sz="1743" dirty="0"/>
            </a:p>
          </p:txBody>
        </p:sp>
        <p:sp>
          <p:nvSpPr>
            <p:cNvPr id="25" name="object 25"/>
            <p:cNvSpPr/>
            <p:nvPr/>
          </p:nvSpPr>
          <p:spPr>
            <a:xfrm>
              <a:off x="11089489" y="6194237"/>
              <a:ext cx="455295" cy="230504"/>
            </a:xfrm>
            <a:custGeom>
              <a:avLst/>
              <a:gdLst/>
              <a:ahLst/>
              <a:cxnLst/>
              <a:rect l="l" t="t" r="r" b="b"/>
              <a:pathLst>
                <a:path w="455295" h="230504">
                  <a:moveTo>
                    <a:pt x="370611" y="0"/>
                  </a:moveTo>
                  <a:lnTo>
                    <a:pt x="0" y="229908"/>
                  </a:lnTo>
                  <a:lnTo>
                    <a:pt x="201574" y="229908"/>
                  </a:lnTo>
                  <a:lnTo>
                    <a:pt x="168567" y="229908"/>
                  </a:lnTo>
                  <a:lnTo>
                    <a:pt x="454901" y="52285"/>
                  </a:lnTo>
                  <a:lnTo>
                    <a:pt x="370611" y="0"/>
                  </a:lnTo>
                  <a:close/>
                </a:path>
              </a:pathLst>
            </a:custGeom>
            <a:solidFill>
              <a:srgbClr val="BEBADD"/>
            </a:solidFill>
          </p:spPr>
          <p:txBody>
            <a:bodyPr wrap="square" lIns="0" tIns="0" rIns="0" bIns="0" rtlCol="0"/>
            <a:lstStyle/>
            <a:p>
              <a:endParaRPr sz="1743" dirty="0"/>
            </a:p>
          </p:txBody>
        </p:sp>
        <p:sp>
          <p:nvSpPr>
            <p:cNvPr id="26" name="object 26"/>
            <p:cNvSpPr/>
            <p:nvPr/>
          </p:nvSpPr>
          <p:spPr>
            <a:xfrm>
              <a:off x="11258047" y="6246521"/>
              <a:ext cx="302895" cy="177800"/>
            </a:xfrm>
            <a:custGeom>
              <a:avLst/>
              <a:gdLst/>
              <a:ahLst/>
              <a:cxnLst/>
              <a:rect l="l" t="t" r="r" b="b"/>
              <a:pathLst>
                <a:path w="302895" h="177800">
                  <a:moveTo>
                    <a:pt x="286334" y="0"/>
                  </a:moveTo>
                  <a:lnTo>
                    <a:pt x="0" y="177622"/>
                  </a:lnTo>
                  <a:lnTo>
                    <a:pt x="33007" y="177622"/>
                  </a:lnTo>
                  <a:lnTo>
                    <a:pt x="302844" y="10236"/>
                  </a:lnTo>
                  <a:lnTo>
                    <a:pt x="286334" y="0"/>
                  </a:lnTo>
                  <a:close/>
                </a:path>
              </a:pathLst>
            </a:custGeom>
            <a:solidFill>
              <a:srgbClr val="7D7FBD"/>
            </a:solidFill>
          </p:spPr>
          <p:txBody>
            <a:bodyPr wrap="square" lIns="0" tIns="0" rIns="0" bIns="0" rtlCol="0"/>
            <a:lstStyle/>
            <a:p>
              <a:endParaRPr sz="1743" dirty="0"/>
            </a:p>
          </p:txBody>
        </p:sp>
        <p:sp>
          <p:nvSpPr>
            <p:cNvPr id="27" name="object 27"/>
            <p:cNvSpPr/>
            <p:nvPr/>
          </p:nvSpPr>
          <p:spPr>
            <a:xfrm>
              <a:off x="11291058" y="6256756"/>
              <a:ext cx="375920" cy="167640"/>
            </a:xfrm>
            <a:custGeom>
              <a:avLst/>
              <a:gdLst/>
              <a:ahLst/>
              <a:cxnLst/>
              <a:rect l="l" t="t" r="r" b="b"/>
              <a:pathLst>
                <a:path w="375920" h="167639">
                  <a:moveTo>
                    <a:pt x="269824" y="0"/>
                  </a:moveTo>
                  <a:lnTo>
                    <a:pt x="0" y="167386"/>
                  </a:lnTo>
                  <a:lnTo>
                    <a:pt x="211582" y="167386"/>
                  </a:lnTo>
                  <a:lnTo>
                    <a:pt x="375615" y="65633"/>
                  </a:lnTo>
                  <a:lnTo>
                    <a:pt x="269824" y="0"/>
                  </a:lnTo>
                  <a:close/>
                </a:path>
              </a:pathLst>
            </a:custGeom>
            <a:solidFill>
              <a:srgbClr val="4859A7"/>
            </a:solidFill>
          </p:spPr>
          <p:txBody>
            <a:bodyPr wrap="square" lIns="0" tIns="0" rIns="0" bIns="0" rtlCol="0"/>
            <a:lstStyle/>
            <a:p>
              <a:endParaRPr sz="1743" dirty="0"/>
            </a:p>
          </p:txBody>
        </p:sp>
        <p:sp>
          <p:nvSpPr>
            <p:cNvPr id="28" name="object 28"/>
            <p:cNvSpPr/>
            <p:nvPr/>
          </p:nvSpPr>
          <p:spPr>
            <a:xfrm>
              <a:off x="11502632" y="6322390"/>
              <a:ext cx="404495" cy="134620"/>
            </a:xfrm>
            <a:custGeom>
              <a:avLst/>
              <a:gdLst/>
              <a:ahLst/>
              <a:cxnLst/>
              <a:rect l="l" t="t" r="r" b="b"/>
              <a:pathLst>
                <a:path w="404495" h="134620">
                  <a:moveTo>
                    <a:pt x="328066" y="101752"/>
                  </a:moveTo>
                  <a:lnTo>
                    <a:pt x="164033" y="0"/>
                  </a:lnTo>
                  <a:lnTo>
                    <a:pt x="0" y="101752"/>
                  </a:lnTo>
                  <a:lnTo>
                    <a:pt x="328066" y="101752"/>
                  </a:lnTo>
                  <a:close/>
                </a:path>
                <a:path w="404495" h="134620">
                  <a:moveTo>
                    <a:pt x="404418" y="101752"/>
                  </a:moveTo>
                  <a:lnTo>
                    <a:pt x="328079" y="101752"/>
                  </a:lnTo>
                  <a:lnTo>
                    <a:pt x="328079" y="134073"/>
                  </a:lnTo>
                  <a:lnTo>
                    <a:pt x="404418" y="134073"/>
                  </a:lnTo>
                  <a:lnTo>
                    <a:pt x="404418" y="101752"/>
                  </a:lnTo>
                  <a:close/>
                </a:path>
              </a:pathLst>
            </a:custGeom>
            <a:solidFill>
              <a:srgbClr val="DE202A"/>
            </a:solidFill>
          </p:spPr>
          <p:txBody>
            <a:bodyPr wrap="square" lIns="0" tIns="0" rIns="0" bIns="0" rtlCol="0"/>
            <a:lstStyle/>
            <a:p>
              <a:endParaRPr sz="1743" dirty="0"/>
            </a:p>
          </p:txBody>
        </p:sp>
        <p:sp>
          <p:nvSpPr>
            <p:cNvPr id="29" name="object 29"/>
            <p:cNvSpPr/>
            <p:nvPr/>
          </p:nvSpPr>
          <p:spPr>
            <a:xfrm>
              <a:off x="10738803" y="6487007"/>
              <a:ext cx="147955" cy="186690"/>
            </a:xfrm>
            <a:custGeom>
              <a:avLst/>
              <a:gdLst/>
              <a:ahLst/>
              <a:cxnLst/>
              <a:rect l="l" t="t" r="r" b="b"/>
              <a:pathLst>
                <a:path w="147954" h="186690">
                  <a:moveTo>
                    <a:pt x="147523" y="0"/>
                  </a:moveTo>
                  <a:lnTo>
                    <a:pt x="106692" y="0"/>
                  </a:lnTo>
                  <a:lnTo>
                    <a:pt x="106692" y="64770"/>
                  </a:lnTo>
                  <a:lnTo>
                    <a:pt x="40830" y="64770"/>
                  </a:lnTo>
                  <a:lnTo>
                    <a:pt x="40830" y="0"/>
                  </a:lnTo>
                  <a:lnTo>
                    <a:pt x="0" y="0"/>
                  </a:lnTo>
                  <a:lnTo>
                    <a:pt x="0" y="64770"/>
                  </a:lnTo>
                  <a:lnTo>
                    <a:pt x="0" y="101600"/>
                  </a:lnTo>
                  <a:lnTo>
                    <a:pt x="0" y="186690"/>
                  </a:lnTo>
                  <a:lnTo>
                    <a:pt x="40830" y="186690"/>
                  </a:lnTo>
                  <a:lnTo>
                    <a:pt x="40830" y="101600"/>
                  </a:lnTo>
                  <a:lnTo>
                    <a:pt x="106692" y="101600"/>
                  </a:lnTo>
                  <a:lnTo>
                    <a:pt x="106692" y="186690"/>
                  </a:lnTo>
                  <a:lnTo>
                    <a:pt x="147523" y="186690"/>
                  </a:lnTo>
                  <a:lnTo>
                    <a:pt x="147523" y="101600"/>
                  </a:lnTo>
                  <a:lnTo>
                    <a:pt x="147523" y="64770"/>
                  </a:lnTo>
                  <a:lnTo>
                    <a:pt x="147523" y="0"/>
                  </a:lnTo>
                  <a:close/>
                </a:path>
              </a:pathLst>
            </a:custGeom>
            <a:solidFill>
              <a:srgbClr val="495464"/>
            </a:solidFill>
          </p:spPr>
          <p:txBody>
            <a:bodyPr wrap="square" lIns="0" tIns="0" rIns="0" bIns="0" rtlCol="0"/>
            <a:lstStyle/>
            <a:p>
              <a:endParaRPr sz="1743" dirty="0"/>
            </a:p>
          </p:txBody>
        </p:sp>
        <p:pic>
          <p:nvPicPr>
            <p:cNvPr id="30" name="object 30"/>
            <p:cNvPicPr/>
            <p:nvPr/>
          </p:nvPicPr>
          <p:blipFill>
            <a:blip r:embed="rId2" cstate="print"/>
            <a:stretch>
              <a:fillRect/>
            </a:stretch>
          </p:blipFill>
          <p:spPr>
            <a:xfrm>
              <a:off x="11103432" y="6483038"/>
              <a:ext cx="150964" cy="194957"/>
            </a:xfrm>
            <a:prstGeom prst="rect">
              <a:avLst/>
            </a:prstGeom>
          </p:spPr>
        </p:pic>
        <p:pic>
          <p:nvPicPr>
            <p:cNvPr id="31" name="object 31"/>
            <p:cNvPicPr/>
            <p:nvPr/>
          </p:nvPicPr>
          <p:blipFill>
            <a:blip r:embed="rId3" cstate="print"/>
            <a:stretch>
              <a:fillRect/>
            </a:stretch>
          </p:blipFill>
          <p:spPr>
            <a:xfrm>
              <a:off x="10919763" y="6483046"/>
              <a:ext cx="152793" cy="194957"/>
            </a:xfrm>
            <a:prstGeom prst="rect">
              <a:avLst/>
            </a:prstGeom>
          </p:spPr>
        </p:pic>
        <p:sp>
          <p:nvSpPr>
            <p:cNvPr id="32" name="object 32"/>
            <p:cNvSpPr/>
            <p:nvPr/>
          </p:nvSpPr>
          <p:spPr>
            <a:xfrm>
              <a:off x="11273536" y="6487007"/>
              <a:ext cx="140970" cy="186690"/>
            </a:xfrm>
            <a:custGeom>
              <a:avLst/>
              <a:gdLst/>
              <a:ahLst/>
              <a:cxnLst/>
              <a:rect l="l" t="t" r="r" b="b"/>
              <a:pathLst>
                <a:path w="140970" h="186690">
                  <a:moveTo>
                    <a:pt x="140957" y="0"/>
                  </a:moveTo>
                  <a:lnTo>
                    <a:pt x="0" y="0"/>
                  </a:lnTo>
                  <a:lnTo>
                    <a:pt x="0" y="36830"/>
                  </a:lnTo>
                  <a:lnTo>
                    <a:pt x="50330" y="36830"/>
                  </a:lnTo>
                  <a:lnTo>
                    <a:pt x="50330" y="186690"/>
                  </a:lnTo>
                  <a:lnTo>
                    <a:pt x="91160" y="186690"/>
                  </a:lnTo>
                  <a:lnTo>
                    <a:pt x="91160" y="36830"/>
                  </a:lnTo>
                  <a:lnTo>
                    <a:pt x="140957" y="36830"/>
                  </a:lnTo>
                  <a:lnTo>
                    <a:pt x="140957" y="0"/>
                  </a:lnTo>
                  <a:close/>
                </a:path>
              </a:pathLst>
            </a:custGeom>
            <a:solidFill>
              <a:srgbClr val="495464"/>
            </a:solidFill>
          </p:spPr>
          <p:txBody>
            <a:bodyPr wrap="square" lIns="0" tIns="0" rIns="0" bIns="0" rtlCol="0"/>
            <a:lstStyle/>
            <a:p>
              <a:endParaRPr sz="1743" dirty="0"/>
            </a:p>
          </p:txBody>
        </p:sp>
        <p:pic>
          <p:nvPicPr>
            <p:cNvPr id="33" name="object 33"/>
            <p:cNvPicPr/>
            <p:nvPr/>
          </p:nvPicPr>
          <p:blipFill>
            <a:blip r:embed="rId4" cstate="print"/>
            <a:stretch>
              <a:fillRect/>
            </a:stretch>
          </p:blipFill>
          <p:spPr>
            <a:xfrm>
              <a:off x="11612956" y="6483046"/>
              <a:ext cx="152793" cy="194957"/>
            </a:xfrm>
            <a:prstGeom prst="rect">
              <a:avLst/>
            </a:prstGeom>
          </p:spPr>
        </p:pic>
        <p:pic>
          <p:nvPicPr>
            <p:cNvPr id="34" name="object 34"/>
            <p:cNvPicPr/>
            <p:nvPr/>
          </p:nvPicPr>
          <p:blipFill>
            <a:blip r:embed="rId5" cstate="print"/>
            <a:stretch>
              <a:fillRect/>
            </a:stretch>
          </p:blipFill>
          <p:spPr>
            <a:xfrm>
              <a:off x="11796308" y="6486997"/>
              <a:ext cx="144894" cy="187045"/>
            </a:xfrm>
            <a:prstGeom prst="rect">
              <a:avLst/>
            </a:prstGeom>
          </p:spPr>
        </p:pic>
        <p:pic>
          <p:nvPicPr>
            <p:cNvPr id="35" name="object 35"/>
            <p:cNvPicPr/>
            <p:nvPr/>
          </p:nvPicPr>
          <p:blipFill>
            <a:blip r:embed="rId6" cstate="print"/>
            <a:stretch>
              <a:fillRect/>
            </a:stretch>
          </p:blipFill>
          <p:spPr>
            <a:xfrm>
              <a:off x="11443100" y="6487039"/>
              <a:ext cx="140131" cy="187020"/>
            </a:xfrm>
            <a:prstGeom prst="rect">
              <a:avLst/>
            </a:prstGeom>
          </p:spPr>
        </p:pic>
      </p:grpSp>
      <p:sp>
        <p:nvSpPr>
          <p:cNvPr id="39" name="object 39"/>
          <p:cNvSpPr txBox="1"/>
          <p:nvPr/>
        </p:nvSpPr>
        <p:spPr>
          <a:xfrm>
            <a:off x="6311897" y="1356538"/>
            <a:ext cx="5084517" cy="843305"/>
          </a:xfrm>
          <a:prstGeom prst="rect">
            <a:avLst/>
          </a:prstGeom>
        </p:spPr>
        <p:txBody>
          <a:bodyPr vert="horz" wrap="square" lIns="0" tIns="12189" rIns="0" bIns="0" rtlCol="0">
            <a:spAutoFit/>
          </a:bodyPr>
          <a:lstStyle/>
          <a:p>
            <a:pPr marL="12189" marR="4875">
              <a:spcBef>
                <a:spcPts val="96"/>
              </a:spcBef>
            </a:pPr>
            <a:r>
              <a:rPr b="1" spc="-5" dirty="0">
                <a:solidFill>
                  <a:schemeClr val="accent5">
                    <a:lumMod val="75000"/>
                  </a:schemeClr>
                </a:solidFill>
                <a:latin typeface="DIN Pro Medium" panose="020B0604020202020204" charset="0"/>
                <a:cs typeface="DIN Pro Medium" panose="020B0604020202020204" charset="0"/>
              </a:rPr>
              <a:t>Достоверность </a:t>
            </a:r>
            <a:r>
              <a:rPr b="1" dirty="0">
                <a:solidFill>
                  <a:schemeClr val="accent5">
                    <a:lumMod val="75000"/>
                  </a:schemeClr>
                </a:solidFill>
                <a:latin typeface="DIN Pro Medium" panose="020B0604020202020204" charset="0"/>
                <a:cs typeface="DIN Pro Medium" panose="020B0604020202020204" charset="0"/>
              </a:rPr>
              <a:t>и объективность </a:t>
            </a:r>
            <a:r>
              <a:rPr b="1" spc="5" dirty="0">
                <a:solidFill>
                  <a:schemeClr val="accent5">
                    <a:lumMod val="75000"/>
                  </a:schemeClr>
                </a:solidFill>
                <a:latin typeface="DIN Pro Medium" panose="020B0604020202020204" charset="0"/>
                <a:cs typeface="DIN Pro Medium" panose="020B0604020202020204" charset="0"/>
              </a:rPr>
              <a:t> </a:t>
            </a:r>
            <a:r>
              <a:rPr b="1" spc="-5" dirty="0">
                <a:solidFill>
                  <a:schemeClr val="accent5">
                    <a:lumMod val="75000"/>
                  </a:schemeClr>
                </a:solidFill>
                <a:latin typeface="DIN Pro Medium" panose="020B0604020202020204" charset="0"/>
                <a:cs typeface="DIN Pro Medium" panose="020B0604020202020204" charset="0"/>
              </a:rPr>
              <a:t>результатов </a:t>
            </a:r>
            <a:r>
              <a:rPr b="1" dirty="0">
                <a:solidFill>
                  <a:schemeClr val="accent5">
                    <a:lumMod val="75000"/>
                  </a:schemeClr>
                </a:solidFill>
                <a:latin typeface="DIN Pro Medium" panose="020B0604020202020204" charset="0"/>
                <a:cs typeface="DIN Pro Medium" panose="020B0604020202020204" charset="0"/>
              </a:rPr>
              <a:t>оценки квалификации </a:t>
            </a:r>
            <a:r>
              <a:rPr b="1" spc="5" dirty="0">
                <a:solidFill>
                  <a:schemeClr val="accent5">
                    <a:lumMod val="75000"/>
                  </a:schemeClr>
                </a:solidFill>
                <a:latin typeface="DIN Pro Medium" panose="020B0604020202020204" charset="0"/>
                <a:cs typeface="DIN Pro Medium" panose="020B0604020202020204" charset="0"/>
              </a:rPr>
              <a:t> </a:t>
            </a:r>
            <a:r>
              <a:rPr b="1" dirty="0">
                <a:solidFill>
                  <a:schemeClr val="accent5">
                    <a:lumMod val="75000"/>
                  </a:schemeClr>
                </a:solidFill>
                <a:latin typeface="DIN Pro Medium" panose="020B0604020202020204" charset="0"/>
                <a:cs typeface="DIN Pro Medium" panose="020B0604020202020204" charset="0"/>
              </a:rPr>
              <a:t>обеспечивает</a:t>
            </a:r>
            <a:r>
              <a:rPr b="1" spc="-44" dirty="0">
                <a:solidFill>
                  <a:schemeClr val="accent5">
                    <a:lumMod val="75000"/>
                  </a:schemeClr>
                </a:solidFill>
                <a:latin typeface="DIN Pro Medium" panose="020B0604020202020204" charset="0"/>
                <a:cs typeface="DIN Pro Medium" panose="020B0604020202020204" charset="0"/>
              </a:rPr>
              <a:t> </a:t>
            </a:r>
            <a:r>
              <a:rPr b="1" spc="-5" dirty="0">
                <a:solidFill>
                  <a:schemeClr val="accent5">
                    <a:lumMod val="75000"/>
                  </a:schemeClr>
                </a:solidFill>
                <a:latin typeface="DIN Pro Medium" panose="020B0604020202020204" charset="0"/>
                <a:cs typeface="DIN Pro Medium" panose="020B0604020202020204" charset="0"/>
              </a:rPr>
              <a:t>Единая</a:t>
            </a:r>
            <a:r>
              <a:rPr b="1" spc="-47" dirty="0">
                <a:solidFill>
                  <a:schemeClr val="accent5">
                    <a:lumMod val="75000"/>
                  </a:schemeClr>
                </a:solidFill>
                <a:latin typeface="DIN Pro Medium" panose="020B0604020202020204" charset="0"/>
                <a:cs typeface="DIN Pro Medium" panose="020B0604020202020204" charset="0"/>
              </a:rPr>
              <a:t> </a:t>
            </a:r>
            <a:r>
              <a:rPr b="1" dirty="0">
                <a:solidFill>
                  <a:schemeClr val="accent5">
                    <a:lumMod val="75000"/>
                  </a:schemeClr>
                </a:solidFill>
                <a:latin typeface="DIN Pro Medium" panose="020B0604020202020204" charset="0"/>
                <a:cs typeface="DIN Pro Medium" panose="020B0604020202020204" charset="0"/>
              </a:rPr>
              <a:t>Информационная </a:t>
            </a:r>
            <a:r>
              <a:rPr b="1" spc="-575" dirty="0">
                <a:solidFill>
                  <a:schemeClr val="accent5">
                    <a:lumMod val="75000"/>
                  </a:schemeClr>
                </a:solidFill>
                <a:latin typeface="DIN Pro Medium" panose="020B0604020202020204" charset="0"/>
                <a:cs typeface="DIN Pro Medium" panose="020B0604020202020204" charset="0"/>
              </a:rPr>
              <a:t> </a:t>
            </a:r>
            <a:r>
              <a:rPr b="1" spc="-5" dirty="0">
                <a:solidFill>
                  <a:schemeClr val="accent5">
                    <a:lumMod val="75000"/>
                  </a:schemeClr>
                </a:solidFill>
                <a:latin typeface="DIN Pro Medium" panose="020B0604020202020204" charset="0"/>
                <a:cs typeface="DIN Pro Medium" panose="020B0604020202020204" charset="0"/>
              </a:rPr>
              <a:t>Платформа</a:t>
            </a:r>
            <a:endParaRPr dirty="0">
              <a:solidFill>
                <a:schemeClr val="accent5">
                  <a:lumMod val="75000"/>
                </a:schemeClr>
              </a:solidFill>
              <a:latin typeface="DIN Pro Medium" panose="020B0604020202020204" charset="0"/>
              <a:cs typeface="DIN Pro Medium" panose="020B0604020202020204" charset="0"/>
            </a:endParaRPr>
          </a:p>
        </p:txBody>
      </p:sp>
      <p:sp>
        <p:nvSpPr>
          <p:cNvPr id="40" name="object 40"/>
          <p:cNvSpPr txBox="1"/>
          <p:nvPr/>
        </p:nvSpPr>
        <p:spPr>
          <a:xfrm>
            <a:off x="916432" y="4514310"/>
            <a:ext cx="4741952" cy="1425601"/>
          </a:xfrm>
          <a:prstGeom prst="rect">
            <a:avLst/>
          </a:prstGeom>
        </p:spPr>
        <p:txBody>
          <a:bodyPr vert="horz" wrap="square" lIns="0" tIns="85934" rIns="0" bIns="0" rtlCol="0">
            <a:spAutoFit/>
          </a:bodyPr>
          <a:lstStyle/>
          <a:p>
            <a:pPr marL="182835" indent="-171255">
              <a:spcBef>
                <a:spcPts val="677"/>
              </a:spcBef>
              <a:buClr>
                <a:srgbClr val="DE202A"/>
              </a:buClr>
              <a:buChar char="•"/>
              <a:tabLst>
                <a:tab pos="183444" algn="l"/>
              </a:tabLst>
            </a:pPr>
            <a:r>
              <a:rPr sz="1400" b="1" dirty="0">
                <a:solidFill>
                  <a:srgbClr val="4859A7"/>
                </a:solidFill>
                <a:latin typeface="DIN Pro Medium" panose="020B0604020202020204" charset="0"/>
                <a:cs typeface="DIN Pro Medium" panose="020B0604020202020204" charset="0"/>
              </a:rPr>
              <a:t>В </a:t>
            </a:r>
            <a:r>
              <a:rPr lang="en-US" b="1" dirty="0">
                <a:solidFill>
                  <a:srgbClr val="4859A7"/>
                </a:solidFill>
                <a:latin typeface="DIN Pro Medium" panose="020B0604020202020204" charset="0"/>
                <a:cs typeface="DIN Pro Medium" panose="020B0604020202020204" charset="0"/>
              </a:rPr>
              <a:t>4</a:t>
            </a:r>
            <a:r>
              <a:rPr lang="ru-RU" b="1" dirty="0">
                <a:solidFill>
                  <a:srgbClr val="4859A7"/>
                </a:solidFill>
                <a:latin typeface="DIN Pro Medium" panose="020B0604020202020204" charset="0"/>
                <a:cs typeface="DIN Pro Medium" panose="020B0604020202020204" charset="0"/>
              </a:rPr>
              <a:t>9</a:t>
            </a:r>
            <a:r>
              <a:rPr lang="ru-RU" sz="1400" b="1" dirty="0">
                <a:solidFill>
                  <a:srgbClr val="4859A7"/>
                </a:solidFill>
                <a:latin typeface="DIN Pro Medium" panose="020B0604020202020204" charset="0"/>
                <a:cs typeface="DIN Pro Medium" panose="020B0604020202020204" charset="0"/>
              </a:rPr>
              <a:t> </a:t>
            </a:r>
            <a:r>
              <a:rPr sz="1400" b="1" spc="-5" dirty="0" err="1">
                <a:solidFill>
                  <a:srgbClr val="4859A7"/>
                </a:solidFill>
                <a:latin typeface="DIN Pro Medium" panose="020B0604020202020204" charset="0"/>
                <a:cs typeface="DIN Pro Medium" panose="020B0604020202020204" charset="0"/>
              </a:rPr>
              <a:t>региона</a:t>
            </a:r>
            <a:r>
              <a:rPr sz="1400" b="1" dirty="0" err="1">
                <a:solidFill>
                  <a:srgbClr val="4859A7"/>
                </a:solidFill>
                <a:latin typeface="DIN Pro Medium" panose="020B0604020202020204" charset="0"/>
                <a:cs typeface="DIN Pro Medium" panose="020B0604020202020204" charset="0"/>
              </a:rPr>
              <a:t>х</a:t>
            </a:r>
            <a:r>
              <a:rPr sz="1400" b="1" spc="-5" dirty="0">
                <a:solidFill>
                  <a:srgbClr val="4859A7"/>
                </a:solidFill>
                <a:latin typeface="DIN Pro Medium" panose="020B0604020202020204" charset="0"/>
                <a:cs typeface="DIN Pro Medium" panose="020B0604020202020204" charset="0"/>
              </a:rPr>
              <a:t> стран</a:t>
            </a:r>
            <a:r>
              <a:rPr sz="1400" b="1" dirty="0">
                <a:solidFill>
                  <a:srgbClr val="4859A7"/>
                </a:solidFill>
                <a:latin typeface="DIN Pro Medium" panose="020B0604020202020204" charset="0"/>
                <a:cs typeface="DIN Pro Medium" panose="020B0604020202020204" charset="0"/>
              </a:rPr>
              <a:t>ы</a:t>
            </a:r>
            <a:r>
              <a:rPr sz="1400" b="1" spc="-5" dirty="0">
                <a:solidFill>
                  <a:srgbClr val="4859A7"/>
                </a:solidFill>
                <a:latin typeface="DIN Pro Medium" panose="020B0604020202020204" charset="0"/>
                <a:cs typeface="DIN Pro Medium" panose="020B0604020202020204" charset="0"/>
              </a:rPr>
              <a:t> </a:t>
            </a:r>
            <a:r>
              <a:rPr sz="1400" b="1" spc="-5" dirty="0" err="1">
                <a:solidFill>
                  <a:srgbClr val="4859A7"/>
                </a:solidFill>
                <a:latin typeface="DIN Pro Medium" panose="020B0604020202020204" charset="0"/>
                <a:cs typeface="DIN Pro Medium" panose="020B0604020202020204" charset="0"/>
              </a:rPr>
              <a:t>действуе</a:t>
            </a:r>
            <a:r>
              <a:rPr sz="1400" b="1" dirty="0" err="1">
                <a:solidFill>
                  <a:srgbClr val="4859A7"/>
                </a:solidFill>
                <a:latin typeface="DIN Pro Medium" panose="020B0604020202020204" charset="0"/>
                <a:cs typeface="DIN Pro Medium" panose="020B0604020202020204" charset="0"/>
              </a:rPr>
              <a:t>т</a:t>
            </a:r>
            <a:r>
              <a:rPr sz="1400" b="1" spc="10" dirty="0">
                <a:solidFill>
                  <a:srgbClr val="4859A7"/>
                </a:solidFill>
                <a:latin typeface="DIN Pro Medium" panose="020B0604020202020204" charset="0"/>
                <a:cs typeface="DIN Pro Medium" panose="020B0604020202020204" charset="0"/>
              </a:rPr>
              <a:t> </a:t>
            </a:r>
            <a:r>
              <a:rPr lang="ru-RU" sz="1400" b="1" spc="10" dirty="0">
                <a:solidFill>
                  <a:srgbClr val="4859A7"/>
                </a:solidFill>
                <a:latin typeface="DIN Pro Medium" panose="020B0604020202020204" charset="0"/>
                <a:cs typeface="DIN Pro Medium" panose="020B0604020202020204" charset="0"/>
              </a:rPr>
              <a:t>66</a:t>
            </a:r>
            <a:r>
              <a:rPr b="1" spc="-135" dirty="0">
                <a:solidFill>
                  <a:srgbClr val="4859A7"/>
                </a:solidFill>
                <a:latin typeface="DIN Pro Medium" panose="020B0604020202020204" charset="0"/>
                <a:cs typeface="DIN Pro Medium" panose="020B0604020202020204" charset="0"/>
              </a:rPr>
              <a:t> </a:t>
            </a:r>
            <a:r>
              <a:rPr sz="1400" b="1" dirty="0">
                <a:solidFill>
                  <a:srgbClr val="4859A7"/>
                </a:solidFill>
                <a:latin typeface="DIN Pro Medium" panose="020B0604020202020204" charset="0"/>
                <a:cs typeface="DIN Pro Medium" panose="020B0604020202020204" charset="0"/>
              </a:rPr>
              <a:t>ЦОК</a:t>
            </a:r>
          </a:p>
          <a:p>
            <a:pPr marL="182835" indent="-171255">
              <a:spcBef>
                <a:spcPts val="586"/>
              </a:spcBef>
              <a:buClr>
                <a:srgbClr val="DE202A"/>
              </a:buClr>
              <a:buChar char="•"/>
              <a:tabLst>
                <a:tab pos="183444" algn="l"/>
              </a:tabLst>
            </a:pPr>
            <a:r>
              <a:rPr sz="1400" b="1" dirty="0" err="1">
                <a:solidFill>
                  <a:srgbClr val="4859A7"/>
                </a:solidFill>
                <a:latin typeface="DIN Pro Medium" panose="020B0604020202020204" charset="0"/>
                <a:cs typeface="DIN Pro Medium" panose="020B0604020202020204" charset="0"/>
              </a:rPr>
              <a:t>Утверждены</a:t>
            </a:r>
            <a:r>
              <a:rPr sz="1400" b="1" spc="-5" dirty="0">
                <a:solidFill>
                  <a:srgbClr val="4859A7"/>
                </a:solidFill>
                <a:latin typeface="DIN Pro Medium" panose="020B0604020202020204" charset="0"/>
                <a:cs typeface="DIN Pro Medium" panose="020B0604020202020204" charset="0"/>
              </a:rPr>
              <a:t> </a:t>
            </a:r>
            <a:r>
              <a:rPr b="1" dirty="0">
                <a:solidFill>
                  <a:srgbClr val="4859A7"/>
                </a:solidFill>
                <a:latin typeface="DIN Pro Medium" panose="020B0604020202020204" charset="0"/>
                <a:cs typeface="DIN Pro Medium" panose="020B0604020202020204" charset="0"/>
              </a:rPr>
              <a:t>6</a:t>
            </a:r>
            <a:r>
              <a:rPr lang="ru-RU" b="1" dirty="0">
                <a:solidFill>
                  <a:srgbClr val="4859A7"/>
                </a:solidFill>
                <a:latin typeface="DIN Pro Medium" panose="020B0604020202020204" charset="0"/>
                <a:cs typeface="DIN Pro Medium" panose="020B0604020202020204" charset="0"/>
              </a:rPr>
              <a:t>9</a:t>
            </a:r>
            <a:r>
              <a:rPr b="1" spc="-135" dirty="0">
                <a:solidFill>
                  <a:srgbClr val="4859A7"/>
                </a:solidFill>
                <a:latin typeface="DIN Pro Medium" panose="020B0604020202020204" charset="0"/>
                <a:cs typeface="DIN Pro Medium" panose="020B0604020202020204" charset="0"/>
              </a:rPr>
              <a:t> </a:t>
            </a:r>
            <a:r>
              <a:rPr sz="1400" b="1" dirty="0">
                <a:solidFill>
                  <a:srgbClr val="4859A7"/>
                </a:solidFill>
                <a:latin typeface="DIN Pro Medium" panose="020B0604020202020204" charset="0"/>
                <a:cs typeface="DIN Pro Medium" panose="020B0604020202020204" charset="0"/>
              </a:rPr>
              <a:t>профессиональных </a:t>
            </a:r>
            <a:r>
              <a:rPr sz="1400" b="1" spc="-5" dirty="0">
                <a:solidFill>
                  <a:srgbClr val="4859A7"/>
                </a:solidFill>
                <a:latin typeface="DIN Pro Medium" panose="020B0604020202020204" charset="0"/>
                <a:cs typeface="DIN Pro Medium" panose="020B0604020202020204" charset="0"/>
              </a:rPr>
              <a:t>стандартов</a:t>
            </a:r>
            <a:endParaRPr sz="1400" b="1" dirty="0">
              <a:solidFill>
                <a:srgbClr val="4859A7"/>
              </a:solidFill>
              <a:latin typeface="DIN Pro Medium" panose="020B0604020202020204" charset="0"/>
              <a:cs typeface="DIN Pro Medium" panose="020B0604020202020204" charset="0"/>
            </a:endParaRPr>
          </a:p>
          <a:p>
            <a:pPr marL="182835" indent="-171255">
              <a:spcBef>
                <a:spcPts val="580"/>
              </a:spcBef>
              <a:buClr>
                <a:srgbClr val="DE202A"/>
              </a:buClr>
              <a:buChar char="•"/>
              <a:tabLst>
                <a:tab pos="183444" algn="l"/>
              </a:tabLst>
            </a:pPr>
            <a:r>
              <a:rPr sz="1400" b="1" dirty="0">
                <a:solidFill>
                  <a:srgbClr val="4859A7"/>
                </a:solidFill>
                <a:latin typeface="DIN Pro Medium" panose="020B0604020202020204" charset="0"/>
                <a:cs typeface="DIN Pro Medium" panose="020B0604020202020204" charset="0"/>
              </a:rPr>
              <a:t>Утверждены</a:t>
            </a:r>
            <a:r>
              <a:rPr sz="1400" b="1" spc="-5" dirty="0">
                <a:solidFill>
                  <a:srgbClr val="4859A7"/>
                </a:solidFill>
                <a:latin typeface="DIN Pro Medium" panose="020B0604020202020204" charset="0"/>
                <a:cs typeface="DIN Pro Medium" panose="020B0604020202020204" charset="0"/>
              </a:rPr>
              <a:t> </a:t>
            </a:r>
            <a:r>
              <a:rPr b="1" dirty="0">
                <a:solidFill>
                  <a:srgbClr val="4859A7"/>
                </a:solidFill>
                <a:latin typeface="DIN Pro Medium" panose="020B0604020202020204" charset="0"/>
                <a:cs typeface="DIN Pro Medium" panose="020B0604020202020204" charset="0"/>
              </a:rPr>
              <a:t>166</a:t>
            </a:r>
            <a:r>
              <a:rPr b="1" spc="-135" dirty="0">
                <a:solidFill>
                  <a:srgbClr val="4859A7"/>
                </a:solidFill>
                <a:latin typeface="DIN Pro Medium" panose="020B0604020202020204" charset="0"/>
                <a:cs typeface="DIN Pro Medium" panose="020B0604020202020204" charset="0"/>
              </a:rPr>
              <a:t> </a:t>
            </a:r>
            <a:r>
              <a:rPr sz="1400" b="1" dirty="0">
                <a:solidFill>
                  <a:srgbClr val="4859A7"/>
                </a:solidFill>
                <a:latin typeface="DIN Pro Medium" panose="020B0604020202020204" charset="0"/>
                <a:cs typeface="DIN Pro Medium" panose="020B0604020202020204" charset="0"/>
              </a:rPr>
              <a:t>профессиональных квалификаций</a:t>
            </a:r>
          </a:p>
          <a:p>
            <a:pPr marL="182835" indent="-171255">
              <a:spcBef>
                <a:spcPts val="580"/>
              </a:spcBef>
              <a:buClr>
                <a:srgbClr val="DE202A"/>
              </a:buClr>
              <a:buChar char="•"/>
              <a:tabLst>
                <a:tab pos="183444" algn="l"/>
              </a:tabLst>
            </a:pPr>
            <a:r>
              <a:rPr sz="1400" b="1" spc="-5" dirty="0">
                <a:solidFill>
                  <a:srgbClr val="4859A7"/>
                </a:solidFill>
                <a:latin typeface="DIN Pro Medium" panose="020B0604020202020204" charset="0"/>
                <a:cs typeface="DIN Pro Medium" panose="020B0604020202020204" charset="0"/>
              </a:rPr>
              <a:t>Проведен</a:t>
            </a:r>
            <a:r>
              <a:rPr sz="1400" b="1" dirty="0">
                <a:solidFill>
                  <a:srgbClr val="4859A7"/>
                </a:solidFill>
                <a:latin typeface="DIN Pro Medium" panose="020B0604020202020204" charset="0"/>
                <a:cs typeface="DIN Pro Medium" panose="020B0604020202020204" charset="0"/>
              </a:rPr>
              <a:t>о</a:t>
            </a:r>
            <a:r>
              <a:rPr sz="1400" b="1" spc="-5" dirty="0">
                <a:solidFill>
                  <a:srgbClr val="4859A7"/>
                </a:solidFill>
                <a:latin typeface="DIN Pro Medium" panose="020B0604020202020204" charset="0"/>
                <a:cs typeface="DIN Pro Medium" panose="020B0604020202020204" charset="0"/>
              </a:rPr>
              <a:t> </a:t>
            </a:r>
            <a:r>
              <a:rPr sz="1400" b="1" dirty="0" err="1">
                <a:solidFill>
                  <a:srgbClr val="4859A7"/>
                </a:solidFill>
                <a:latin typeface="DIN Pro Medium" panose="020B0604020202020204" charset="0"/>
                <a:cs typeface="DIN Pro Medium" panose="020B0604020202020204" charset="0"/>
              </a:rPr>
              <a:t>более</a:t>
            </a:r>
            <a:r>
              <a:rPr sz="1400" b="1" dirty="0">
                <a:solidFill>
                  <a:srgbClr val="4859A7"/>
                </a:solidFill>
                <a:latin typeface="DIN Pro Medium" panose="020B0604020202020204" charset="0"/>
                <a:cs typeface="DIN Pro Medium" panose="020B0604020202020204" charset="0"/>
              </a:rPr>
              <a:t> </a:t>
            </a:r>
            <a:r>
              <a:rPr b="1" dirty="0">
                <a:solidFill>
                  <a:srgbClr val="4859A7"/>
                </a:solidFill>
                <a:latin typeface="DIN Pro Medium" panose="020B0604020202020204" charset="0"/>
                <a:cs typeface="DIN Pro Medium" panose="020B0604020202020204" charset="0"/>
              </a:rPr>
              <a:t>1</a:t>
            </a:r>
            <a:r>
              <a:rPr lang="ru-RU" b="1" dirty="0">
                <a:solidFill>
                  <a:srgbClr val="4859A7"/>
                </a:solidFill>
                <a:latin typeface="DIN Pro Medium" panose="020B0604020202020204" charset="0"/>
                <a:cs typeface="DIN Pro Medium" panose="020B0604020202020204" charset="0"/>
              </a:rPr>
              <a:t>6</a:t>
            </a:r>
            <a:r>
              <a:rPr b="1" dirty="0">
                <a:solidFill>
                  <a:srgbClr val="4859A7"/>
                </a:solidFill>
                <a:latin typeface="DIN Pro Medium" panose="020B0604020202020204" charset="0"/>
                <a:cs typeface="DIN Pro Medium" panose="020B0604020202020204" charset="0"/>
              </a:rPr>
              <a:t>00</a:t>
            </a:r>
            <a:r>
              <a:rPr b="1" spc="-135" dirty="0">
                <a:solidFill>
                  <a:srgbClr val="4859A7"/>
                </a:solidFill>
                <a:latin typeface="DIN Pro Medium" panose="020B0604020202020204" charset="0"/>
                <a:cs typeface="DIN Pro Medium" panose="020B0604020202020204" charset="0"/>
              </a:rPr>
              <a:t> </a:t>
            </a:r>
            <a:r>
              <a:rPr sz="1400" b="1" dirty="0">
                <a:solidFill>
                  <a:srgbClr val="4859A7"/>
                </a:solidFill>
                <a:latin typeface="DIN Pro Medium" panose="020B0604020202020204" charset="0"/>
                <a:cs typeface="DIN Pro Medium" panose="020B0604020202020204" charset="0"/>
              </a:rPr>
              <a:t>проф. экзаменов</a:t>
            </a:r>
          </a:p>
        </p:txBody>
      </p:sp>
      <p:grpSp>
        <p:nvGrpSpPr>
          <p:cNvPr id="41" name="object 41"/>
          <p:cNvGrpSpPr/>
          <p:nvPr/>
        </p:nvGrpSpPr>
        <p:grpSpPr>
          <a:xfrm>
            <a:off x="6458329" y="4310634"/>
            <a:ext cx="1258094" cy="1254122"/>
            <a:chOff x="6583423" y="4450330"/>
            <a:chExt cx="1317625" cy="1294765"/>
          </a:xfrm>
        </p:grpSpPr>
        <p:sp>
          <p:nvSpPr>
            <p:cNvPr id="42" name="object 42"/>
            <p:cNvSpPr/>
            <p:nvPr/>
          </p:nvSpPr>
          <p:spPr>
            <a:xfrm>
              <a:off x="6624548" y="4669701"/>
              <a:ext cx="1047750" cy="567690"/>
            </a:xfrm>
            <a:custGeom>
              <a:avLst/>
              <a:gdLst/>
              <a:ahLst/>
              <a:cxnLst/>
              <a:rect l="l" t="t" r="r" b="b"/>
              <a:pathLst>
                <a:path w="1047750" h="567689">
                  <a:moveTo>
                    <a:pt x="1047178" y="0"/>
                  </a:moveTo>
                  <a:lnTo>
                    <a:pt x="0" y="0"/>
                  </a:lnTo>
                  <a:lnTo>
                    <a:pt x="0" y="567296"/>
                  </a:lnTo>
                  <a:lnTo>
                    <a:pt x="1047178" y="567296"/>
                  </a:lnTo>
                  <a:lnTo>
                    <a:pt x="1047178" y="0"/>
                  </a:lnTo>
                  <a:close/>
                </a:path>
              </a:pathLst>
            </a:custGeom>
            <a:solidFill>
              <a:srgbClr val="FFFFFF"/>
            </a:solidFill>
          </p:spPr>
          <p:txBody>
            <a:bodyPr wrap="square" lIns="0" tIns="0" rIns="0" bIns="0" rtlCol="0"/>
            <a:lstStyle/>
            <a:p>
              <a:endParaRPr sz="1743" dirty="0"/>
            </a:p>
          </p:txBody>
        </p:sp>
        <p:sp>
          <p:nvSpPr>
            <p:cNvPr id="43" name="object 43"/>
            <p:cNvSpPr/>
            <p:nvPr/>
          </p:nvSpPr>
          <p:spPr>
            <a:xfrm>
              <a:off x="6882460" y="4904667"/>
              <a:ext cx="268605" cy="307340"/>
            </a:xfrm>
            <a:custGeom>
              <a:avLst/>
              <a:gdLst/>
              <a:ahLst/>
              <a:cxnLst/>
              <a:rect l="l" t="t" r="r" b="b"/>
              <a:pathLst>
                <a:path w="268604" h="307339">
                  <a:moveTo>
                    <a:pt x="244981" y="0"/>
                  </a:moveTo>
                  <a:lnTo>
                    <a:pt x="5129" y="271056"/>
                  </a:lnTo>
                  <a:lnTo>
                    <a:pt x="0" y="286827"/>
                  </a:lnTo>
                  <a:lnTo>
                    <a:pt x="2223" y="294832"/>
                  </a:lnTo>
                  <a:lnTo>
                    <a:pt x="7529" y="301599"/>
                  </a:lnTo>
                  <a:lnTo>
                    <a:pt x="11606" y="305092"/>
                  </a:lnTo>
                  <a:lnTo>
                    <a:pt x="16622" y="306806"/>
                  </a:lnTo>
                  <a:lnTo>
                    <a:pt x="27722" y="306806"/>
                  </a:lnTo>
                  <a:lnTo>
                    <a:pt x="33793" y="304215"/>
                  </a:lnTo>
                  <a:lnTo>
                    <a:pt x="263167" y="35686"/>
                  </a:lnTo>
                  <a:lnTo>
                    <a:pt x="267350" y="28162"/>
                  </a:lnTo>
                  <a:lnTo>
                    <a:pt x="268290" y="19904"/>
                  </a:lnTo>
                  <a:lnTo>
                    <a:pt x="266066" y="11898"/>
                  </a:lnTo>
                  <a:lnTo>
                    <a:pt x="260754" y="5130"/>
                  </a:lnTo>
                  <a:lnTo>
                    <a:pt x="253233" y="946"/>
                  </a:lnTo>
                  <a:lnTo>
                    <a:pt x="244981" y="0"/>
                  </a:lnTo>
                  <a:close/>
                </a:path>
              </a:pathLst>
            </a:custGeom>
            <a:solidFill>
              <a:srgbClr val="DE202A"/>
            </a:solidFill>
          </p:spPr>
          <p:txBody>
            <a:bodyPr wrap="square" lIns="0" tIns="0" rIns="0" bIns="0" rtlCol="0"/>
            <a:lstStyle/>
            <a:p>
              <a:endParaRPr sz="1743" dirty="0"/>
            </a:p>
          </p:txBody>
        </p:sp>
        <p:pic>
          <p:nvPicPr>
            <p:cNvPr id="44" name="object 44"/>
            <p:cNvPicPr/>
            <p:nvPr/>
          </p:nvPicPr>
          <p:blipFill>
            <a:blip r:embed="rId7" cstate="print"/>
            <a:stretch>
              <a:fillRect/>
            </a:stretch>
          </p:blipFill>
          <p:spPr>
            <a:xfrm>
              <a:off x="6882425" y="4960940"/>
              <a:ext cx="104105" cy="111744"/>
            </a:xfrm>
            <a:prstGeom prst="rect">
              <a:avLst/>
            </a:prstGeom>
          </p:spPr>
        </p:pic>
        <p:sp>
          <p:nvSpPr>
            <p:cNvPr id="45" name="object 45"/>
            <p:cNvSpPr/>
            <p:nvPr/>
          </p:nvSpPr>
          <p:spPr>
            <a:xfrm>
              <a:off x="6583413" y="4638039"/>
              <a:ext cx="1317625" cy="1107440"/>
            </a:xfrm>
            <a:custGeom>
              <a:avLst/>
              <a:gdLst/>
              <a:ahLst/>
              <a:cxnLst/>
              <a:rect l="l" t="t" r="r" b="b"/>
              <a:pathLst>
                <a:path w="1317625" h="1107439">
                  <a:moveTo>
                    <a:pt x="724281" y="803084"/>
                  </a:moveTo>
                  <a:lnTo>
                    <a:pt x="722579" y="794664"/>
                  </a:lnTo>
                  <a:lnTo>
                    <a:pt x="717931" y="787781"/>
                  </a:lnTo>
                  <a:lnTo>
                    <a:pt x="711047" y="783132"/>
                  </a:lnTo>
                  <a:lnTo>
                    <a:pt x="702602" y="781418"/>
                  </a:lnTo>
                  <a:lnTo>
                    <a:pt x="614959" y="781418"/>
                  </a:lnTo>
                  <a:lnTo>
                    <a:pt x="606526" y="783132"/>
                  </a:lnTo>
                  <a:lnTo>
                    <a:pt x="599643" y="787781"/>
                  </a:lnTo>
                  <a:lnTo>
                    <a:pt x="594995" y="794664"/>
                  </a:lnTo>
                  <a:lnTo>
                    <a:pt x="593293" y="803084"/>
                  </a:lnTo>
                  <a:lnTo>
                    <a:pt x="594995" y="811530"/>
                  </a:lnTo>
                  <a:lnTo>
                    <a:pt x="599630" y="818426"/>
                  </a:lnTo>
                  <a:lnTo>
                    <a:pt x="606526" y="823061"/>
                  </a:lnTo>
                  <a:lnTo>
                    <a:pt x="614959" y="824763"/>
                  </a:lnTo>
                  <a:lnTo>
                    <a:pt x="702602" y="824763"/>
                  </a:lnTo>
                  <a:lnTo>
                    <a:pt x="711047" y="823061"/>
                  </a:lnTo>
                  <a:lnTo>
                    <a:pt x="717931" y="818426"/>
                  </a:lnTo>
                  <a:lnTo>
                    <a:pt x="722579" y="811530"/>
                  </a:lnTo>
                  <a:lnTo>
                    <a:pt x="724281" y="803084"/>
                  </a:lnTo>
                  <a:close/>
                </a:path>
                <a:path w="1317625" h="1107439">
                  <a:moveTo>
                    <a:pt x="1317548" y="86677"/>
                  </a:moveTo>
                  <a:lnTo>
                    <a:pt x="1310728" y="52971"/>
                  </a:lnTo>
                  <a:lnTo>
                    <a:pt x="1304239" y="43345"/>
                  </a:lnTo>
                  <a:lnTo>
                    <a:pt x="1292136" y="25412"/>
                  </a:lnTo>
                  <a:lnTo>
                    <a:pt x="1274191" y="13309"/>
                  </a:lnTo>
                  <a:lnTo>
                    <a:pt x="1274191" y="86677"/>
                  </a:lnTo>
                  <a:lnTo>
                    <a:pt x="1274191" y="698817"/>
                  </a:lnTo>
                  <a:lnTo>
                    <a:pt x="1274191" y="742175"/>
                  </a:lnTo>
                  <a:lnTo>
                    <a:pt x="1274191" y="820712"/>
                  </a:lnTo>
                  <a:lnTo>
                    <a:pt x="1270787" y="837552"/>
                  </a:lnTo>
                  <a:lnTo>
                    <a:pt x="1261491" y="851331"/>
                  </a:lnTo>
                  <a:lnTo>
                    <a:pt x="1247724" y="860615"/>
                  </a:lnTo>
                  <a:lnTo>
                    <a:pt x="1230871" y="864031"/>
                  </a:lnTo>
                  <a:lnTo>
                    <a:pt x="776147" y="864031"/>
                  </a:lnTo>
                  <a:lnTo>
                    <a:pt x="776147" y="1063688"/>
                  </a:lnTo>
                  <a:lnTo>
                    <a:pt x="541413" y="1063688"/>
                  </a:lnTo>
                  <a:lnTo>
                    <a:pt x="547497" y="1023581"/>
                  </a:lnTo>
                  <a:lnTo>
                    <a:pt x="551649" y="980478"/>
                  </a:lnTo>
                  <a:lnTo>
                    <a:pt x="554240" y="939901"/>
                  </a:lnTo>
                  <a:lnTo>
                    <a:pt x="555612" y="907389"/>
                  </a:lnTo>
                  <a:lnTo>
                    <a:pt x="761936" y="907389"/>
                  </a:lnTo>
                  <a:lnTo>
                    <a:pt x="763308" y="939901"/>
                  </a:lnTo>
                  <a:lnTo>
                    <a:pt x="765898" y="980478"/>
                  </a:lnTo>
                  <a:lnTo>
                    <a:pt x="770051" y="1023581"/>
                  </a:lnTo>
                  <a:lnTo>
                    <a:pt x="776147" y="1063688"/>
                  </a:lnTo>
                  <a:lnTo>
                    <a:pt x="776147" y="864031"/>
                  </a:lnTo>
                  <a:lnTo>
                    <a:pt x="86677" y="864031"/>
                  </a:lnTo>
                  <a:lnTo>
                    <a:pt x="69837" y="860615"/>
                  </a:lnTo>
                  <a:lnTo>
                    <a:pt x="56057" y="851331"/>
                  </a:lnTo>
                  <a:lnTo>
                    <a:pt x="46774" y="837552"/>
                  </a:lnTo>
                  <a:lnTo>
                    <a:pt x="43357" y="820712"/>
                  </a:lnTo>
                  <a:lnTo>
                    <a:pt x="43357" y="742175"/>
                  </a:lnTo>
                  <a:lnTo>
                    <a:pt x="1274191" y="742175"/>
                  </a:lnTo>
                  <a:lnTo>
                    <a:pt x="1274191" y="698817"/>
                  </a:lnTo>
                  <a:lnTo>
                    <a:pt x="1217256" y="698817"/>
                  </a:lnTo>
                  <a:lnTo>
                    <a:pt x="1217256" y="378904"/>
                  </a:lnTo>
                  <a:lnTo>
                    <a:pt x="1215555" y="370459"/>
                  </a:lnTo>
                  <a:lnTo>
                    <a:pt x="1210919" y="363575"/>
                  </a:lnTo>
                  <a:lnTo>
                    <a:pt x="1204023" y="358940"/>
                  </a:lnTo>
                  <a:lnTo>
                    <a:pt x="1195590" y="357238"/>
                  </a:lnTo>
                  <a:lnTo>
                    <a:pt x="1187157" y="358940"/>
                  </a:lnTo>
                  <a:lnTo>
                    <a:pt x="1180274" y="363575"/>
                  </a:lnTo>
                  <a:lnTo>
                    <a:pt x="1175626" y="370459"/>
                  </a:lnTo>
                  <a:lnTo>
                    <a:pt x="1173924" y="378904"/>
                  </a:lnTo>
                  <a:lnTo>
                    <a:pt x="1173924" y="698817"/>
                  </a:lnTo>
                  <a:lnTo>
                    <a:pt x="143637" y="698817"/>
                  </a:lnTo>
                  <a:lnTo>
                    <a:pt x="143637" y="143764"/>
                  </a:lnTo>
                  <a:lnTo>
                    <a:pt x="146202" y="141198"/>
                  </a:lnTo>
                  <a:lnTo>
                    <a:pt x="1171346" y="141198"/>
                  </a:lnTo>
                  <a:lnTo>
                    <a:pt x="1173924" y="143764"/>
                  </a:lnTo>
                  <a:lnTo>
                    <a:pt x="1173924" y="279742"/>
                  </a:lnTo>
                  <a:lnTo>
                    <a:pt x="1175626" y="288175"/>
                  </a:lnTo>
                  <a:lnTo>
                    <a:pt x="1215555" y="288175"/>
                  </a:lnTo>
                  <a:lnTo>
                    <a:pt x="1217256" y="279742"/>
                  </a:lnTo>
                  <a:lnTo>
                    <a:pt x="1217256" y="146926"/>
                  </a:lnTo>
                  <a:lnTo>
                    <a:pt x="1187272" y="101701"/>
                  </a:lnTo>
                  <a:lnTo>
                    <a:pt x="1168184" y="97840"/>
                  </a:lnTo>
                  <a:lnTo>
                    <a:pt x="149364" y="97840"/>
                  </a:lnTo>
                  <a:lnTo>
                    <a:pt x="130289" y="101701"/>
                  </a:lnTo>
                  <a:lnTo>
                    <a:pt x="114681" y="112229"/>
                  </a:lnTo>
                  <a:lnTo>
                    <a:pt x="104152" y="127838"/>
                  </a:lnTo>
                  <a:lnTo>
                    <a:pt x="100291" y="146926"/>
                  </a:lnTo>
                  <a:lnTo>
                    <a:pt x="100291" y="698817"/>
                  </a:lnTo>
                  <a:lnTo>
                    <a:pt x="43357" y="698817"/>
                  </a:lnTo>
                  <a:lnTo>
                    <a:pt x="43357" y="86677"/>
                  </a:lnTo>
                  <a:lnTo>
                    <a:pt x="46774" y="69824"/>
                  </a:lnTo>
                  <a:lnTo>
                    <a:pt x="56057" y="56045"/>
                  </a:lnTo>
                  <a:lnTo>
                    <a:pt x="69837" y="46748"/>
                  </a:lnTo>
                  <a:lnTo>
                    <a:pt x="86677" y="43345"/>
                  </a:lnTo>
                  <a:lnTo>
                    <a:pt x="1230871" y="43345"/>
                  </a:lnTo>
                  <a:lnTo>
                    <a:pt x="1247724" y="46748"/>
                  </a:lnTo>
                  <a:lnTo>
                    <a:pt x="1261491" y="56045"/>
                  </a:lnTo>
                  <a:lnTo>
                    <a:pt x="1270787" y="69824"/>
                  </a:lnTo>
                  <a:lnTo>
                    <a:pt x="1274191" y="86677"/>
                  </a:lnTo>
                  <a:lnTo>
                    <a:pt x="1274191" y="13309"/>
                  </a:lnTo>
                  <a:lnTo>
                    <a:pt x="1264577" y="6819"/>
                  </a:lnTo>
                  <a:lnTo>
                    <a:pt x="1230871" y="0"/>
                  </a:lnTo>
                  <a:lnTo>
                    <a:pt x="86677" y="0"/>
                  </a:lnTo>
                  <a:lnTo>
                    <a:pt x="52971" y="6819"/>
                  </a:lnTo>
                  <a:lnTo>
                    <a:pt x="25425" y="25412"/>
                  </a:lnTo>
                  <a:lnTo>
                    <a:pt x="6832" y="52971"/>
                  </a:lnTo>
                  <a:lnTo>
                    <a:pt x="0" y="86677"/>
                  </a:lnTo>
                  <a:lnTo>
                    <a:pt x="0" y="820712"/>
                  </a:lnTo>
                  <a:lnTo>
                    <a:pt x="6832" y="854417"/>
                  </a:lnTo>
                  <a:lnTo>
                    <a:pt x="25425" y="881964"/>
                  </a:lnTo>
                  <a:lnTo>
                    <a:pt x="52971" y="900557"/>
                  </a:lnTo>
                  <a:lnTo>
                    <a:pt x="86677" y="907389"/>
                  </a:lnTo>
                  <a:lnTo>
                    <a:pt x="512254" y="907389"/>
                  </a:lnTo>
                  <a:lnTo>
                    <a:pt x="510578" y="944473"/>
                  </a:lnTo>
                  <a:lnTo>
                    <a:pt x="507644" y="986663"/>
                  </a:lnTo>
                  <a:lnTo>
                    <a:pt x="503237" y="1028293"/>
                  </a:lnTo>
                  <a:lnTo>
                    <a:pt x="497154" y="1063688"/>
                  </a:lnTo>
                  <a:lnTo>
                    <a:pt x="403872" y="1063688"/>
                  </a:lnTo>
                  <a:lnTo>
                    <a:pt x="395439" y="1065390"/>
                  </a:lnTo>
                  <a:lnTo>
                    <a:pt x="388543" y="1070025"/>
                  </a:lnTo>
                  <a:lnTo>
                    <a:pt x="383895" y="1076921"/>
                  </a:lnTo>
                  <a:lnTo>
                    <a:pt x="382193" y="1085354"/>
                  </a:lnTo>
                  <a:lnTo>
                    <a:pt x="383895" y="1093787"/>
                  </a:lnTo>
                  <a:lnTo>
                    <a:pt x="388543" y="1100683"/>
                  </a:lnTo>
                  <a:lnTo>
                    <a:pt x="395439" y="1105331"/>
                  </a:lnTo>
                  <a:lnTo>
                    <a:pt x="403872" y="1107033"/>
                  </a:lnTo>
                  <a:lnTo>
                    <a:pt x="913701" y="1107033"/>
                  </a:lnTo>
                  <a:lnTo>
                    <a:pt x="922134" y="1105331"/>
                  </a:lnTo>
                  <a:lnTo>
                    <a:pt x="929017" y="1100683"/>
                  </a:lnTo>
                  <a:lnTo>
                    <a:pt x="933653" y="1093787"/>
                  </a:lnTo>
                  <a:lnTo>
                    <a:pt x="935355" y="1085354"/>
                  </a:lnTo>
                  <a:lnTo>
                    <a:pt x="933653" y="1076921"/>
                  </a:lnTo>
                  <a:lnTo>
                    <a:pt x="929017" y="1070025"/>
                  </a:lnTo>
                  <a:lnTo>
                    <a:pt x="922134" y="1065390"/>
                  </a:lnTo>
                  <a:lnTo>
                    <a:pt x="913701" y="1063688"/>
                  </a:lnTo>
                  <a:lnTo>
                    <a:pt x="820407" y="1063688"/>
                  </a:lnTo>
                  <a:lnTo>
                    <a:pt x="814324" y="1028293"/>
                  </a:lnTo>
                  <a:lnTo>
                    <a:pt x="809929" y="986663"/>
                  </a:lnTo>
                  <a:lnTo>
                    <a:pt x="806996" y="944473"/>
                  </a:lnTo>
                  <a:lnTo>
                    <a:pt x="805319" y="907389"/>
                  </a:lnTo>
                  <a:lnTo>
                    <a:pt x="1230871" y="907389"/>
                  </a:lnTo>
                  <a:lnTo>
                    <a:pt x="1264577" y="900557"/>
                  </a:lnTo>
                  <a:lnTo>
                    <a:pt x="1292136" y="881964"/>
                  </a:lnTo>
                  <a:lnTo>
                    <a:pt x="1304239" y="864031"/>
                  </a:lnTo>
                  <a:lnTo>
                    <a:pt x="1310728" y="854417"/>
                  </a:lnTo>
                  <a:lnTo>
                    <a:pt x="1317548" y="820712"/>
                  </a:lnTo>
                  <a:lnTo>
                    <a:pt x="1317548" y="742175"/>
                  </a:lnTo>
                  <a:lnTo>
                    <a:pt x="1317548" y="698817"/>
                  </a:lnTo>
                  <a:lnTo>
                    <a:pt x="1317548" y="86677"/>
                  </a:lnTo>
                  <a:close/>
                </a:path>
              </a:pathLst>
            </a:custGeom>
            <a:solidFill>
              <a:srgbClr val="4859A7"/>
            </a:solidFill>
          </p:spPr>
          <p:txBody>
            <a:bodyPr wrap="square" lIns="0" tIns="0" rIns="0" bIns="0" rtlCol="0"/>
            <a:lstStyle/>
            <a:p>
              <a:endParaRPr sz="1743" dirty="0"/>
            </a:p>
          </p:txBody>
        </p:sp>
        <p:pic>
          <p:nvPicPr>
            <p:cNvPr id="46" name="object 46"/>
            <p:cNvPicPr/>
            <p:nvPr/>
          </p:nvPicPr>
          <p:blipFill>
            <a:blip r:embed="rId8" cstate="print"/>
            <a:stretch>
              <a:fillRect/>
            </a:stretch>
          </p:blipFill>
          <p:spPr>
            <a:xfrm>
              <a:off x="7118295" y="4473190"/>
              <a:ext cx="240868" cy="240868"/>
            </a:xfrm>
            <a:prstGeom prst="rect">
              <a:avLst/>
            </a:prstGeom>
          </p:spPr>
        </p:pic>
        <p:sp>
          <p:nvSpPr>
            <p:cNvPr id="47" name="object 47"/>
            <p:cNvSpPr/>
            <p:nvPr/>
          </p:nvSpPr>
          <p:spPr>
            <a:xfrm>
              <a:off x="7118295" y="4473190"/>
              <a:ext cx="241300" cy="241300"/>
            </a:xfrm>
            <a:custGeom>
              <a:avLst/>
              <a:gdLst/>
              <a:ahLst/>
              <a:cxnLst/>
              <a:rect l="l" t="t" r="r" b="b"/>
              <a:pathLst>
                <a:path w="241300" h="241300">
                  <a:moveTo>
                    <a:pt x="120434" y="240868"/>
                  </a:moveTo>
                  <a:lnTo>
                    <a:pt x="167310" y="231405"/>
                  </a:lnTo>
                  <a:lnTo>
                    <a:pt x="205592" y="205598"/>
                  </a:lnTo>
                  <a:lnTo>
                    <a:pt x="231403" y="167321"/>
                  </a:lnTo>
                  <a:lnTo>
                    <a:pt x="240868" y="120446"/>
                  </a:lnTo>
                  <a:lnTo>
                    <a:pt x="231403" y="73562"/>
                  </a:lnTo>
                  <a:lnTo>
                    <a:pt x="205592" y="35277"/>
                  </a:lnTo>
                  <a:lnTo>
                    <a:pt x="167310" y="9465"/>
                  </a:lnTo>
                  <a:lnTo>
                    <a:pt x="120434" y="0"/>
                  </a:lnTo>
                  <a:lnTo>
                    <a:pt x="73557" y="9465"/>
                  </a:lnTo>
                  <a:lnTo>
                    <a:pt x="35275" y="35277"/>
                  </a:lnTo>
                  <a:lnTo>
                    <a:pt x="9464" y="73562"/>
                  </a:lnTo>
                  <a:lnTo>
                    <a:pt x="0" y="120446"/>
                  </a:lnTo>
                  <a:lnTo>
                    <a:pt x="9464" y="167321"/>
                  </a:lnTo>
                  <a:lnTo>
                    <a:pt x="35275" y="205598"/>
                  </a:lnTo>
                  <a:lnTo>
                    <a:pt x="73557" y="231405"/>
                  </a:lnTo>
                  <a:lnTo>
                    <a:pt x="120434" y="240868"/>
                  </a:lnTo>
                  <a:close/>
                </a:path>
              </a:pathLst>
            </a:custGeom>
            <a:ln w="45123">
              <a:solidFill>
                <a:srgbClr val="FFFFFF"/>
              </a:solidFill>
            </a:ln>
          </p:spPr>
          <p:txBody>
            <a:bodyPr wrap="square" lIns="0" tIns="0" rIns="0" bIns="0" rtlCol="0"/>
            <a:lstStyle/>
            <a:p>
              <a:endParaRPr sz="1743" dirty="0"/>
            </a:p>
          </p:txBody>
        </p:sp>
        <p:pic>
          <p:nvPicPr>
            <p:cNvPr id="48" name="object 48"/>
            <p:cNvPicPr/>
            <p:nvPr/>
          </p:nvPicPr>
          <p:blipFill>
            <a:blip r:embed="rId9" cstate="print"/>
            <a:stretch>
              <a:fillRect/>
            </a:stretch>
          </p:blipFill>
          <p:spPr>
            <a:xfrm>
              <a:off x="7129420" y="4484310"/>
              <a:ext cx="218617" cy="218630"/>
            </a:xfrm>
            <a:prstGeom prst="rect">
              <a:avLst/>
            </a:prstGeom>
          </p:spPr>
        </p:pic>
      </p:grpSp>
      <p:sp>
        <p:nvSpPr>
          <p:cNvPr id="49" name="object 49"/>
          <p:cNvSpPr txBox="1"/>
          <p:nvPr/>
        </p:nvSpPr>
        <p:spPr>
          <a:xfrm>
            <a:off x="7438174" y="4022594"/>
            <a:ext cx="914923" cy="429602"/>
          </a:xfrm>
          <a:prstGeom prst="rect">
            <a:avLst/>
          </a:prstGeom>
        </p:spPr>
        <p:txBody>
          <a:bodyPr vert="horz" wrap="square" lIns="0" tIns="12189" rIns="0" bIns="0" rtlCol="0">
            <a:spAutoFit/>
          </a:bodyPr>
          <a:lstStyle/>
          <a:p>
            <a:pPr marL="12189" marR="4875" indent="74963">
              <a:spcBef>
                <a:spcPts val="96"/>
              </a:spcBef>
            </a:pPr>
            <a:r>
              <a:rPr sz="1356" dirty="0">
                <a:solidFill>
                  <a:srgbClr val="495464"/>
                </a:solidFill>
                <a:latin typeface="DIN Pro Medium" panose="020B0604020202020204" charset="0"/>
                <a:cs typeface="DIN Pro Medium" panose="020B0604020202020204" charset="0"/>
              </a:rPr>
              <a:t>Камера</a:t>
            </a:r>
            <a:r>
              <a:rPr sz="1356" spc="-96" dirty="0">
                <a:solidFill>
                  <a:srgbClr val="495464"/>
                </a:solidFill>
                <a:latin typeface="DIN Pro Medium" panose="020B0604020202020204" charset="0"/>
                <a:cs typeface="DIN Pro Medium" panose="020B0604020202020204" charset="0"/>
              </a:rPr>
              <a:t> </a:t>
            </a:r>
            <a:r>
              <a:rPr sz="1356" dirty="0">
                <a:solidFill>
                  <a:srgbClr val="495464"/>
                </a:solidFill>
                <a:latin typeface="DIN Pro Medium" panose="020B0604020202020204" charset="0"/>
                <a:cs typeface="DIN Pro Medium" panose="020B0604020202020204" charset="0"/>
              </a:rPr>
              <a:t>и </a:t>
            </a:r>
            <a:r>
              <a:rPr sz="1356" spc="-456" dirty="0">
                <a:solidFill>
                  <a:srgbClr val="495464"/>
                </a:solidFill>
                <a:latin typeface="DIN Pro Medium" panose="020B0604020202020204" charset="0"/>
                <a:cs typeface="DIN Pro Medium" panose="020B0604020202020204" charset="0"/>
              </a:rPr>
              <a:t> </a:t>
            </a:r>
            <a:r>
              <a:rPr sz="1356" spc="-5" dirty="0">
                <a:solidFill>
                  <a:srgbClr val="495464"/>
                </a:solidFill>
                <a:latin typeface="DIN Pro Medium" panose="020B0604020202020204" charset="0"/>
                <a:cs typeface="DIN Pro Medium" panose="020B0604020202020204" charset="0"/>
              </a:rPr>
              <a:t>микрофон</a:t>
            </a:r>
            <a:endParaRPr sz="1356" dirty="0">
              <a:latin typeface="DIN Pro Medium" panose="020B0604020202020204" charset="0"/>
              <a:cs typeface="DIN Pro Medium" panose="020B0604020202020204" charset="0"/>
            </a:endParaRPr>
          </a:p>
        </p:txBody>
      </p:sp>
      <p:sp>
        <p:nvSpPr>
          <p:cNvPr id="50" name="object 50"/>
          <p:cNvSpPr txBox="1"/>
          <p:nvPr/>
        </p:nvSpPr>
        <p:spPr>
          <a:xfrm>
            <a:off x="9172460" y="4627276"/>
            <a:ext cx="536585" cy="191253"/>
          </a:xfrm>
          <a:prstGeom prst="rect">
            <a:avLst/>
          </a:prstGeom>
        </p:spPr>
        <p:txBody>
          <a:bodyPr vert="horz" wrap="square" lIns="0" tIns="12189" rIns="0" bIns="0" rtlCol="0">
            <a:spAutoFit/>
          </a:bodyPr>
          <a:lstStyle/>
          <a:p>
            <a:pPr>
              <a:spcBef>
                <a:spcPts val="96"/>
              </a:spcBef>
            </a:pPr>
            <a:r>
              <a:rPr sz="1162" dirty="0">
                <a:solidFill>
                  <a:srgbClr val="495464"/>
                </a:solidFill>
                <a:latin typeface="DIN Pro Medium" panose="020B0604020202020204" charset="0"/>
                <a:cs typeface="DIN Pro Medium" panose="020B0604020202020204" charset="0"/>
              </a:rPr>
              <a:t>Запись</a:t>
            </a:r>
            <a:endParaRPr sz="1162" dirty="0">
              <a:latin typeface="DIN Pro Medium" panose="020B0604020202020204" charset="0"/>
              <a:cs typeface="DIN Pro Medium" panose="020B0604020202020204" charset="0"/>
            </a:endParaRPr>
          </a:p>
        </p:txBody>
      </p:sp>
      <p:sp>
        <p:nvSpPr>
          <p:cNvPr id="51" name="object 51"/>
          <p:cNvSpPr txBox="1"/>
          <p:nvPr/>
        </p:nvSpPr>
        <p:spPr>
          <a:xfrm>
            <a:off x="9119493" y="3500965"/>
            <a:ext cx="874488" cy="370047"/>
          </a:xfrm>
          <a:prstGeom prst="rect">
            <a:avLst/>
          </a:prstGeom>
        </p:spPr>
        <p:txBody>
          <a:bodyPr vert="horz" wrap="square" lIns="0" tIns="12189" rIns="0" bIns="0" rtlCol="0">
            <a:spAutoFit/>
          </a:bodyPr>
          <a:lstStyle/>
          <a:p>
            <a:pPr marL="132860" marR="4875" indent="-133469">
              <a:spcBef>
                <a:spcPts val="96"/>
              </a:spcBef>
            </a:pPr>
            <a:r>
              <a:rPr sz="1162" dirty="0">
                <a:solidFill>
                  <a:srgbClr val="495464"/>
                </a:solidFill>
                <a:latin typeface="DIN Pro Medium" panose="020B0604020202020204" charset="0"/>
                <a:cs typeface="DIN Pro Medium" panose="020B0604020202020204" charset="0"/>
              </a:rPr>
              <a:t>Машинное  </a:t>
            </a:r>
            <a:r>
              <a:rPr sz="1162" spc="-5" dirty="0">
                <a:solidFill>
                  <a:srgbClr val="495464"/>
                </a:solidFill>
                <a:latin typeface="DIN Pro Medium" panose="020B0604020202020204" charset="0"/>
                <a:cs typeface="DIN Pro Medium" panose="020B0604020202020204" charset="0"/>
              </a:rPr>
              <a:t>зрение</a:t>
            </a:r>
            <a:endParaRPr sz="1162" dirty="0">
              <a:latin typeface="DIN Pro Medium" panose="020B0604020202020204" charset="0"/>
              <a:cs typeface="DIN Pro Medium" panose="020B0604020202020204" charset="0"/>
            </a:endParaRPr>
          </a:p>
        </p:txBody>
      </p:sp>
      <p:sp>
        <p:nvSpPr>
          <p:cNvPr id="52" name="object 52"/>
          <p:cNvSpPr txBox="1"/>
          <p:nvPr/>
        </p:nvSpPr>
        <p:spPr>
          <a:xfrm>
            <a:off x="10306017" y="3500965"/>
            <a:ext cx="1222382" cy="370047"/>
          </a:xfrm>
          <a:prstGeom prst="rect">
            <a:avLst/>
          </a:prstGeom>
        </p:spPr>
        <p:txBody>
          <a:bodyPr vert="horz" wrap="square" lIns="0" tIns="12189" rIns="0" bIns="0" rtlCol="0">
            <a:spAutoFit/>
          </a:bodyPr>
          <a:lstStyle/>
          <a:p>
            <a:pPr marL="192586" marR="4875" indent="-193195">
              <a:spcBef>
                <a:spcPts val="96"/>
              </a:spcBef>
            </a:pPr>
            <a:r>
              <a:rPr sz="1162" spc="-5" dirty="0">
                <a:solidFill>
                  <a:srgbClr val="495464"/>
                </a:solidFill>
                <a:latin typeface="DIN Pro Medium" panose="020B0604020202020204" charset="0"/>
                <a:cs typeface="DIN Pro Medium" panose="020B0604020202020204" charset="0"/>
              </a:rPr>
              <a:t>Искусственный  интеллект</a:t>
            </a:r>
            <a:endParaRPr sz="1162" dirty="0">
              <a:latin typeface="DIN Pro Medium" panose="020B0604020202020204" charset="0"/>
              <a:cs typeface="DIN Pro Medium" panose="020B0604020202020204" charset="0"/>
            </a:endParaRPr>
          </a:p>
        </p:txBody>
      </p:sp>
      <p:sp>
        <p:nvSpPr>
          <p:cNvPr id="53" name="object 53"/>
          <p:cNvSpPr txBox="1"/>
          <p:nvPr/>
        </p:nvSpPr>
        <p:spPr>
          <a:xfrm>
            <a:off x="10035799" y="5432817"/>
            <a:ext cx="446243" cy="191253"/>
          </a:xfrm>
          <a:prstGeom prst="rect">
            <a:avLst/>
          </a:prstGeom>
        </p:spPr>
        <p:txBody>
          <a:bodyPr vert="horz" wrap="square" lIns="0" tIns="12189" rIns="0" bIns="0" rtlCol="0">
            <a:spAutoFit/>
          </a:bodyPr>
          <a:lstStyle/>
          <a:p>
            <a:pPr>
              <a:spcBef>
                <a:spcPts val="96"/>
              </a:spcBef>
            </a:pPr>
            <a:r>
              <a:rPr sz="1162" spc="-5" dirty="0">
                <a:solidFill>
                  <a:srgbClr val="495464"/>
                </a:solidFill>
                <a:latin typeface="DIN Pro Medium" panose="020B0604020202020204" charset="0"/>
                <a:cs typeface="DIN Pro Medium" panose="020B0604020202020204" charset="0"/>
              </a:rPr>
              <a:t>Отчет</a:t>
            </a:r>
            <a:endParaRPr sz="1162" dirty="0">
              <a:latin typeface="DIN Pro Medium" panose="020B0604020202020204" charset="0"/>
              <a:cs typeface="DIN Pro Medium" panose="020B0604020202020204" charset="0"/>
            </a:endParaRPr>
          </a:p>
        </p:txBody>
      </p:sp>
      <p:sp>
        <p:nvSpPr>
          <p:cNvPr id="54" name="object 54"/>
          <p:cNvSpPr txBox="1"/>
          <p:nvPr/>
        </p:nvSpPr>
        <p:spPr>
          <a:xfrm>
            <a:off x="10586279" y="4625652"/>
            <a:ext cx="979711" cy="191177"/>
          </a:xfrm>
          <a:prstGeom prst="rect">
            <a:avLst/>
          </a:prstGeom>
        </p:spPr>
        <p:txBody>
          <a:bodyPr vert="horz" wrap="square" lIns="0" tIns="12189" rIns="0" bIns="0" rtlCol="0">
            <a:spAutoFit/>
          </a:bodyPr>
          <a:lstStyle/>
          <a:p>
            <a:pPr>
              <a:spcBef>
                <a:spcPts val="96"/>
              </a:spcBef>
            </a:pPr>
            <a:r>
              <a:rPr sz="1162" dirty="0">
                <a:solidFill>
                  <a:srgbClr val="495464"/>
                </a:solidFill>
                <a:latin typeface="DIN Pro Medium" panose="020B0604020202020204" charset="0"/>
                <a:cs typeface="DIN Pro Medium" panose="020B0604020202020204" charset="0"/>
              </a:rPr>
              <a:t>Метаданные</a:t>
            </a:r>
            <a:endParaRPr sz="1162" dirty="0">
              <a:latin typeface="DIN Pro Medium" panose="020B0604020202020204" charset="0"/>
              <a:cs typeface="DIN Pro Medium" panose="020B0604020202020204" charset="0"/>
            </a:endParaRPr>
          </a:p>
        </p:txBody>
      </p:sp>
      <p:sp>
        <p:nvSpPr>
          <p:cNvPr id="55" name="object 55"/>
          <p:cNvSpPr/>
          <p:nvPr/>
        </p:nvSpPr>
        <p:spPr>
          <a:xfrm>
            <a:off x="7187979" y="4768468"/>
            <a:ext cx="1551547" cy="262019"/>
          </a:xfrm>
          <a:custGeom>
            <a:avLst/>
            <a:gdLst/>
            <a:ahLst/>
            <a:cxnLst/>
            <a:rect l="l" t="t" r="r" b="b"/>
            <a:pathLst>
              <a:path w="1624965" h="270510">
                <a:moveTo>
                  <a:pt x="1624495" y="0"/>
                </a:moveTo>
                <a:lnTo>
                  <a:pt x="0" y="0"/>
                </a:lnTo>
                <a:lnTo>
                  <a:pt x="0" y="270001"/>
                </a:lnTo>
                <a:lnTo>
                  <a:pt x="1624495" y="270001"/>
                </a:lnTo>
                <a:lnTo>
                  <a:pt x="1624495" y="0"/>
                </a:lnTo>
                <a:close/>
              </a:path>
            </a:pathLst>
          </a:custGeom>
          <a:solidFill>
            <a:srgbClr val="FFFFFF"/>
          </a:solidFill>
        </p:spPr>
        <p:txBody>
          <a:bodyPr wrap="square" lIns="0" tIns="0" rIns="0" bIns="0" rtlCol="0"/>
          <a:lstStyle/>
          <a:p>
            <a:endParaRPr sz="1743" dirty="0"/>
          </a:p>
        </p:txBody>
      </p:sp>
      <p:sp>
        <p:nvSpPr>
          <p:cNvPr id="56" name="object 56"/>
          <p:cNvSpPr txBox="1"/>
          <p:nvPr/>
        </p:nvSpPr>
        <p:spPr>
          <a:xfrm>
            <a:off x="7175852" y="4780553"/>
            <a:ext cx="1199281" cy="221068"/>
          </a:xfrm>
          <a:prstGeom prst="rect">
            <a:avLst/>
          </a:prstGeom>
        </p:spPr>
        <p:txBody>
          <a:bodyPr vert="horz" wrap="square" lIns="0" tIns="12189" rIns="0" bIns="0" rtlCol="0">
            <a:spAutoFit/>
          </a:bodyPr>
          <a:lstStyle/>
          <a:p>
            <a:pPr marL="12189">
              <a:spcBef>
                <a:spcPts val="96"/>
              </a:spcBef>
            </a:pPr>
            <a:r>
              <a:rPr sz="1356" spc="-5" dirty="0">
                <a:solidFill>
                  <a:srgbClr val="495464"/>
                </a:solidFill>
                <a:latin typeface="DIN Pro Medium" panose="020B0604020202020204" charset="0"/>
                <a:cs typeface="DIN Pro Medium" panose="020B0604020202020204" charset="0"/>
              </a:rPr>
              <a:t>Рабочий</a:t>
            </a:r>
            <a:r>
              <a:rPr sz="1356" spc="-73" dirty="0">
                <a:solidFill>
                  <a:srgbClr val="495464"/>
                </a:solidFill>
                <a:latin typeface="DIN Pro Medium" panose="020B0604020202020204" charset="0"/>
                <a:cs typeface="DIN Pro Medium" panose="020B0604020202020204" charset="0"/>
              </a:rPr>
              <a:t> </a:t>
            </a:r>
            <a:r>
              <a:rPr sz="1356" spc="-5" dirty="0">
                <a:solidFill>
                  <a:srgbClr val="495464"/>
                </a:solidFill>
                <a:latin typeface="DIN Pro Medium" panose="020B0604020202020204" charset="0"/>
                <a:cs typeface="DIN Pro Medium" panose="020B0604020202020204" charset="0"/>
              </a:rPr>
              <a:t>стол</a:t>
            </a:r>
            <a:endParaRPr sz="1356" dirty="0">
              <a:latin typeface="DIN Pro Medium" panose="020B0604020202020204" charset="0"/>
              <a:cs typeface="DIN Pro Medium" panose="020B0604020202020204" charset="0"/>
            </a:endParaRPr>
          </a:p>
        </p:txBody>
      </p:sp>
      <p:grpSp>
        <p:nvGrpSpPr>
          <p:cNvPr id="57" name="object 57"/>
          <p:cNvGrpSpPr/>
          <p:nvPr/>
        </p:nvGrpSpPr>
        <p:grpSpPr>
          <a:xfrm>
            <a:off x="9993988" y="4654645"/>
            <a:ext cx="526883" cy="722704"/>
            <a:chOff x="10286386" y="4805488"/>
            <a:chExt cx="551815" cy="746125"/>
          </a:xfrm>
        </p:grpSpPr>
        <p:sp>
          <p:nvSpPr>
            <p:cNvPr id="58" name="object 58"/>
            <p:cNvSpPr/>
            <p:nvPr/>
          </p:nvSpPr>
          <p:spPr>
            <a:xfrm>
              <a:off x="10286378" y="4805489"/>
              <a:ext cx="551815" cy="746125"/>
            </a:xfrm>
            <a:custGeom>
              <a:avLst/>
              <a:gdLst/>
              <a:ahLst/>
              <a:cxnLst/>
              <a:rect l="l" t="t" r="r" b="b"/>
              <a:pathLst>
                <a:path w="551815" h="746125">
                  <a:moveTo>
                    <a:pt x="551802" y="135547"/>
                  </a:moveTo>
                  <a:lnTo>
                    <a:pt x="546912" y="130644"/>
                  </a:lnTo>
                  <a:lnTo>
                    <a:pt x="540867" y="130644"/>
                  </a:lnTo>
                  <a:lnTo>
                    <a:pt x="534835" y="130644"/>
                  </a:lnTo>
                  <a:lnTo>
                    <a:pt x="529932" y="135547"/>
                  </a:lnTo>
                  <a:lnTo>
                    <a:pt x="529932" y="724255"/>
                  </a:lnTo>
                  <a:lnTo>
                    <a:pt x="21856" y="724255"/>
                  </a:lnTo>
                  <a:lnTo>
                    <a:pt x="21856" y="575068"/>
                  </a:lnTo>
                  <a:lnTo>
                    <a:pt x="16954" y="570166"/>
                  </a:lnTo>
                  <a:lnTo>
                    <a:pt x="4889" y="570166"/>
                  </a:lnTo>
                  <a:lnTo>
                    <a:pt x="0" y="575068"/>
                  </a:lnTo>
                  <a:lnTo>
                    <a:pt x="0" y="741222"/>
                  </a:lnTo>
                  <a:lnTo>
                    <a:pt x="4889" y="746125"/>
                  </a:lnTo>
                  <a:lnTo>
                    <a:pt x="546912" y="746125"/>
                  </a:lnTo>
                  <a:lnTo>
                    <a:pt x="551802" y="741222"/>
                  </a:lnTo>
                  <a:lnTo>
                    <a:pt x="551802" y="135547"/>
                  </a:lnTo>
                  <a:close/>
                </a:path>
                <a:path w="551815" h="746125">
                  <a:moveTo>
                    <a:pt x="551802" y="4902"/>
                  </a:moveTo>
                  <a:lnTo>
                    <a:pt x="546912" y="0"/>
                  </a:lnTo>
                  <a:lnTo>
                    <a:pt x="540867" y="0"/>
                  </a:lnTo>
                  <a:lnTo>
                    <a:pt x="4889" y="0"/>
                  </a:lnTo>
                  <a:lnTo>
                    <a:pt x="0" y="4902"/>
                  </a:lnTo>
                  <a:lnTo>
                    <a:pt x="0" y="536130"/>
                  </a:lnTo>
                  <a:lnTo>
                    <a:pt x="4889" y="541020"/>
                  </a:lnTo>
                  <a:lnTo>
                    <a:pt x="16954" y="541020"/>
                  </a:lnTo>
                  <a:lnTo>
                    <a:pt x="21856" y="536130"/>
                  </a:lnTo>
                  <a:lnTo>
                    <a:pt x="21856" y="21856"/>
                  </a:lnTo>
                  <a:lnTo>
                    <a:pt x="529932" y="21856"/>
                  </a:lnTo>
                  <a:lnTo>
                    <a:pt x="529932" y="96608"/>
                  </a:lnTo>
                  <a:lnTo>
                    <a:pt x="534835" y="101498"/>
                  </a:lnTo>
                  <a:lnTo>
                    <a:pt x="546912" y="101498"/>
                  </a:lnTo>
                  <a:lnTo>
                    <a:pt x="551802" y="96608"/>
                  </a:lnTo>
                  <a:lnTo>
                    <a:pt x="551802" y="4902"/>
                  </a:lnTo>
                  <a:close/>
                </a:path>
              </a:pathLst>
            </a:custGeom>
            <a:solidFill>
              <a:srgbClr val="495464"/>
            </a:solidFill>
          </p:spPr>
          <p:txBody>
            <a:bodyPr wrap="square" lIns="0" tIns="0" rIns="0" bIns="0" rtlCol="0"/>
            <a:lstStyle/>
            <a:p>
              <a:endParaRPr sz="1743" dirty="0"/>
            </a:p>
          </p:txBody>
        </p:sp>
        <p:pic>
          <p:nvPicPr>
            <p:cNvPr id="59" name="object 59"/>
            <p:cNvPicPr/>
            <p:nvPr/>
          </p:nvPicPr>
          <p:blipFill>
            <a:blip r:embed="rId10" cstate="print"/>
            <a:stretch>
              <a:fillRect/>
            </a:stretch>
          </p:blipFill>
          <p:spPr>
            <a:xfrm>
              <a:off x="10333484" y="4948281"/>
              <a:ext cx="169062" cy="169062"/>
            </a:xfrm>
            <a:prstGeom prst="rect">
              <a:avLst/>
            </a:prstGeom>
          </p:spPr>
        </p:pic>
        <p:pic>
          <p:nvPicPr>
            <p:cNvPr id="60" name="object 60"/>
            <p:cNvPicPr/>
            <p:nvPr/>
          </p:nvPicPr>
          <p:blipFill>
            <a:blip r:embed="rId11" cstate="print"/>
            <a:stretch>
              <a:fillRect/>
            </a:stretch>
          </p:blipFill>
          <p:spPr>
            <a:xfrm>
              <a:off x="10339369" y="5435533"/>
              <a:ext cx="92532" cy="68973"/>
            </a:xfrm>
            <a:prstGeom prst="rect">
              <a:avLst/>
            </a:prstGeom>
          </p:spPr>
        </p:pic>
        <p:pic>
          <p:nvPicPr>
            <p:cNvPr id="61" name="object 61"/>
            <p:cNvPicPr/>
            <p:nvPr/>
          </p:nvPicPr>
          <p:blipFill>
            <a:blip r:embed="rId12" cstate="print"/>
            <a:stretch>
              <a:fillRect/>
            </a:stretch>
          </p:blipFill>
          <p:spPr>
            <a:xfrm>
              <a:off x="10457135" y="5364879"/>
              <a:ext cx="92519" cy="139623"/>
            </a:xfrm>
            <a:prstGeom prst="rect">
              <a:avLst/>
            </a:prstGeom>
          </p:spPr>
        </p:pic>
        <p:pic>
          <p:nvPicPr>
            <p:cNvPr id="62" name="object 62"/>
            <p:cNvPicPr/>
            <p:nvPr/>
          </p:nvPicPr>
          <p:blipFill>
            <a:blip r:embed="rId13" cstate="print"/>
            <a:stretch>
              <a:fillRect/>
            </a:stretch>
          </p:blipFill>
          <p:spPr>
            <a:xfrm>
              <a:off x="10574900" y="5276548"/>
              <a:ext cx="92519" cy="227952"/>
            </a:xfrm>
            <a:prstGeom prst="rect">
              <a:avLst/>
            </a:prstGeom>
          </p:spPr>
        </p:pic>
        <p:sp>
          <p:nvSpPr>
            <p:cNvPr id="63" name="object 63"/>
            <p:cNvSpPr/>
            <p:nvPr/>
          </p:nvSpPr>
          <p:spPr>
            <a:xfrm>
              <a:off x="10352621" y="4852593"/>
              <a:ext cx="438784" cy="652145"/>
            </a:xfrm>
            <a:custGeom>
              <a:avLst/>
              <a:gdLst/>
              <a:ahLst/>
              <a:cxnLst/>
              <a:rect l="l" t="t" r="r" b="b"/>
              <a:pathLst>
                <a:path w="438784" h="652145">
                  <a:moveTo>
                    <a:pt x="132257" y="418058"/>
                  </a:moveTo>
                  <a:lnTo>
                    <a:pt x="127368" y="413156"/>
                  </a:lnTo>
                  <a:lnTo>
                    <a:pt x="4889" y="413156"/>
                  </a:lnTo>
                  <a:lnTo>
                    <a:pt x="0" y="418058"/>
                  </a:lnTo>
                  <a:lnTo>
                    <a:pt x="0" y="430123"/>
                  </a:lnTo>
                  <a:lnTo>
                    <a:pt x="4889" y="435025"/>
                  </a:lnTo>
                  <a:lnTo>
                    <a:pt x="127355" y="435025"/>
                  </a:lnTo>
                  <a:lnTo>
                    <a:pt x="132257" y="430123"/>
                  </a:lnTo>
                  <a:lnTo>
                    <a:pt x="132257" y="424091"/>
                  </a:lnTo>
                  <a:lnTo>
                    <a:pt x="132257" y="418058"/>
                  </a:lnTo>
                  <a:close/>
                </a:path>
                <a:path w="438784" h="652145">
                  <a:moveTo>
                    <a:pt x="220586" y="368998"/>
                  </a:moveTo>
                  <a:lnTo>
                    <a:pt x="215684" y="364096"/>
                  </a:lnTo>
                  <a:lnTo>
                    <a:pt x="4889" y="364096"/>
                  </a:lnTo>
                  <a:lnTo>
                    <a:pt x="0" y="368998"/>
                  </a:lnTo>
                  <a:lnTo>
                    <a:pt x="0" y="381063"/>
                  </a:lnTo>
                  <a:lnTo>
                    <a:pt x="4889" y="385965"/>
                  </a:lnTo>
                  <a:lnTo>
                    <a:pt x="215684" y="385965"/>
                  </a:lnTo>
                  <a:lnTo>
                    <a:pt x="220586" y="381063"/>
                  </a:lnTo>
                  <a:lnTo>
                    <a:pt x="220586" y="375031"/>
                  </a:lnTo>
                  <a:lnTo>
                    <a:pt x="220586" y="368998"/>
                  </a:lnTo>
                  <a:close/>
                </a:path>
                <a:path w="438784" h="652145">
                  <a:moveTo>
                    <a:pt x="220586" y="319925"/>
                  </a:moveTo>
                  <a:lnTo>
                    <a:pt x="215684" y="315023"/>
                  </a:lnTo>
                  <a:lnTo>
                    <a:pt x="209651" y="315023"/>
                  </a:lnTo>
                  <a:lnTo>
                    <a:pt x="4876" y="315023"/>
                  </a:lnTo>
                  <a:lnTo>
                    <a:pt x="0" y="319925"/>
                  </a:lnTo>
                  <a:lnTo>
                    <a:pt x="0" y="331990"/>
                  </a:lnTo>
                  <a:lnTo>
                    <a:pt x="4876" y="336880"/>
                  </a:lnTo>
                  <a:lnTo>
                    <a:pt x="215684" y="336880"/>
                  </a:lnTo>
                  <a:lnTo>
                    <a:pt x="220586" y="331990"/>
                  </a:lnTo>
                  <a:lnTo>
                    <a:pt x="220586" y="319925"/>
                  </a:lnTo>
                  <a:close/>
                </a:path>
                <a:path w="438784" h="652145">
                  <a:moveTo>
                    <a:pt x="338353" y="4902"/>
                  </a:moveTo>
                  <a:lnTo>
                    <a:pt x="333463" y="0"/>
                  </a:lnTo>
                  <a:lnTo>
                    <a:pt x="316484" y="0"/>
                  </a:lnTo>
                  <a:lnTo>
                    <a:pt x="316484" y="21856"/>
                  </a:lnTo>
                  <a:lnTo>
                    <a:pt x="316484" y="47104"/>
                  </a:lnTo>
                  <a:lnTo>
                    <a:pt x="102819" y="47104"/>
                  </a:lnTo>
                  <a:lnTo>
                    <a:pt x="102819" y="21856"/>
                  </a:lnTo>
                  <a:lnTo>
                    <a:pt x="316484" y="21856"/>
                  </a:lnTo>
                  <a:lnTo>
                    <a:pt x="316484" y="0"/>
                  </a:lnTo>
                  <a:lnTo>
                    <a:pt x="85852" y="0"/>
                  </a:lnTo>
                  <a:lnTo>
                    <a:pt x="80962" y="4902"/>
                  </a:lnTo>
                  <a:lnTo>
                    <a:pt x="80962" y="64071"/>
                  </a:lnTo>
                  <a:lnTo>
                    <a:pt x="85852" y="68973"/>
                  </a:lnTo>
                  <a:lnTo>
                    <a:pt x="333463" y="68973"/>
                  </a:lnTo>
                  <a:lnTo>
                    <a:pt x="338353" y="64071"/>
                  </a:lnTo>
                  <a:lnTo>
                    <a:pt x="338353" y="47104"/>
                  </a:lnTo>
                  <a:lnTo>
                    <a:pt x="338353" y="21856"/>
                  </a:lnTo>
                  <a:lnTo>
                    <a:pt x="338353" y="4902"/>
                  </a:lnTo>
                  <a:close/>
                </a:path>
                <a:path w="438784" h="652145">
                  <a:moveTo>
                    <a:pt x="350126" y="247789"/>
                  </a:moveTo>
                  <a:lnTo>
                    <a:pt x="345224" y="242887"/>
                  </a:lnTo>
                  <a:lnTo>
                    <a:pt x="203619" y="242887"/>
                  </a:lnTo>
                  <a:lnTo>
                    <a:pt x="198716" y="247789"/>
                  </a:lnTo>
                  <a:lnTo>
                    <a:pt x="198716" y="259867"/>
                  </a:lnTo>
                  <a:lnTo>
                    <a:pt x="203619" y="264756"/>
                  </a:lnTo>
                  <a:lnTo>
                    <a:pt x="345224" y="264756"/>
                  </a:lnTo>
                  <a:lnTo>
                    <a:pt x="350126" y="259867"/>
                  </a:lnTo>
                  <a:lnTo>
                    <a:pt x="350126" y="253822"/>
                  </a:lnTo>
                  <a:lnTo>
                    <a:pt x="350126" y="247789"/>
                  </a:lnTo>
                  <a:close/>
                </a:path>
                <a:path w="438784" h="652145">
                  <a:moveTo>
                    <a:pt x="432562" y="369976"/>
                  </a:moveTo>
                  <a:lnTo>
                    <a:pt x="427672" y="365074"/>
                  </a:lnTo>
                  <a:lnTo>
                    <a:pt x="344944" y="365074"/>
                  </a:lnTo>
                  <a:lnTo>
                    <a:pt x="340055" y="369976"/>
                  </a:lnTo>
                  <a:lnTo>
                    <a:pt x="340055" y="647001"/>
                  </a:lnTo>
                  <a:lnTo>
                    <a:pt x="344944" y="651903"/>
                  </a:lnTo>
                  <a:lnTo>
                    <a:pt x="427672" y="651903"/>
                  </a:lnTo>
                  <a:lnTo>
                    <a:pt x="432562" y="647001"/>
                  </a:lnTo>
                  <a:lnTo>
                    <a:pt x="432562" y="459524"/>
                  </a:lnTo>
                  <a:lnTo>
                    <a:pt x="427672" y="454634"/>
                  </a:lnTo>
                  <a:lnTo>
                    <a:pt x="415594" y="454634"/>
                  </a:lnTo>
                  <a:lnTo>
                    <a:pt x="410692" y="459524"/>
                  </a:lnTo>
                  <a:lnTo>
                    <a:pt x="410692" y="630047"/>
                  </a:lnTo>
                  <a:lnTo>
                    <a:pt x="361911" y="630047"/>
                  </a:lnTo>
                  <a:lnTo>
                    <a:pt x="361911" y="386943"/>
                  </a:lnTo>
                  <a:lnTo>
                    <a:pt x="410692" y="386943"/>
                  </a:lnTo>
                  <a:lnTo>
                    <a:pt x="410692" y="420585"/>
                  </a:lnTo>
                  <a:lnTo>
                    <a:pt x="415594" y="425488"/>
                  </a:lnTo>
                  <a:lnTo>
                    <a:pt x="421627" y="425488"/>
                  </a:lnTo>
                  <a:lnTo>
                    <a:pt x="427672" y="425488"/>
                  </a:lnTo>
                  <a:lnTo>
                    <a:pt x="432562" y="420585"/>
                  </a:lnTo>
                  <a:lnTo>
                    <a:pt x="432562" y="369976"/>
                  </a:lnTo>
                  <a:close/>
                </a:path>
                <a:path w="438784" h="652145">
                  <a:moveTo>
                    <a:pt x="438454" y="198716"/>
                  </a:moveTo>
                  <a:lnTo>
                    <a:pt x="433565" y="193814"/>
                  </a:lnTo>
                  <a:lnTo>
                    <a:pt x="203619" y="193814"/>
                  </a:lnTo>
                  <a:lnTo>
                    <a:pt x="198729" y="198716"/>
                  </a:lnTo>
                  <a:lnTo>
                    <a:pt x="198729" y="210794"/>
                  </a:lnTo>
                  <a:lnTo>
                    <a:pt x="203619" y="215684"/>
                  </a:lnTo>
                  <a:lnTo>
                    <a:pt x="433565" y="215684"/>
                  </a:lnTo>
                  <a:lnTo>
                    <a:pt x="438454" y="210794"/>
                  </a:lnTo>
                  <a:lnTo>
                    <a:pt x="438454" y="204749"/>
                  </a:lnTo>
                  <a:lnTo>
                    <a:pt x="438454" y="198716"/>
                  </a:lnTo>
                  <a:close/>
                </a:path>
                <a:path w="438784" h="652145">
                  <a:moveTo>
                    <a:pt x="438454" y="149656"/>
                  </a:moveTo>
                  <a:lnTo>
                    <a:pt x="433552" y="144754"/>
                  </a:lnTo>
                  <a:lnTo>
                    <a:pt x="427520" y="144754"/>
                  </a:lnTo>
                  <a:lnTo>
                    <a:pt x="203619" y="144754"/>
                  </a:lnTo>
                  <a:lnTo>
                    <a:pt x="198716" y="149656"/>
                  </a:lnTo>
                  <a:lnTo>
                    <a:pt x="198716" y="161721"/>
                  </a:lnTo>
                  <a:lnTo>
                    <a:pt x="203619" y="166611"/>
                  </a:lnTo>
                  <a:lnTo>
                    <a:pt x="433552" y="166611"/>
                  </a:lnTo>
                  <a:lnTo>
                    <a:pt x="438454" y="161721"/>
                  </a:lnTo>
                  <a:lnTo>
                    <a:pt x="438454" y="149656"/>
                  </a:lnTo>
                  <a:close/>
                </a:path>
                <a:path w="438784" h="652145">
                  <a:moveTo>
                    <a:pt x="438454" y="100584"/>
                  </a:moveTo>
                  <a:lnTo>
                    <a:pt x="433552" y="95681"/>
                  </a:lnTo>
                  <a:lnTo>
                    <a:pt x="427520" y="95681"/>
                  </a:lnTo>
                  <a:lnTo>
                    <a:pt x="203619" y="95681"/>
                  </a:lnTo>
                  <a:lnTo>
                    <a:pt x="198716" y="100584"/>
                  </a:lnTo>
                  <a:lnTo>
                    <a:pt x="198716" y="112649"/>
                  </a:lnTo>
                  <a:lnTo>
                    <a:pt x="203619" y="117538"/>
                  </a:lnTo>
                  <a:lnTo>
                    <a:pt x="433552" y="117538"/>
                  </a:lnTo>
                  <a:lnTo>
                    <a:pt x="438454" y="112649"/>
                  </a:lnTo>
                  <a:lnTo>
                    <a:pt x="438454" y="100584"/>
                  </a:lnTo>
                  <a:close/>
                </a:path>
              </a:pathLst>
            </a:custGeom>
            <a:solidFill>
              <a:srgbClr val="495464"/>
            </a:solidFill>
          </p:spPr>
          <p:txBody>
            <a:bodyPr wrap="square" lIns="0" tIns="0" rIns="0" bIns="0" rtlCol="0"/>
            <a:lstStyle/>
            <a:p>
              <a:endParaRPr sz="1743" dirty="0"/>
            </a:p>
          </p:txBody>
        </p:sp>
      </p:grpSp>
      <p:grpSp>
        <p:nvGrpSpPr>
          <p:cNvPr id="64" name="object 64"/>
          <p:cNvGrpSpPr/>
          <p:nvPr/>
        </p:nvGrpSpPr>
        <p:grpSpPr>
          <a:xfrm>
            <a:off x="10845315" y="4891399"/>
            <a:ext cx="511726" cy="486517"/>
            <a:chOff x="11177996" y="5049915"/>
            <a:chExt cx="535940" cy="502284"/>
          </a:xfrm>
        </p:grpSpPr>
        <p:sp>
          <p:nvSpPr>
            <p:cNvPr id="65" name="object 65"/>
            <p:cNvSpPr/>
            <p:nvPr/>
          </p:nvSpPr>
          <p:spPr>
            <a:xfrm>
              <a:off x="11177994" y="5049926"/>
              <a:ext cx="535940" cy="502284"/>
            </a:xfrm>
            <a:custGeom>
              <a:avLst/>
              <a:gdLst/>
              <a:ahLst/>
              <a:cxnLst/>
              <a:rect l="l" t="t" r="r" b="b"/>
              <a:pathLst>
                <a:path w="535940" h="502285">
                  <a:moveTo>
                    <a:pt x="89979" y="46520"/>
                  </a:moveTo>
                  <a:lnTo>
                    <a:pt x="85293" y="41833"/>
                  </a:lnTo>
                  <a:lnTo>
                    <a:pt x="73736" y="41833"/>
                  </a:lnTo>
                  <a:lnTo>
                    <a:pt x="69049" y="46520"/>
                  </a:lnTo>
                  <a:lnTo>
                    <a:pt x="69049" y="58077"/>
                  </a:lnTo>
                  <a:lnTo>
                    <a:pt x="73736" y="62763"/>
                  </a:lnTo>
                  <a:lnTo>
                    <a:pt x="79514" y="62763"/>
                  </a:lnTo>
                  <a:lnTo>
                    <a:pt x="85293" y="62763"/>
                  </a:lnTo>
                  <a:lnTo>
                    <a:pt x="89979" y="58077"/>
                  </a:lnTo>
                  <a:lnTo>
                    <a:pt x="89979" y="46520"/>
                  </a:lnTo>
                  <a:close/>
                </a:path>
                <a:path w="535940" h="502285">
                  <a:moveTo>
                    <a:pt x="131826" y="46520"/>
                  </a:moveTo>
                  <a:lnTo>
                    <a:pt x="127139" y="41833"/>
                  </a:lnTo>
                  <a:lnTo>
                    <a:pt x="115582" y="41833"/>
                  </a:lnTo>
                  <a:lnTo>
                    <a:pt x="110896" y="46520"/>
                  </a:lnTo>
                  <a:lnTo>
                    <a:pt x="110896" y="58077"/>
                  </a:lnTo>
                  <a:lnTo>
                    <a:pt x="115582" y="62763"/>
                  </a:lnTo>
                  <a:lnTo>
                    <a:pt x="121361" y="62763"/>
                  </a:lnTo>
                  <a:lnTo>
                    <a:pt x="127139" y="62763"/>
                  </a:lnTo>
                  <a:lnTo>
                    <a:pt x="131826" y="58077"/>
                  </a:lnTo>
                  <a:lnTo>
                    <a:pt x="131826" y="46520"/>
                  </a:lnTo>
                  <a:close/>
                </a:path>
                <a:path w="535940" h="502285">
                  <a:moveTo>
                    <a:pt x="173672" y="46520"/>
                  </a:moveTo>
                  <a:lnTo>
                    <a:pt x="168986" y="41833"/>
                  </a:lnTo>
                  <a:lnTo>
                    <a:pt x="157429" y="41833"/>
                  </a:lnTo>
                  <a:lnTo>
                    <a:pt x="152742" y="46520"/>
                  </a:lnTo>
                  <a:lnTo>
                    <a:pt x="152742" y="58077"/>
                  </a:lnTo>
                  <a:lnTo>
                    <a:pt x="157429" y="62763"/>
                  </a:lnTo>
                  <a:lnTo>
                    <a:pt x="163207" y="62763"/>
                  </a:lnTo>
                  <a:lnTo>
                    <a:pt x="168986" y="62763"/>
                  </a:lnTo>
                  <a:lnTo>
                    <a:pt x="173672" y="58077"/>
                  </a:lnTo>
                  <a:lnTo>
                    <a:pt x="173672" y="46520"/>
                  </a:lnTo>
                  <a:close/>
                </a:path>
                <a:path w="535940" h="502285">
                  <a:moveTo>
                    <a:pt x="341071" y="46520"/>
                  </a:moveTo>
                  <a:lnTo>
                    <a:pt x="336384" y="41833"/>
                  </a:lnTo>
                  <a:lnTo>
                    <a:pt x="324827" y="41833"/>
                  </a:lnTo>
                  <a:lnTo>
                    <a:pt x="320141" y="46520"/>
                  </a:lnTo>
                  <a:lnTo>
                    <a:pt x="320141" y="58077"/>
                  </a:lnTo>
                  <a:lnTo>
                    <a:pt x="324827" y="62763"/>
                  </a:lnTo>
                  <a:lnTo>
                    <a:pt x="330606" y="62763"/>
                  </a:lnTo>
                  <a:lnTo>
                    <a:pt x="336384" y="62763"/>
                  </a:lnTo>
                  <a:lnTo>
                    <a:pt x="341071" y="58077"/>
                  </a:lnTo>
                  <a:lnTo>
                    <a:pt x="341071" y="46520"/>
                  </a:lnTo>
                  <a:close/>
                </a:path>
                <a:path w="535940" h="502285">
                  <a:moveTo>
                    <a:pt x="472909" y="46520"/>
                  </a:moveTo>
                  <a:lnTo>
                    <a:pt x="468223" y="41833"/>
                  </a:lnTo>
                  <a:lnTo>
                    <a:pt x="366687" y="41833"/>
                  </a:lnTo>
                  <a:lnTo>
                    <a:pt x="362000" y="46520"/>
                  </a:lnTo>
                  <a:lnTo>
                    <a:pt x="362000" y="58077"/>
                  </a:lnTo>
                  <a:lnTo>
                    <a:pt x="366687" y="62763"/>
                  </a:lnTo>
                  <a:lnTo>
                    <a:pt x="372465" y="62763"/>
                  </a:lnTo>
                  <a:lnTo>
                    <a:pt x="468223" y="62763"/>
                  </a:lnTo>
                  <a:lnTo>
                    <a:pt x="472909" y="58077"/>
                  </a:lnTo>
                  <a:lnTo>
                    <a:pt x="472909" y="46520"/>
                  </a:lnTo>
                  <a:close/>
                </a:path>
                <a:path w="535940" h="502285">
                  <a:moveTo>
                    <a:pt x="535673" y="31381"/>
                  </a:moveTo>
                  <a:lnTo>
                    <a:pt x="533552" y="20929"/>
                  </a:lnTo>
                  <a:lnTo>
                    <a:pt x="533196" y="19177"/>
                  </a:lnTo>
                  <a:lnTo>
                    <a:pt x="526465" y="9194"/>
                  </a:lnTo>
                  <a:lnTo>
                    <a:pt x="516496" y="2463"/>
                  </a:lnTo>
                  <a:lnTo>
                    <a:pt x="514756" y="2120"/>
                  </a:lnTo>
                  <a:lnTo>
                    <a:pt x="514756" y="25615"/>
                  </a:lnTo>
                  <a:lnTo>
                    <a:pt x="514756" y="83693"/>
                  </a:lnTo>
                  <a:lnTo>
                    <a:pt x="514756" y="104622"/>
                  </a:lnTo>
                  <a:lnTo>
                    <a:pt x="514756" y="476580"/>
                  </a:lnTo>
                  <a:lnTo>
                    <a:pt x="510057" y="481266"/>
                  </a:lnTo>
                  <a:lnTo>
                    <a:pt x="25628" y="481266"/>
                  </a:lnTo>
                  <a:lnTo>
                    <a:pt x="20929" y="476580"/>
                  </a:lnTo>
                  <a:lnTo>
                    <a:pt x="20929" y="104622"/>
                  </a:lnTo>
                  <a:lnTo>
                    <a:pt x="514756" y="104622"/>
                  </a:lnTo>
                  <a:lnTo>
                    <a:pt x="514756" y="83693"/>
                  </a:lnTo>
                  <a:lnTo>
                    <a:pt x="20929" y="83693"/>
                  </a:lnTo>
                  <a:lnTo>
                    <a:pt x="20929" y="25615"/>
                  </a:lnTo>
                  <a:lnTo>
                    <a:pt x="25628" y="20929"/>
                  </a:lnTo>
                  <a:lnTo>
                    <a:pt x="510057" y="20929"/>
                  </a:lnTo>
                  <a:lnTo>
                    <a:pt x="514756" y="25615"/>
                  </a:lnTo>
                  <a:lnTo>
                    <a:pt x="514756" y="2120"/>
                  </a:lnTo>
                  <a:lnTo>
                    <a:pt x="504291" y="0"/>
                  </a:lnTo>
                  <a:lnTo>
                    <a:pt x="31394" y="0"/>
                  </a:lnTo>
                  <a:lnTo>
                    <a:pt x="19177" y="2463"/>
                  </a:lnTo>
                  <a:lnTo>
                    <a:pt x="9207" y="9194"/>
                  </a:lnTo>
                  <a:lnTo>
                    <a:pt x="2463" y="19177"/>
                  </a:lnTo>
                  <a:lnTo>
                    <a:pt x="0" y="31381"/>
                  </a:lnTo>
                  <a:lnTo>
                    <a:pt x="0" y="470814"/>
                  </a:lnTo>
                  <a:lnTo>
                    <a:pt x="2463" y="483006"/>
                  </a:lnTo>
                  <a:lnTo>
                    <a:pt x="9207" y="492988"/>
                  </a:lnTo>
                  <a:lnTo>
                    <a:pt x="19177" y="499719"/>
                  </a:lnTo>
                  <a:lnTo>
                    <a:pt x="31394" y="502196"/>
                  </a:lnTo>
                  <a:lnTo>
                    <a:pt x="504291" y="502196"/>
                  </a:lnTo>
                  <a:lnTo>
                    <a:pt x="535673" y="470814"/>
                  </a:lnTo>
                  <a:lnTo>
                    <a:pt x="535673" y="104622"/>
                  </a:lnTo>
                  <a:lnTo>
                    <a:pt x="535673" y="83693"/>
                  </a:lnTo>
                  <a:lnTo>
                    <a:pt x="535673" y="31381"/>
                  </a:lnTo>
                  <a:close/>
                </a:path>
              </a:pathLst>
            </a:custGeom>
            <a:solidFill>
              <a:srgbClr val="495464"/>
            </a:solidFill>
          </p:spPr>
          <p:txBody>
            <a:bodyPr wrap="square" lIns="0" tIns="0" rIns="0" bIns="0" rtlCol="0"/>
            <a:lstStyle/>
            <a:p>
              <a:endParaRPr sz="1743" dirty="0"/>
            </a:p>
          </p:txBody>
        </p:sp>
        <p:pic>
          <p:nvPicPr>
            <p:cNvPr id="66" name="object 66"/>
            <p:cNvPicPr/>
            <p:nvPr/>
          </p:nvPicPr>
          <p:blipFill>
            <a:blip r:embed="rId14" cstate="print"/>
            <a:stretch>
              <a:fillRect/>
            </a:stretch>
          </p:blipFill>
          <p:spPr>
            <a:xfrm>
              <a:off x="11266959" y="5258137"/>
              <a:ext cx="106667" cy="190373"/>
            </a:xfrm>
            <a:prstGeom prst="rect">
              <a:avLst/>
            </a:prstGeom>
          </p:spPr>
        </p:pic>
        <p:pic>
          <p:nvPicPr>
            <p:cNvPr id="67" name="object 67"/>
            <p:cNvPicPr/>
            <p:nvPr/>
          </p:nvPicPr>
          <p:blipFill>
            <a:blip r:embed="rId15" cstate="print"/>
            <a:stretch>
              <a:fillRect/>
            </a:stretch>
          </p:blipFill>
          <p:spPr>
            <a:xfrm>
              <a:off x="11518049" y="5258137"/>
              <a:ext cx="106667" cy="190373"/>
            </a:xfrm>
            <a:prstGeom prst="rect">
              <a:avLst/>
            </a:prstGeom>
          </p:spPr>
        </p:pic>
        <p:sp>
          <p:nvSpPr>
            <p:cNvPr id="68" name="object 68"/>
            <p:cNvSpPr/>
            <p:nvPr/>
          </p:nvSpPr>
          <p:spPr>
            <a:xfrm>
              <a:off x="11413529" y="5216503"/>
              <a:ext cx="64769" cy="273050"/>
            </a:xfrm>
            <a:custGeom>
              <a:avLst/>
              <a:gdLst/>
              <a:ahLst/>
              <a:cxnLst/>
              <a:rect l="l" t="t" r="r" b="b"/>
              <a:pathLst>
                <a:path w="64770" h="273050">
                  <a:moveTo>
                    <a:pt x="49250" y="0"/>
                  </a:moveTo>
                  <a:lnTo>
                    <a:pt x="43865" y="3848"/>
                  </a:lnTo>
                  <a:lnTo>
                    <a:pt x="0" y="267030"/>
                  </a:lnTo>
                  <a:lnTo>
                    <a:pt x="4914" y="272834"/>
                  </a:lnTo>
                  <a:lnTo>
                    <a:pt x="16421" y="272834"/>
                  </a:lnTo>
                  <a:lnTo>
                    <a:pt x="20853" y="269214"/>
                  </a:lnTo>
                  <a:lnTo>
                    <a:pt x="64503" y="7289"/>
                  </a:lnTo>
                  <a:lnTo>
                    <a:pt x="60655" y="1904"/>
                  </a:lnTo>
                  <a:lnTo>
                    <a:pt x="54952" y="952"/>
                  </a:lnTo>
                  <a:lnTo>
                    <a:pt x="49250" y="0"/>
                  </a:lnTo>
                  <a:close/>
                </a:path>
              </a:pathLst>
            </a:custGeom>
            <a:solidFill>
              <a:srgbClr val="495464"/>
            </a:solidFill>
          </p:spPr>
          <p:txBody>
            <a:bodyPr wrap="square" lIns="0" tIns="0" rIns="0" bIns="0" rtlCol="0"/>
            <a:lstStyle/>
            <a:p>
              <a:endParaRPr sz="1743" dirty="0"/>
            </a:p>
          </p:txBody>
        </p:sp>
      </p:grpSp>
      <p:grpSp>
        <p:nvGrpSpPr>
          <p:cNvPr id="69" name="object 69"/>
          <p:cNvGrpSpPr/>
          <p:nvPr/>
        </p:nvGrpSpPr>
        <p:grpSpPr>
          <a:xfrm>
            <a:off x="9172288" y="4938750"/>
            <a:ext cx="515970" cy="439773"/>
            <a:chOff x="9425803" y="5098801"/>
            <a:chExt cx="540385" cy="454025"/>
          </a:xfrm>
        </p:grpSpPr>
        <p:sp>
          <p:nvSpPr>
            <p:cNvPr id="70" name="object 70"/>
            <p:cNvSpPr/>
            <p:nvPr/>
          </p:nvSpPr>
          <p:spPr>
            <a:xfrm>
              <a:off x="9425800" y="5098808"/>
              <a:ext cx="540385" cy="454025"/>
            </a:xfrm>
            <a:custGeom>
              <a:avLst/>
              <a:gdLst/>
              <a:ahLst/>
              <a:cxnLst/>
              <a:rect l="l" t="t" r="r" b="b"/>
              <a:pathLst>
                <a:path w="540384" h="454025">
                  <a:moveTo>
                    <a:pt x="296951" y="324358"/>
                  </a:moveTo>
                  <a:lnTo>
                    <a:pt x="292976" y="320382"/>
                  </a:lnTo>
                  <a:lnTo>
                    <a:pt x="247230" y="320382"/>
                  </a:lnTo>
                  <a:lnTo>
                    <a:pt x="243255" y="324358"/>
                  </a:lnTo>
                  <a:lnTo>
                    <a:pt x="243255" y="334175"/>
                  </a:lnTo>
                  <a:lnTo>
                    <a:pt x="247230" y="338150"/>
                  </a:lnTo>
                  <a:lnTo>
                    <a:pt x="252133" y="338150"/>
                  </a:lnTo>
                  <a:lnTo>
                    <a:pt x="292976" y="338150"/>
                  </a:lnTo>
                  <a:lnTo>
                    <a:pt x="296951" y="334175"/>
                  </a:lnTo>
                  <a:lnTo>
                    <a:pt x="296951" y="324358"/>
                  </a:lnTo>
                  <a:close/>
                </a:path>
                <a:path w="540384" h="454025">
                  <a:moveTo>
                    <a:pt x="540194" y="35534"/>
                  </a:moveTo>
                  <a:lnTo>
                    <a:pt x="537400" y="21717"/>
                  </a:lnTo>
                  <a:lnTo>
                    <a:pt x="534733" y="17767"/>
                  </a:lnTo>
                  <a:lnTo>
                    <a:pt x="529767" y="10414"/>
                  </a:lnTo>
                  <a:lnTo>
                    <a:pt x="522427" y="5461"/>
                  </a:lnTo>
                  <a:lnTo>
                    <a:pt x="522427" y="25742"/>
                  </a:lnTo>
                  <a:lnTo>
                    <a:pt x="522427" y="286512"/>
                  </a:lnTo>
                  <a:lnTo>
                    <a:pt x="522427" y="304292"/>
                  </a:lnTo>
                  <a:lnTo>
                    <a:pt x="522427" y="346290"/>
                  </a:lnTo>
                  <a:lnTo>
                    <a:pt x="514451" y="354253"/>
                  </a:lnTo>
                  <a:lnTo>
                    <a:pt x="318223" y="354253"/>
                  </a:lnTo>
                  <a:lnTo>
                    <a:pt x="318223" y="436118"/>
                  </a:lnTo>
                  <a:lnTo>
                    <a:pt x="221983" y="436118"/>
                  </a:lnTo>
                  <a:lnTo>
                    <a:pt x="224472" y="419671"/>
                  </a:lnTo>
                  <a:lnTo>
                    <a:pt x="226174" y="401993"/>
                  </a:lnTo>
                  <a:lnTo>
                    <a:pt x="227241" y="385356"/>
                  </a:lnTo>
                  <a:lnTo>
                    <a:pt x="227799" y="372033"/>
                  </a:lnTo>
                  <a:lnTo>
                    <a:pt x="312394" y="372033"/>
                  </a:lnTo>
                  <a:lnTo>
                    <a:pt x="312953" y="385356"/>
                  </a:lnTo>
                  <a:lnTo>
                    <a:pt x="314020" y="401993"/>
                  </a:lnTo>
                  <a:lnTo>
                    <a:pt x="315722" y="419671"/>
                  </a:lnTo>
                  <a:lnTo>
                    <a:pt x="318223" y="436118"/>
                  </a:lnTo>
                  <a:lnTo>
                    <a:pt x="318223" y="354253"/>
                  </a:lnTo>
                  <a:lnTo>
                    <a:pt x="25742" y="354253"/>
                  </a:lnTo>
                  <a:lnTo>
                    <a:pt x="17780" y="346290"/>
                  </a:lnTo>
                  <a:lnTo>
                    <a:pt x="17780" y="304292"/>
                  </a:lnTo>
                  <a:lnTo>
                    <a:pt x="522427" y="304292"/>
                  </a:lnTo>
                  <a:lnTo>
                    <a:pt x="522427" y="286512"/>
                  </a:lnTo>
                  <a:lnTo>
                    <a:pt x="499071" y="286512"/>
                  </a:lnTo>
                  <a:lnTo>
                    <a:pt x="499071" y="150444"/>
                  </a:lnTo>
                  <a:lnTo>
                    <a:pt x="495096" y="146469"/>
                  </a:lnTo>
                  <a:lnTo>
                    <a:pt x="485292" y="146469"/>
                  </a:lnTo>
                  <a:lnTo>
                    <a:pt x="481304" y="150444"/>
                  </a:lnTo>
                  <a:lnTo>
                    <a:pt x="481304" y="286512"/>
                  </a:lnTo>
                  <a:lnTo>
                    <a:pt x="58889" y="286512"/>
                  </a:lnTo>
                  <a:lnTo>
                    <a:pt x="58889" y="58940"/>
                  </a:lnTo>
                  <a:lnTo>
                    <a:pt x="59944" y="57886"/>
                  </a:lnTo>
                  <a:lnTo>
                    <a:pt x="480250" y="57886"/>
                  </a:lnTo>
                  <a:lnTo>
                    <a:pt x="481304" y="58940"/>
                  </a:lnTo>
                  <a:lnTo>
                    <a:pt x="481304" y="119595"/>
                  </a:lnTo>
                  <a:lnTo>
                    <a:pt x="485292" y="123583"/>
                  </a:lnTo>
                  <a:lnTo>
                    <a:pt x="495096" y="123583"/>
                  </a:lnTo>
                  <a:lnTo>
                    <a:pt x="499071" y="119595"/>
                  </a:lnTo>
                  <a:lnTo>
                    <a:pt x="499071" y="60236"/>
                  </a:lnTo>
                  <a:lnTo>
                    <a:pt x="498589" y="57886"/>
                  </a:lnTo>
                  <a:lnTo>
                    <a:pt x="497484" y="52412"/>
                  </a:lnTo>
                  <a:lnTo>
                    <a:pt x="493179" y="46024"/>
                  </a:lnTo>
                  <a:lnTo>
                    <a:pt x="486778" y="41706"/>
                  </a:lnTo>
                  <a:lnTo>
                    <a:pt x="478955" y="40119"/>
                  </a:lnTo>
                  <a:lnTo>
                    <a:pt x="61239" y="40119"/>
                  </a:lnTo>
                  <a:lnTo>
                    <a:pt x="53416" y="41706"/>
                  </a:lnTo>
                  <a:lnTo>
                    <a:pt x="47015" y="46024"/>
                  </a:lnTo>
                  <a:lnTo>
                    <a:pt x="42710" y="52412"/>
                  </a:lnTo>
                  <a:lnTo>
                    <a:pt x="41122" y="60236"/>
                  </a:lnTo>
                  <a:lnTo>
                    <a:pt x="41122" y="286512"/>
                  </a:lnTo>
                  <a:lnTo>
                    <a:pt x="17780" y="286512"/>
                  </a:lnTo>
                  <a:lnTo>
                    <a:pt x="17780" y="25742"/>
                  </a:lnTo>
                  <a:lnTo>
                    <a:pt x="25742" y="17767"/>
                  </a:lnTo>
                  <a:lnTo>
                    <a:pt x="514451" y="17767"/>
                  </a:lnTo>
                  <a:lnTo>
                    <a:pt x="522427" y="25742"/>
                  </a:lnTo>
                  <a:lnTo>
                    <a:pt x="522427" y="5461"/>
                  </a:lnTo>
                  <a:lnTo>
                    <a:pt x="518477" y="2794"/>
                  </a:lnTo>
                  <a:lnTo>
                    <a:pt x="504659" y="0"/>
                  </a:lnTo>
                  <a:lnTo>
                    <a:pt x="35547" y="0"/>
                  </a:lnTo>
                  <a:lnTo>
                    <a:pt x="21729" y="2794"/>
                  </a:lnTo>
                  <a:lnTo>
                    <a:pt x="10426" y="10414"/>
                  </a:lnTo>
                  <a:lnTo>
                    <a:pt x="2794" y="21717"/>
                  </a:lnTo>
                  <a:lnTo>
                    <a:pt x="0" y="35534"/>
                  </a:lnTo>
                  <a:lnTo>
                    <a:pt x="0" y="336486"/>
                  </a:lnTo>
                  <a:lnTo>
                    <a:pt x="2794" y="350304"/>
                  </a:lnTo>
                  <a:lnTo>
                    <a:pt x="10426" y="361607"/>
                  </a:lnTo>
                  <a:lnTo>
                    <a:pt x="21729" y="369239"/>
                  </a:lnTo>
                  <a:lnTo>
                    <a:pt x="35547" y="372033"/>
                  </a:lnTo>
                  <a:lnTo>
                    <a:pt x="210032" y="372033"/>
                  </a:lnTo>
                  <a:lnTo>
                    <a:pt x="209346" y="387235"/>
                  </a:lnTo>
                  <a:lnTo>
                    <a:pt x="208140" y="404533"/>
                  </a:lnTo>
                  <a:lnTo>
                    <a:pt x="206324" y="421601"/>
                  </a:lnTo>
                  <a:lnTo>
                    <a:pt x="203835" y="436118"/>
                  </a:lnTo>
                  <a:lnTo>
                    <a:pt x="160680" y="436118"/>
                  </a:lnTo>
                  <a:lnTo>
                    <a:pt x="156705" y="440093"/>
                  </a:lnTo>
                  <a:lnTo>
                    <a:pt x="156705" y="449897"/>
                  </a:lnTo>
                  <a:lnTo>
                    <a:pt x="160680" y="453885"/>
                  </a:lnTo>
                  <a:lnTo>
                    <a:pt x="379526" y="453885"/>
                  </a:lnTo>
                  <a:lnTo>
                    <a:pt x="383501" y="449897"/>
                  </a:lnTo>
                  <a:lnTo>
                    <a:pt x="383501" y="440093"/>
                  </a:lnTo>
                  <a:lnTo>
                    <a:pt x="379526" y="436118"/>
                  </a:lnTo>
                  <a:lnTo>
                    <a:pt x="336372" y="436118"/>
                  </a:lnTo>
                  <a:lnTo>
                    <a:pt x="333870" y="421601"/>
                  </a:lnTo>
                  <a:lnTo>
                    <a:pt x="332066" y="404533"/>
                  </a:lnTo>
                  <a:lnTo>
                    <a:pt x="330873" y="387235"/>
                  </a:lnTo>
                  <a:lnTo>
                    <a:pt x="330187" y="372033"/>
                  </a:lnTo>
                  <a:lnTo>
                    <a:pt x="504659" y="372033"/>
                  </a:lnTo>
                  <a:lnTo>
                    <a:pt x="518477" y="369239"/>
                  </a:lnTo>
                  <a:lnTo>
                    <a:pt x="529767" y="361607"/>
                  </a:lnTo>
                  <a:lnTo>
                    <a:pt x="534733" y="354253"/>
                  </a:lnTo>
                  <a:lnTo>
                    <a:pt x="537400" y="350304"/>
                  </a:lnTo>
                  <a:lnTo>
                    <a:pt x="540194" y="336486"/>
                  </a:lnTo>
                  <a:lnTo>
                    <a:pt x="540194" y="304292"/>
                  </a:lnTo>
                  <a:lnTo>
                    <a:pt x="540194" y="286512"/>
                  </a:lnTo>
                  <a:lnTo>
                    <a:pt x="540194" y="35534"/>
                  </a:lnTo>
                  <a:close/>
                </a:path>
              </a:pathLst>
            </a:custGeom>
            <a:solidFill>
              <a:srgbClr val="495464"/>
            </a:solidFill>
          </p:spPr>
          <p:txBody>
            <a:bodyPr wrap="square" lIns="0" tIns="0" rIns="0" bIns="0" rtlCol="0"/>
            <a:lstStyle/>
            <a:p>
              <a:endParaRPr sz="1743" dirty="0"/>
            </a:p>
          </p:txBody>
        </p:sp>
        <p:pic>
          <p:nvPicPr>
            <p:cNvPr id="71" name="object 71"/>
            <p:cNvPicPr/>
            <p:nvPr/>
          </p:nvPicPr>
          <p:blipFill>
            <a:blip r:embed="rId16" cstate="print"/>
            <a:stretch>
              <a:fillRect/>
            </a:stretch>
          </p:blipFill>
          <p:spPr>
            <a:xfrm>
              <a:off x="9585503" y="5200647"/>
              <a:ext cx="244728" cy="144208"/>
            </a:xfrm>
            <a:prstGeom prst="rect">
              <a:avLst/>
            </a:prstGeom>
          </p:spPr>
        </p:pic>
      </p:grpSp>
      <p:grpSp>
        <p:nvGrpSpPr>
          <p:cNvPr id="72" name="object 72"/>
          <p:cNvGrpSpPr/>
          <p:nvPr/>
        </p:nvGrpSpPr>
        <p:grpSpPr>
          <a:xfrm>
            <a:off x="9158016" y="2782563"/>
            <a:ext cx="761525" cy="648896"/>
            <a:chOff x="9410857" y="2872737"/>
            <a:chExt cx="797560" cy="669925"/>
          </a:xfrm>
        </p:grpSpPr>
        <p:sp>
          <p:nvSpPr>
            <p:cNvPr id="73" name="object 73"/>
            <p:cNvSpPr/>
            <p:nvPr/>
          </p:nvSpPr>
          <p:spPr>
            <a:xfrm>
              <a:off x="9410852" y="2872739"/>
              <a:ext cx="797560" cy="669925"/>
            </a:xfrm>
            <a:custGeom>
              <a:avLst/>
              <a:gdLst/>
              <a:ahLst/>
              <a:cxnLst/>
              <a:rect l="l" t="t" r="r" b="b"/>
              <a:pathLst>
                <a:path w="797559" h="669925">
                  <a:moveTo>
                    <a:pt x="438188" y="478650"/>
                  </a:moveTo>
                  <a:lnTo>
                    <a:pt x="432308" y="472770"/>
                  </a:lnTo>
                  <a:lnTo>
                    <a:pt x="364807" y="472770"/>
                  </a:lnTo>
                  <a:lnTo>
                    <a:pt x="358940" y="478650"/>
                  </a:lnTo>
                  <a:lnTo>
                    <a:pt x="358940" y="493128"/>
                  </a:lnTo>
                  <a:lnTo>
                    <a:pt x="364807" y="498995"/>
                  </a:lnTo>
                  <a:lnTo>
                    <a:pt x="372046" y="498995"/>
                  </a:lnTo>
                  <a:lnTo>
                    <a:pt x="432308" y="498995"/>
                  </a:lnTo>
                  <a:lnTo>
                    <a:pt x="438188" y="493128"/>
                  </a:lnTo>
                  <a:lnTo>
                    <a:pt x="438188" y="478650"/>
                  </a:lnTo>
                  <a:close/>
                </a:path>
                <a:path w="797559" h="669925">
                  <a:moveTo>
                    <a:pt x="797115" y="52438"/>
                  </a:moveTo>
                  <a:lnTo>
                    <a:pt x="792988" y="32054"/>
                  </a:lnTo>
                  <a:lnTo>
                    <a:pt x="789051" y="26225"/>
                  </a:lnTo>
                  <a:lnTo>
                    <a:pt x="781735" y="15379"/>
                  </a:lnTo>
                  <a:lnTo>
                    <a:pt x="770890" y="8064"/>
                  </a:lnTo>
                  <a:lnTo>
                    <a:pt x="770890" y="52438"/>
                  </a:lnTo>
                  <a:lnTo>
                    <a:pt x="770890" y="422783"/>
                  </a:lnTo>
                  <a:lnTo>
                    <a:pt x="770890" y="449021"/>
                  </a:lnTo>
                  <a:lnTo>
                    <a:pt x="770890" y="496531"/>
                  </a:lnTo>
                  <a:lnTo>
                    <a:pt x="768819" y="506730"/>
                  </a:lnTo>
                  <a:lnTo>
                    <a:pt x="763206" y="515061"/>
                  </a:lnTo>
                  <a:lnTo>
                    <a:pt x="754862" y="520687"/>
                  </a:lnTo>
                  <a:lnTo>
                    <a:pt x="744677" y="522744"/>
                  </a:lnTo>
                  <a:lnTo>
                    <a:pt x="469569" y="522744"/>
                  </a:lnTo>
                  <a:lnTo>
                    <a:pt x="469569" y="643534"/>
                  </a:lnTo>
                  <a:lnTo>
                    <a:pt x="327545" y="643534"/>
                  </a:lnTo>
                  <a:lnTo>
                    <a:pt x="331228" y="619277"/>
                  </a:lnTo>
                  <a:lnTo>
                    <a:pt x="333743" y="593204"/>
                  </a:lnTo>
                  <a:lnTo>
                    <a:pt x="335305" y="568642"/>
                  </a:lnTo>
                  <a:lnTo>
                    <a:pt x="336143" y="548970"/>
                  </a:lnTo>
                  <a:lnTo>
                    <a:pt x="460971" y="548970"/>
                  </a:lnTo>
                  <a:lnTo>
                    <a:pt x="461797" y="568642"/>
                  </a:lnTo>
                  <a:lnTo>
                    <a:pt x="463359" y="593204"/>
                  </a:lnTo>
                  <a:lnTo>
                    <a:pt x="465886" y="619277"/>
                  </a:lnTo>
                  <a:lnTo>
                    <a:pt x="469569" y="643534"/>
                  </a:lnTo>
                  <a:lnTo>
                    <a:pt x="469569" y="522744"/>
                  </a:lnTo>
                  <a:lnTo>
                    <a:pt x="52438" y="522744"/>
                  </a:lnTo>
                  <a:lnTo>
                    <a:pt x="42240" y="520687"/>
                  </a:lnTo>
                  <a:lnTo>
                    <a:pt x="33909" y="515061"/>
                  </a:lnTo>
                  <a:lnTo>
                    <a:pt x="28282" y="506730"/>
                  </a:lnTo>
                  <a:lnTo>
                    <a:pt x="26225" y="496531"/>
                  </a:lnTo>
                  <a:lnTo>
                    <a:pt x="26225" y="449021"/>
                  </a:lnTo>
                  <a:lnTo>
                    <a:pt x="770890" y="449021"/>
                  </a:lnTo>
                  <a:lnTo>
                    <a:pt x="770890" y="422783"/>
                  </a:lnTo>
                  <a:lnTo>
                    <a:pt x="736447" y="422783"/>
                  </a:lnTo>
                  <a:lnTo>
                    <a:pt x="736447" y="221996"/>
                  </a:lnTo>
                  <a:lnTo>
                    <a:pt x="730567" y="216128"/>
                  </a:lnTo>
                  <a:lnTo>
                    <a:pt x="716089" y="216128"/>
                  </a:lnTo>
                  <a:lnTo>
                    <a:pt x="710222" y="221996"/>
                  </a:lnTo>
                  <a:lnTo>
                    <a:pt x="710222" y="422783"/>
                  </a:lnTo>
                  <a:lnTo>
                    <a:pt x="86893" y="422783"/>
                  </a:lnTo>
                  <a:lnTo>
                    <a:pt x="86893" y="86982"/>
                  </a:lnTo>
                  <a:lnTo>
                    <a:pt x="88455" y="85420"/>
                  </a:lnTo>
                  <a:lnTo>
                    <a:pt x="708660" y="85420"/>
                  </a:lnTo>
                  <a:lnTo>
                    <a:pt x="710222" y="86982"/>
                  </a:lnTo>
                  <a:lnTo>
                    <a:pt x="710222" y="176479"/>
                  </a:lnTo>
                  <a:lnTo>
                    <a:pt x="716089" y="182359"/>
                  </a:lnTo>
                  <a:lnTo>
                    <a:pt x="730567" y="182359"/>
                  </a:lnTo>
                  <a:lnTo>
                    <a:pt x="736447" y="176479"/>
                  </a:lnTo>
                  <a:lnTo>
                    <a:pt x="736447" y="88887"/>
                  </a:lnTo>
                  <a:lnTo>
                    <a:pt x="706755" y="59194"/>
                  </a:lnTo>
                  <a:lnTo>
                    <a:pt x="90360" y="59194"/>
                  </a:lnTo>
                  <a:lnTo>
                    <a:pt x="78816" y="61531"/>
                  </a:lnTo>
                  <a:lnTo>
                    <a:pt x="69380" y="67906"/>
                  </a:lnTo>
                  <a:lnTo>
                    <a:pt x="63017" y="77343"/>
                  </a:lnTo>
                  <a:lnTo>
                    <a:pt x="60680" y="88887"/>
                  </a:lnTo>
                  <a:lnTo>
                    <a:pt x="60680" y="422783"/>
                  </a:lnTo>
                  <a:lnTo>
                    <a:pt x="26225" y="422783"/>
                  </a:lnTo>
                  <a:lnTo>
                    <a:pt x="26225" y="52438"/>
                  </a:lnTo>
                  <a:lnTo>
                    <a:pt x="28282" y="42252"/>
                  </a:lnTo>
                  <a:lnTo>
                    <a:pt x="33909" y="33921"/>
                  </a:lnTo>
                  <a:lnTo>
                    <a:pt x="42240" y="28295"/>
                  </a:lnTo>
                  <a:lnTo>
                    <a:pt x="52438" y="26225"/>
                  </a:lnTo>
                  <a:lnTo>
                    <a:pt x="744677" y="26225"/>
                  </a:lnTo>
                  <a:lnTo>
                    <a:pt x="754862" y="28295"/>
                  </a:lnTo>
                  <a:lnTo>
                    <a:pt x="763206" y="33921"/>
                  </a:lnTo>
                  <a:lnTo>
                    <a:pt x="768819" y="42252"/>
                  </a:lnTo>
                  <a:lnTo>
                    <a:pt x="770890" y="52438"/>
                  </a:lnTo>
                  <a:lnTo>
                    <a:pt x="770890" y="8064"/>
                  </a:lnTo>
                  <a:lnTo>
                    <a:pt x="765073" y="4127"/>
                  </a:lnTo>
                  <a:lnTo>
                    <a:pt x="744677" y="0"/>
                  </a:lnTo>
                  <a:lnTo>
                    <a:pt x="52438" y="0"/>
                  </a:lnTo>
                  <a:lnTo>
                    <a:pt x="32042" y="4127"/>
                  </a:lnTo>
                  <a:lnTo>
                    <a:pt x="15379" y="15379"/>
                  </a:lnTo>
                  <a:lnTo>
                    <a:pt x="4127" y="32054"/>
                  </a:lnTo>
                  <a:lnTo>
                    <a:pt x="0" y="52438"/>
                  </a:lnTo>
                  <a:lnTo>
                    <a:pt x="0" y="496531"/>
                  </a:lnTo>
                  <a:lnTo>
                    <a:pt x="4127" y="516928"/>
                  </a:lnTo>
                  <a:lnTo>
                    <a:pt x="15379" y="533603"/>
                  </a:lnTo>
                  <a:lnTo>
                    <a:pt x="32042" y="544842"/>
                  </a:lnTo>
                  <a:lnTo>
                    <a:pt x="52438" y="548970"/>
                  </a:lnTo>
                  <a:lnTo>
                    <a:pt x="309918" y="548970"/>
                  </a:lnTo>
                  <a:lnTo>
                    <a:pt x="308902" y="571411"/>
                  </a:lnTo>
                  <a:lnTo>
                    <a:pt x="307124" y="596938"/>
                  </a:lnTo>
                  <a:lnTo>
                    <a:pt x="304457" y="622122"/>
                  </a:lnTo>
                  <a:lnTo>
                    <a:pt x="300774" y="643534"/>
                  </a:lnTo>
                  <a:lnTo>
                    <a:pt x="237096" y="643534"/>
                  </a:lnTo>
                  <a:lnTo>
                    <a:pt x="231228" y="649401"/>
                  </a:lnTo>
                  <a:lnTo>
                    <a:pt x="231228" y="663879"/>
                  </a:lnTo>
                  <a:lnTo>
                    <a:pt x="237096" y="669759"/>
                  </a:lnTo>
                  <a:lnTo>
                    <a:pt x="560019" y="669759"/>
                  </a:lnTo>
                  <a:lnTo>
                    <a:pt x="565886" y="663879"/>
                  </a:lnTo>
                  <a:lnTo>
                    <a:pt x="565886" y="649401"/>
                  </a:lnTo>
                  <a:lnTo>
                    <a:pt x="560019" y="643534"/>
                  </a:lnTo>
                  <a:lnTo>
                    <a:pt x="496341" y="643534"/>
                  </a:lnTo>
                  <a:lnTo>
                    <a:pt x="492658" y="622122"/>
                  </a:lnTo>
                  <a:lnTo>
                    <a:pt x="490004" y="596938"/>
                  </a:lnTo>
                  <a:lnTo>
                    <a:pt x="488226" y="571411"/>
                  </a:lnTo>
                  <a:lnTo>
                    <a:pt x="487210" y="548970"/>
                  </a:lnTo>
                  <a:lnTo>
                    <a:pt x="744677" y="548970"/>
                  </a:lnTo>
                  <a:lnTo>
                    <a:pt x="765073" y="544842"/>
                  </a:lnTo>
                  <a:lnTo>
                    <a:pt x="781735" y="533603"/>
                  </a:lnTo>
                  <a:lnTo>
                    <a:pt x="789063" y="522744"/>
                  </a:lnTo>
                  <a:lnTo>
                    <a:pt x="792988" y="516928"/>
                  </a:lnTo>
                  <a:lnTo>
                    <a:pt x="797115" y="496531"/>
                  </a:lnTo>
                  <a:lnTo>
                    <a:pt x="797115" y="449021"/>
                  </a:lnTo>
                  <a:lnTo>
                    <a:pt x="797115" y="422783"/>
                  </a:lnTo>
                  <a:lnTo>
                    <a:pt x="797115" y="52438"/>
                  </a:lnTo>
                  <a:close/>
                </a:path>
              </a:pathLst>
            </a:custGeom>
            <a:solidFill>
              <a:srgbClr val="495464"/>
            </a:solidFill>
          </p:spPr>
          <p:txBody>
            <a:bodyPr wrap="square" lIns="0" tIns="0" rIns="0" bIns="0" rtlCol="0"/>
            <a:lstStyle/>
            <a:p>
              <a:endParaRPr sz="1743" dirty="0"/>
            </a:p>
          </p:txBody>
        </p:sp>
        <p:pic>
          <p:nvPicPr>
            <p:cNvPr id="74" name="object 74"/>
            <p:cNvPicPr/>
            <p:nvPr/>
          </p:nvPicPr>
          <p:blipFill>
            <a:blip r:embed="rId17" cstate="print"/>
            <a:stretch>
              <a:fillRect/>
            </a:stretch>
          </p:blipFill>
          <p:spPr>
            <a:xfrm>
              <a:off x="9744954" y="3093006"/>
              <a:ext cx="134480" cy="134480"/>
            </a:xfrm>
            <a:prstGeom prst="rect">
              <a:avLst/>
            </a:prstGeom>
          </p:spPr>
        </p:pic>
        <p:sp>
          <p:nvSpPr>
            <p:cNvPr id="75" name="object 75"/>
            <p:cNvSpPr/>
            <p:nvPr/>
          </p:nvSpPr>
          <p:spPr>
            <a:xfrm>
              <a:off x="9804448" y="2981900"/>
              <a:ext cx="15875" cy="62230"/>
            </a:xfrm>
            <a:custGeom>
              <a:avLst/>
              <a:gdLst/>
              <a:ahLst/>
              <a:cxnLst/>
              <a:rect l="l" t="t" r="r" b="b"/>
              <a:pathLst>
                <a:path w="15875" h="62230">
                  <a:moveTo>
                    <a:pt x="12039" y="0"/>
                  </a:moveTo>
                  <a:lnTo>
                    <a:pt x="3467" y="0"/>
                  </a:lnTo>
                  <a:lnTo>
                    <a:pt x="0" y="3467"/>
                  </a:lnTo>
                  <a:lnTo>
                    <a:pt x="0" y="58559"/>
                  </a:lnTo>
                  <a:lnTo>
                    <a:pt x="3467" y="62039"/>
                  </a:lnTo>
                  <a:lnTo>
                    <a:pt x="12039" y="62039"/>
                  </a:lnTo>
                  <a:lnTo>
                    <a:pt x="15506" y="58559"/>
                  </a:lnTo>
                  <a:lnTo>
                    <a:pt x="15506" y="54279"/>
                  </a:lnTo>
                  <a:lnTo>
                    <a:pt x="15506" y="3467"/>
                  </a:lnTo>
                  <a:lnTo>
                    <a:pt x="12039" y="0"/>
                  </a:lnTo>
                  <a:close/>
                </a:path>
              </a:pathLst>
            </a:custGeom>
            <a:solidFill>
              <a:srgbClr val="495464"/>
            </a:solidFill>
          </p:spPr>
          <p:txBody>
            <a:bodyPr wrap="square" lIns="0" tIns="0" rIns="0" bIns="0" rtlCol="0"/>
            <a:lstStyle/>
            <a:p>
              <a:endParaRPr sz="1743" dirty="0"/>
            </a:p>
          </p:txBody>
        </p:sp>
        <p:sp>
          <p:nvSpPr>
            <p:cNvPr id="76" name="object 76"/>
            <p:cNvSpPr/>
            <p:nvPr/>
          </p:nvSpPr>
          <p:spPr>
            <a:xfrm>
              <a:off x="9804448" y="2981900"/>
              <a:ext cx="15875" cy="62230"/>
            </a:xfrm>
            <a:custGeom>
              <a:avLst/>
              <a:gdLst/>
              <a:ahLst/>
              <a:cxnLst/>
              <a:rect l="l" t="t" r="r" b="b"/>
              <a:pathLst>
                <a:path w="15875" h="62230">
                  <a:moveTo>
                    <a:pt x="15506" y="54279"/>
                  </a:moveTo>
                  <a:lnTo>
                    <a:pt x="15506" y="7759"/>
                  </a:lnTo>
                  <a:lnTo>
                    <a:pt x="15506" y="3467"/>
                  </a:lnTo>
                  <a:lnTo>
                    <a:pt x="12039" y="0"/>
                  </a:lnTo>
                  <a:lnTo>
                    <a:pt x="7747" y="0"/>
                  </a:lnTo>
                  <a:lnTo>
                    <a:pt x="3467" y="0"/>
                  </a:lnTo>
                  <a:lnTo>
                    <a:pt x="0" y="3467"/>
                  </a:lnTo>
                  <a:lnTo>
                    <a:pt x="0" y="7759"/>
                  </a:lnTo>
                  <a:lnTo>
                    <a:pt x="0" y="54279"/>
                  </a:lnTo>
                  <a:lnTo>
                    <a:pt x="0" y="58559"/>
                  </a:lnTo>
                  <a:lnTo>
                    <a:pt x="3467" y="62039"/>
                  </a:lnTo>
                  <a:lnTo>
                    <a:pt x="7747" y="62039"/>
                  </a:lnTo>
                  <a:lnTo>
                    <a:pt x="12039" y="62039"/>
                  </a:lnTo>
                  <a:lnTo>
                    <a:pt x="15506" y="58559"/>
                  </a:lnTo>
                  <a:lnTo>
                    <a:pt x="15506" y="54279"/>
                  </a:lnTo>
                  <a:close/>
                </a:path>
              </a:pathLst>
            </a:custGeom>
            <a:ln w="10414">
              <a:solidFill>
                <a:srgbClr val="495464"/>
              </a:solidFill>
            </a:ln>
          </p:spPr>
          <p:txBody>
            <a:bodyPr wrap="square" lIns="0" tIns="0" rIns="0" bIns="0" rtlCol="0"/>
            <a:lstStyle/>
            <a:p>
              <a:endParaRPr sz="1743" dirty="0"/>
            </a:p>
          </p:txBody>
        </p:sp>
        <p:sp>
          <p:nvSpPr>
            <p:cNvPr id="77" name="object 77"/>
            <p:cNvSpPr/>
            <p:nvPr/>
          </p:nvSpPr>
          <p:spPr>
            <a:xfrm>
              <a:off x="9678683" y="3003467"/>
              <a:ext cx="50165" cy="50165"/>
            </a:xfrm>
            <a:custGeom>
              <a:avLst/>
              <a:gdLst/>
              <a:ahLst/>
              <a:cxnLst/>
              <a:rect l="l" t="t" r="r" b="b"/>
              <a:pathLst>
                <a:path w="50165" h="50164">
                  <a:moveTo>
                    <a:pt x="10972" y="0"/>
                  </a:moveTo>
                  <a:lnTo>
                    <a:pt x="6057" y="0"/>
                  </a:lnTo>
                  <a:lnTo>
                    <a:pt x="0" y="6057"/>
                  </a:lnTo>
                  <a:lnTo>
                    <a:pt x="0" y="10972"/>
                  </a:lnTo>
                  <a:lnTo>
                    <a:pt x="38950" y="49911"/>
                  </a:lnTo>
                  <a:lnTo>
                    <a:pt x="43865" y="49911"/>
                  </a:lnTo>
                  <a:lnTo>
                    <a:pt x="46888" y="46888"/>
                  </a:lnTo>
                  <a:lnTo>
                    <a:pt x="49911" y="43865"/>
                  </a:lnTo>
                  <a:lnTo>
                    <a:pt x="49911" y="38950"/>
                  </a:lnTo>
                  <a:lnTo>
                    <a:pt x="10972" y="0"/>
                  </a:lnTo>
                  <a:close/>
                </a:path>
              </a:pathLst>
            </a:custGeom>
            <a:solidFill>
              <a:srgbClr val="495464"/>
            </a:solidFill>
          </p:spPr>
          <p:txBody>
            <a:bodyPr wrap="square" lIns="0" tIns="0" rIns="0" bIns="0" rtlCol="0"/>
            <a:lstStyle/>
            <a:p>
              <a:endParaRPr sz="1743" dirty="0"/>
            </a:p>
          </p:txBody>
        </p:sp>
        <p:sp>
          <p:nvSpPr>
            <p:cNvPr id="78" name="object 78"/>
            <p:cNvSpPr/>
            <p:nvPr/>
          </p:nvSpPr>
          <p:spPr>
            <a:xfrm>
              <a:off x="9678683" y="3003467"/>
              <a:ext cx="50165" cy="50165"/>
            </a:xfrm>
            <a:custGeom>
              <a:avLst/>
              <a:gdLst/>
              <a:ahLst/>
              <a:cxnLst/>
              <a:rect l="l" t="t" r="r" b="b"/>
              <a:pathLst>
                <a:path w="50165" h="50164">
                  <a:moveTo>
                    <a:pt x="46888" y="46888"/>
                  </a:moveTo>
                  <a:lnTo>
                    <a:pt x="49911" y="43865"/>
                  </a:lnTo>
                  <a:lnTo>
                    <a:pt x="49911" y="38950"/>
                  </a:lnTo>
                  <a:lnTo>
                    <a:pt x="46888" y="35915"/>
                  </a:lnTo>
                  <a:lnTo>
                    <a:pt x="13995" y="3022"/>
                  </a:lnTo>
                  <a:lnTo>
                    <a:pt x="10972" y="0"/>
                  </a:lnTo>
                  <a:lnTo>
                    <a:pt x="6057" y="0"/>
                  </a:lnTo>
                  <a:lnTo>
                    <a:pt x="3035" y="3022"/>
                  </a:lnTo>
                  <a:lnTo>
                    <a:pt x="0" y="6057"/>
                  </a:lnTo>
                  <a:lnTo>
                    <a:pt x="0" y="10972"/>
                  </a:lnTo>
                  <a:lnTo>
                    <a:pt x="3035" y="13995"/>
                  </a:lnTo>
                  <a:lnTo>
                    <a:pt x="35928" y="46888"/>
                  </a:lnTo>
                  <a:lnTo>
                    <a:pt x="38950" y="49911"/>
                  </a:lnTo>
                  <a:lnTo>
                    <a:pt x="43865" y="49911"/>
                  </a:lnTo>
                  <a:lnTo>
                    <a:pt x="46888" y="46888"/>
                  </a:lnTo>
                  <a:close/>
                </a:path>
              </a:pathLst>
            </a:custGeom>
            <a:ln w="10414">
              <a:solidFill>
                <a:srgbClr val="495464"/>
              </a:solidFill>
            </a:ln>
          </p:spPr>
          <p:txBody>
            <a:bodyPr wrap="square" lIns="0" tIns="0" rIns="0" bIns="0" rtlCol="0"/>
            <a:lstStyle/>
            <a:p>
              <a:endParaRPr sz="1743" dirty="0"/>
            </a:p>
          </p:txBody>
        </p:sp>
        <p:sp>
          <p:nvSpPr>
            <p:cNvPr id="79" name="object 79"/>
            <p:cNvSpPr/>
            <p:nvPr/>
          </p:nvSpPr>
          <p:spPr>
            <a:xfrm>
              <a:off x="9895800" y="3003467"/>
              <a:ext cx="50165" cy="50165"/>
            </a:xfrm>
            <a:custGeom>
              <a:avLst/>
              <a:gdLst/>
              <a:ahLst/>
              <a:cxnLst/>
              <a:rect l="l" t="t" r="r" b="b"/>
              <a:pathLst>
                <a:path w="50165" h="50164">
                  <a:moveTo>
                    <a:pt x="43865" y="0"/>
                  </a:moveTo>
                  <a:lnTo>
                    <a:pt x="38950" y="0"/>
                  </a:lnTo>
                  <a:lnTo>
                    <a:pt x="0" y="38950"/>
                  </a:lnTo>
                  <a:lnTo>
                    <a:pt x="0" y="43865"/>
                  </a:lnTo>
                  <a:lnTo>
                    <a:pt x="6057" y="49911"/>
                  </a:lnTo>
                  <a:lnTo>
                    <a:pt x="10960" y="49911"/>
                  </a:lnTo>
                  <a:lnTo>
                    <a:pt x="13995" y="46888"/>
                  </a:lnTo>
                  <a:lnTo>
                    <a:pt x="49910" y="10972"/>
                  </a:lnTo>
                  <a:lnTo>
                    <a:pt x="49910" y="6057"/>
                  </a:lnTo>
                  <a:lnTo>
                    <a:pt x="43865" y="0"/>
                  </a:lnTo>
                  <a:close/>
                </a:path>
              </a:pathLst>
            </a:custGeom>
            <a:solidFill>
              <a:srgbClr val="495464"/>
            </a:solidFill>
          </p:spPr>
          <p:txBody>
            <a:bodyPr wrap="square" lIns="0" tIns="0" rIns="0" bIns="0" rtlCol="0"/>
            <a:lstStyle/>
            <a:p>
              <a:endParaRPr sz="1743" dirty="0"/>
            </a:p>
          </p:txBody>
        </p:sp>
        <p:sp>
          <p:nvSpPr>
            <p:cNvPr id="80" name="object 80"/>
            <p:cNvSpPr/>
            <p:nvPr/>
          </p:nvSpPr>
          <p:spPr>
            <a:xfrm>
              <a:off x="9895800" y="3003467"/>
              <a:ext cx="50165" cy="50165"/>
            </a:xfrm>
            <a:custGeom>
              <a:avLst/>
              <a:gdLst/>
              <a:ahLst/>
              <a:cxnLst/>
              <a:rect l="l" t="t" r="r" b="b"/>
              <a:pathLst>
                <a:path w="50165" h="50164">
                  <a:moveTo>
                    <a:pt x="13995" y="46888"/>
                  </a:moveTo>
                  <a:lnTo>
                    <a:pt x="46888" y="13995"/>
                  </a:lnTo>
                  <a:lnTo>
                    <a:pt x="49910" y="10972"/>
                  </a:lnTo>
                  <a:lnTo>
                    <a:pt x="49910" y="6057"/>
                  </a:lnTo>
                  <a:lnTo>
                    <a:pt x="46888" y="3022"/>
                  </a:lnTo>
                  <a:lnTo>
                    <a:pt x="43865" y="0"/>
                  </a:lnTo>
                  <a:lnTo>
                    <a:pt x="38950" y="0"/>
                  </a:lnTo>
                  <a:lnTo>
                    <a:pt x="35928" y="3022"/>
                  </a:lnTo>
                  <a:lnTo>
                    <a:pt x="3022" y="35915"/>
                  </a:lnTo>
                  <a:lnTo>
                    <a:pt x="0" y="38950"/>
                  </a:lnTo>
                  <a:lnTo>
                    <a:pt x="0" y="43865"/>
                  </a:lnTo>
                  <a:lnTo>
                    <a:pt x="3022" y="46888"/>
                  </a:lnTo>
                  <a:lnTo>
                    <a:pt x="6057" y="49911"/>
                  </a:lnTo>
                  <a:lnTo>
                    <a:pt x="10960" y="49911"/>
                  </a:lnTo>
                  <a:lnTo>
                    <a:pt x="13995" y="46888"/>
                  </a:lnTo>
                  <a:close/>
                </a:path>
              </a:pathLst>
            </a:custGeom>
            <a:ln w="10414">
              <a:solidFill>
                <a:srgbClr val="495464"/>
              </a:solidFill>
            </a:ln>
          </p:spPr>
          <p:txBody>
            <a:bodyPr wrap="square" lIns="0" tIns="0" rIns="0" bIns="0" rtlCol="0"/>
            <a:lstStyle/>
            <a:p>
              <a:endParaRPr sz="1743" dirty="0"/>
            </a:p>
          </p:txBody>
        </p:sp>
        <p:sp>
          <p:nvSpPr>
            <p:cNvPr id="81" name="object 81"/>
            <p:cNvSpPr/>
            <p:nvPr/>
          </p:nvSpPr>
          <p:spPr>
            <a:xfrm>
              <a:off x="9612805" y="3059438"/>
              <a:ext cx="399415" cy="201930"/>
            </a:xfrm>
            <a:custGeom>
              <a:avLst/>
              <a:gdLst/>
              <a:ahLst/>
              <a:cxnLst/>
              <a:rect l="l" t="t" r="r" b="b"/>
              <a:pathLst>
                <a:path w="399415" h="201929">
                  <a:moveTo>
                    <a:pt x="40209" y="106806"/>
                  </a:moveTo>
                  <a:lnTo>
                    <a:pt x="19519" y="106806"/>
                  </a:lnTo>
                  <a:lnTo>
                    <a:pt x="53650" y="146046"/>
                  </a:lnTo>
                  <a:lnTo>
                    <a:pt x="96786" y="175921"/>
                  </a:lnTo>
                  <a:lnTo>
                    <a:pt x="146257" y="194941"/>
                  </a:lnTo>
                  <a:lnTo>
                    <a:pt x="199389" y="201612"/>
                  </a:lnTo>
                  <a:lnTo>
                    <a:pt x="252530" y="194941"/>
                  </a:lnTo>
                  <a:lnTo>
                    <a:pt x="275513" y="186105"/>
                  </a:lnTo>
                  <a:lnTo>
                    <a:pt x="199389" y="186105"/>
                  </a:lnTo>
                  <a:lnTo>
                    <a:pt x="149191" y="179707"/>
                  </a:lnTo>
                  <a:lnTo>
                    <a:pt x="102581" y="161483"/>
                  </a:lnTo>
                  <a:lnTo>
                    <a:pt x="62176" y="132892"/>
                  </a:lnTo>
                  <a:lnTo>
                    <a:pt x="40209" y="106806"/>
                  </a:lnTo>
                  <a:close/>
                </a:path>
                <a:path w="399415" h="201929">
                  <a:moveTo>
                    <a:pt x="273588" y="15506"/>
                  </a:moveTo>
                  <a:lnTo>
                    <a:pt x="199389" y="15506"/>
                  </a:lnTo>
                  <a:lnTo>
                    <a:pt x="254509" y="24182"/>
                  </a:lnTo>
                  <a:lnTo>
                    <a:pt x="302434" y="45299"/>
                  </a:lnTo>
                  <a:lnTo>
                    <a:pt x="341039" y="71490"/>
                  </a:lnTo>
                  <a:lnTo>
                    <a:pt x="368198" y="95389"/>
                  </a:lnTo>
                  <a:lnTo>
                    <a:pt x="336616" y="132892"/>
                  </a:lnTo>
                  <a:lnTo>
                    <a:pt x="296210" y="161483"/>
                  </a:lnTo>
                  <a:lnTo>
                    <a:pt x="249596" y="179707"/>
                  </a:lnTo>
                  <a:lnTo>
                    <a:pt x="199389" y="186105"/>
                  </a:lnTo>
                  <a:lnTo>
                    <a:pt x="275513" y="186105"/>
                  </a:lnTo>
                  <a:lnTo>
                    <a:pt x="302004" y="175921"/>
                  </a:lnTo>
                  <a:lnTo>
                    <a:pt x="345142" y="146046"/>
                  </a:lnTo>
                  <a:lnTo>
                    <a:pt x="379272" y="106806"/>
                  </a:lnTo>
                  <a:lnTo>
                    <a:pt x="398701" y="106806"/>
                  </a:lnTo>
                  <a:lnTo>
                    <a:pt x="363720" y="70097"/>
                  </a:lnTo>
                  <a:lnTo>
                    <a:pt x="326846" y="42091"/>
                  </a:lnTo>
                  <a:lnTo>
                    <a:pt x="286435" y="19890"/>
                  </a:lnTo>
                  <a:lnTo>
                    <a:pt x="273588" y="15506"/>
                  </a:lnTo>
                  <a:close/>
                </a:path>
                <a:path w="399415" h="201929">
                  <a:moveTo>
                    <a:pt x="398701" y="106806"/>
                  </a:moveTo>
                  <a:lnTo>
                    <a:pt x="379272" y="106806"/>
                  </a:lnTo>
                  <a:lnTo>
                    <a:pt x="380987" y="108661"/>
                  </a:lnTo>
                  <a:lnTo>
                    <a:pt x="384340" y="112394"/>
                  </a:lnTo>
                  <a:lnTo>
                    <a:pt x="387159" y="115595"/>
                  </a:lnTo>
                  <a:lnTo>
                    <a:pt x="392061" y="115925"/>
                  </a:lnTo>
                  <a:lnTo>
                    <a:pt x="398487" y="110248"/>
                  </a:lnTo>
                  <a:lnTo>
                    <a:pt x="398701" y="106806"/>
                  </a:lnTo>
                  <a:close/>
                </a:path>
                <a:path w="399415" h="201929">
                  <a:moveTo>
                    <a:pt x="199389" y="0"/>
                  </a:moveTo>
                  <a:lnTo>
                    <a:pt x="155195" y="5269"/>
                  </a:lnTo>
                  <a:lnTo>
                    <a:pt x="112345" y="19894"/>
                  </a:lnTo>
                  <a:lnTo>
                    <a:pt x="71936" y="42097"/>
                  </a:lnTo>
                  <a:lnTo>
                    <a:pt x="35066" y="70102"/>
                  </a:lnTo>
                  <a:lnTo>
                    <a:pt x="2832" y="102133"/>
                  </a:lnTo>
                  <a:lnTo>
                    <a:pt x="0" y="105346"/>
                  </a:lnTo>
                  <a:lnTo>
                    <a:pt x="304" y="110248"/>
                  </a:lnTo>
                  <a:lnTo>
                    <a:pt x="6718" y="115912"/>
                  </a:lnTo>
                  <a:lnTo>
                    <a:pt x="11631" y="115595"/>
                  </a:lnTo>
                  <a:lnTo>
                    <a:pt x="16103" y="110528"/>
                  </a:lnTo>
                  <a:lnTo>
                    <a:pt x="19519" y="106806"/>
                  </a:lnTo>
                  <a:lnTo>
                    <a:pt x="40209" y="106806"/>
                  </a:lnTo>
                  <a:lnTo>
                    <a:pt x="30594" y="95389"/>
                  </a:lnTo>
                  <a:lnTo>
                    <a:pt x="57747" y="71490"/>
                  </a:lnTo>
                  <a:lnTo>
                    <a:pt x="96351" y="45299"/>
                  </a:lnTo>
                  <a:lnTo>
                    <a:pt x="144276" y="24182"/>
                  </a:lnTo>
                  <a:lnTo>
                    <a:pt x="199389" y="15506"/>
                  </a:lnTo>
                  <a:lnTo>
                    <a:pt x="273588" y="15506"/>
                  </a:lnTo>
                  <a:lnTo>
                    <a:pt x="243584" y="5268"/>
                  </a:lnTo>
                  <a:lnTo>
                    <a:pt x="199389" y="0"/>
                  </a:lnTo>
                  <a:close/>
                </a:path>
              </a:pathLst>
            </a:custGeom>
            <a:solidFill>
              <a:srgbClr val="495464"/>
            </a:solidFill>
          </p:spPr>
          <p:txBody>
            <a:bodyPr wrap="square" lIns="0" tIns="0" rIns="0" bIns="0" rtlCol="0"/>
            <a:lstStyle/>
            <a:p>
              <a:endParaRPr sz="1743" dirty="0"/>
            </a:p>
          </p:txBody>
        </p:sp>
        <p:sp>
          <p:nvSpPr>
            <p:cNvPr id="82" name="object 82"/>
            <p:cNvSpPr/>
            <p:nvPr/>
          </p:nvSpPr>
          <p:spPr>
            <a:xfrm>
              <a:off x="9612805" y="3059438"/>
              <a:ext cx="399415" cy="201930"/>
            </a:xfrm>
            <a:custGeom>
              <a:avLst/>
              <a:gdLst/>
              <a:ahLst/>
              <a:cxnLst/>
              <a:rect l="l" t="t" r="r" b="b"/>
              <a:pathLst>
                <a:path w="399415" h="201929">
                  <a:moveTo>
                    <a:pt x="2832" y="102133"/>
                  </a:moveTo>
                  <a:lnTo>
                    <a:pt x="0" y="105346"/>
                  </a:lnTo>
                  <a:lnTo>
                    <a:pt x="304" y="110248"/>
                  </a:lnTo>
                  <a:lnTo>
                    <a:pt x="3505" y="113080"/>
                  </a:lnTo>
                  <a:lnTo>
                    <a:pt x="6718" y="115912"/>
                  </a:lnTo>
                  <a:lnTo>
                    <a:pt x="11620" y="115608"/>
                  </a:lnTo>
                  <a:lnTo>
                    <a:pt x="14452" y="112394"/>
                  </a:lnTo>
                  <a:lnTo>
                    <a:pt x="16103" y="110528"/>
                  </a:lnTo>
                  <a:lnTo>
                    <a:pt x="17805" y="108661"/>
                  </a:lnTo>
                  <a:lnTo>
                    <a:pt x="19519" y="106806"/>
                  </a:lnTo>
                  <a:lnTo>
                    <a:pt x="53650" y="146046"/>
                  </a:lnTo>
                  <a:lnTo>
                    <a:pt x="96786" y="175921"/>
                  </a:lnTo>
                  <a:lnTo>
                    <a:pt x="146257" y="194941"/>
                  </a:lnTo>
                  <a:lnTo>
                    <a:pt x="199389" y="201612"/>
                  </a:lnTo>
                  <a:lnTo>
                    <a:pt x="252530" y="194941"/>
                  </a:lnTo>
                  <a:lnTo>
                    <a:pt x="302004" y="175921"/>
                  </a:lnTo>
                  <a:lnTo>
                    <a:pt x="345142" y="146046"/>
                  </a:lnTo>
                  <a:lnTo>
                    <a:pt x="379272" y="106806"/>
                  </a:lnTo>
                  <a:lnTo>
                    <a:pt x="380987" y="108661"/>
                  </a:lnTo>
                  <a:lnTo>
                    <a:pt x="382676" y="110528"/>
                  </a:lnTo>
                  <a:lnTo>
                    <a:pt x="384340" y="112394"/>
                  </a:lnTo>
                  <a:lnTo>
                    <a:pt x="387159" y="115595"/>
                  </a:lnTo>
                  <a:lnTo>
                    <a:pt x="392061" y="115925"/>
                  </a:lnTo>
                  <a:lnTo>
                    <a:pt x="395274" y="113080"/>
                  </a:lnTo>
                  <a:lnTo>
                    <a:pt x="398487" y="110248"/>
                  </a:lnTo>
                  <a:lnTo>
                    <a:pt x="398792" y="105346"/>
                  </a:lnTo>
                  <a:lnTo>
                    <a:pt x="363720" y="70097"/>
                  </a:lnTo>
                  <a:lnTo>
                    <a:pt x="326846" y="42091"/>
                  </a:lnTo>
                  <a:lnTo>
                    <a:pt x="286435" y="19890"/>
                  </a:lnTo>
                  <a:lnTo>
                    <a:pt x="243584" y="5268"/>
                  </a:lnTo>
                  <a:lnTo>
                    <a:pt x="199389" y="0"/>
                  </a:lnTo>
                  <a:lnTo>
                    <a:pt x="155195" y="5269"/>
                  </a:lnTo>
                  <a:lnTo>
                    <a:pt x="112345" y="19894"/>
                  </a:lnTo>
                  <a:lnTo>
                    <a:pt x="71936" y="42097"/>
                  </a:lnTo>
                  <a:lnTo>
                    <a:pt x="35066" y="70102"/>
                  </a:lnTo>
                  <a:lnTo>
                    <a:pt x="2832" y="102133"/>
                  </a:lnTo>
                  <a:close/>
                </a:path>
                <a:path w="399415" h="201929">
                  <a:moveTo>
                    <a:pt x="199389" y="15506"/>
                  </a:moveTo>
                  <a:lnTo>
                    <a:pt x="254509" y="24182"/>
                  </a:lnTo>
                  <a:lnTo>
                    <a:pt x="302434" y="45299"/>
                  </a:lnTo>
                  <a:lnTo>
                    <a:pt x="341039" y="71490"/>
                  </a:lnTo>
                  <a:lnTo>
                    <a:pt x="368198" y="95389"/>
                  </a:lnTo>
                  <a:lnTo>
                    <a:pt x="336616" y="132892"/>
                  </a:lnTo>
                  <a:lnTo>
                    <a:pt x="296210" y="161483"/>
                  </a:lnTo>
                  <a:lnTo>
                    <a:pt x="249596" y="179707"/>
                  </a:lnTo>
                  <a:lnTo>
                    <a:pt x="199389" y="186105"/>
                  </a:lnTo>
                  <a:lnTo>
                    <a:pt x="149191" y="179707"/>
                  </a:lnTo>
                  <a:lnTo>
                    <a:pt x="102581" y="161483"/>
                  </a:lnTo>
                  <a:lnTo>
                    <a:pt x="62176" y="132892"/>
                  </a:lnTo>
                  <a:lnTo>
                    <a:pt x="30594" y="95389"/>
                  </a:lnTo>
                  <a:lnTo>
                    <a:pt x="57747" y="71490"/>
                  </a:lnTo>
                  <a:lnTo>
                    <a:pt x="96351" y="45299"/>
                  </a:lnTo>
                  <a:lnTo>
                    <a:pt x="144276" y="24182"/>
                  </a:lnTo>
                  <a:lnTo>
                    <a:pt x="199389" y="15506"/>
                  </a:lnTo>
                  <a:close/>
                </a:path>
              </a:pathLst>
            </a:custGeom>
            <a:ln w="10414">
              <a:solidFill>
                <a:srgbClr val="495464"/>
              </a:solidFill>
            </a:ln>
          </p:spPr>
          <p:txBody>
            <a:bodyPr wrap="square" lIns="0" tIns="0" rIns="0" bIns="0" rtlCol="0"/>
            <a:lstStyle/>
            <a:p>
              <a:endParaRPr sz="1743" dirty="0"/>
            </a:p>
          </p:txBody>
        </p:sp>
      </p:grpSp>
      <p:pic>
        <p:nvPicPr>
          <p:cNvPr id="83" name="object 83"/>
          <p:cNvPicPr/>
          <p:nvPr/>
        </p:nvPicPr>
        <p:blipFill>
          <a:blip r:embed="rId18" cstate="print"/>
          <a:stretch>
            <a:fillRect/>
          </a:stretch>
        </p:blipFill>
        <p:spPr>
          <a:xfrm>
            <a:off x="10566320" y="2779020"/>
            <a:ext cx="650488" cy="659884"/>
          </a:xfrm>
          <a:prstGeom prst="rect">
            <a:avLst/>
          </a:prstGeom>
        </p:spPr>
      </p:pic>
      <p:grpSp>
        <p:nvGrpSpPr>
          <p:cNvPr id="84" name="object 84"/>
          <p:cNvGrpSpPr/>
          <p:nvPr/>
        </p:nvGrpSpPr>
        <p:grpSpPr>
          <a:xfrm>
            <a:off x="8404786" y="3738355"/>
            <a:ext cx="108529" cy="1187695"/>
            <a:chOff x="8621985" y="3859504"/>
            <a:chExt cx="113664" cy="1226185"/>
          </a:xfrm>
        </p:grpSpPr>
        <p:sp>
          <p:nvSpPr>
            <p:cNvPr id="85" name="object 85"/>
            <p:cNvSpPr/>
            <p:nvPr/>
          </p:nvSpPr>
          <p:spPr>
            <a:xfrm>
              <a:off x="8722899" y="3859504"/>
              <a:ext cx="0" cy="1216660"/>
            </a:xfrm>
            <a:custGeom>
              <a:avLst/>
              <a:gdLst/>
              <a:ahLst/>
              <a:cxnLst/>
              <a:rect l="l" t="t" r="r" b="b"/>
              <a:pathLst>
                <a:path h="1216660">
                  <a:moveTo>
                    <a:pt x="0" y="0"/>
                  </a:moveTo>
                  <a:lnTo>
                    <a:pt x="0" y="1216492"/>
                  </a:lnTo>
                </a:path>
              </a:pathLst>
            </a:custGeom>
            <a:ln w="25400">
              <a:solidFill>
                <a:srgbClr val="4859A7"/>
              </a:solidFill>
              <a:prstDash val="sysDash"/>
            </a:ln>
          </p:spPr>
          <p:txBody>
            <a:bodyPr wrap="square" lIns="0" tIns="0" rIns="0" bIns="0" rtlCol="0"/>
            <a:lstStyle/>
            <a:p>
              <a:endParaRPr sz="1743" dirty="0"/>
            </a:p>
          </p:txBody>
        </p:sp>
        <p:sp>
          <p:nvSpPr>
            <p:cNvPr id="86" name="object 86"/>
            <p:cNvSpPr/>
            <p:nvPr/>
          </p:nvSpPr>
          <p:spPr>
            <a:xfrm>
              <a:off x="8621985" y="4391901"/>
              <a:ext cx="57785" cy="0"/>
            </a:xfrm>
            <a:custGeom>
              <a:avLst/>
              <a:gdLst/>
              <a:ahLst/>
              <a:cxnLst/>
              <a:rect l="l" t="t" r="r" b="b"/>
              <a:pathLst>
                <a:path w="57784">
                  <a:moveTo>
                    <a:pt x="0" y="0"/>
                  </a:moveTo>
                  <a:lnTo>
                    <a:pt x="57607" y="0"/>
                  </a:lnTo>
                </a:path>
              </a:pathLst>
            </a:custGeom>
            <a:ln w="25400">
              <a:solidFill>
                <a:srgbClr val="4859A7"/>
              </a:solidFill>
            </a:ln>
          </p:spPr>
          <p:txBody>
            <a:bodyPr wrap="square" lIns="0" tIns="0" rIns="0" bIns="0" rtlCol="0"/>
            <a:lstStyle/>
            <a:p>
              <a:endParaRPr sz="1743" dirty="0"/>
            </a:p>
          </p:txBody>
        </p:sp>
        <p:sp>
          <p:nvSpPr>
            <p:cNvPr id="87" name="object 87"/>
            <p:cNvSpPr/>
            <p:nvPr/>
          </p:nvSpPr>
          <p:spPr>
            <a:xfrm>
              <a:off x="8621985" y="5072502"/>
              <a:ext cx="57785" cy="0"/>
            </a:xfrm>
            <a:custGeom>
              <a:avLst/>
              <a:gdLst/>
              <a:ahLst/>
              <a:cxnLst/>
              <a:rect l="l" t="t" r="r" b="b"/>
              <a:pathLst>
                <a:path w="57784">
                  <a:moveTo>
                    <a:pt x="0" y="0"/>
                  </a:moveTo>
                  <a:lnTo>
                    <a:pt x="57607" y="0"/>
                  </a:lnTo>
                </a:path>
              </a:pathLst>
            </a:custGeom>
            <a:ln w="25400">
              <a:solidFill>
                <a:srgbClr val="4859A7"/>
              </a:solidFill>
            </a:ln>
          </p:spPr>
          <p:txBody>
            <a:bodyPr wrap="square" lIns="0" tIns="0" rIns="0" bIns="0" rtlCol="0"/>
            <a:lstStyle/>
            <a:p>
              <a:endParaRPr sz="1743" dirty="0"/>
            </a:p>
          </p:txBody>
        </p:sp>
      </p:grpSp>
      <p:grpSp>
        <p:nvGrpSpPr>
          <p:cNvPr id="88" name="object 88"/>
          <p:cNvGrpSpPr/>
          <p:nvPr/>
        </p:nvGrpSpPr>
        <p:grpSpPr>
          <a:xfrm>
            <a:off x="8489017" y="3227212"/>
            <a:ext cx="428055" cy="247871"/>
            <a:chOff x="8710200" y="3331797"/>
            <a:chExt cx="448309" cy="255904"/>
          </a:xfrm>
        </p:grpSpPr>
        <p:sp>
          <p:nvSpPr>
            <p:cNvPr id="89" name="object 89"/>
            <p:cNvSpPr/>
            <p:nvPr/>
          </p:nvSpPr>
          <p:spPr>
            <a:xfrm>
              <a:off x="8722900" y="3407394"/>
              <a:ext cx="0" cy="180340"/>
            </a:xfrm>
            <a:custGeom>
              <a:avLst/>
              <a:gdLst/>
              <a:ahLst/>
              <a:cxnLst/>
              <a:rect l="l" t="t" r="r" b="b"/>
              <a:pathLst>
                <a:path h="180339">
                  <a:moveTo>
                    <a:pt x="0" y="0"/>
                  </a:moveTo>
                  <a:lnTo>
                    <a:pt x="0" y="180012"/>
                  </a:lnTo>
                </a:path>
              </a:pathLst>
            </a:custGeom>
            <a:ln w="25400">
              <a:solidFill>
                <a:srgbClr val="4859A7"/>
              </a:solidFill>
              <a:prstDash val="sysDash"/>
            </a:ln>
          </p:spPr>
          <p:txBody>
            <a:bodyPr wrap="square" lIns="0" tIns="0" rIns="0" bIns="0" rtlCol="0"/>
            <a:lstStyle/>
            <a:p>
              <a:endParaRPr sz="1743" dirty="0"/>
            </a:p>
          </p:txBody>
        </p:sp>
        <p:sp>
          <p:nvSpPr>
            <p:cNvPr id="90" name="object 90"/>
            <p:cNvSpPr/>
            <p:nvPr/>
          </p:nvSpPr>
          <p:spPr>
            <a:xfrm>
              <a:off x="8778589" y="3405648"/>
              <a:ext cx="323215" cy="0"/>
            </a:xfrm>
            <a:custGeom>
              <a:avLst/>
              <a:gdLst/>
              <a:ahLst/>
              <a:cxnLst/>
              <a:rect l="l" t="t" r="r" b="b"/>
              <a:pathLst>
                <a:path w="323215">
                  <a:moveTo>
                    <a:pt x="0" y="0"/>
                  </a:moveTo>
                  <a:lnTo>
                    <a:pt x="323049" y="0"/>
                  </a:lnTo>
                </a:path>
              </a:pathLst>
            </a:custGeom>
            <a:ln w="25400">
              <a:solidFill>
                <a:srgbClr val="4859A7"/>
              </a:solidFill>
              <a:prstDash val="sysDash"/>
            </a:ln>
          </p:spPr>
          <p:txBody>
            <a:bodyPr wrap="square" lIns="0" tIns="0" rIns="0" bIns="0" rtlCol="0"/>
            <a:lstStyle/>
            <a:p>
              <a:endParaRPr sz="1743" dirty="0"/>
            </a:p>
          </p:txBody>
        </p:sp>
        <p:sp>
          <p:nvSpPr>
            <p:cNvPr id="91" name="object 91"/>
            <p:cNvSpPr/>
            <p:nvPr/>
          </p:nvSpPr>
          <p:spPr>
            <a:xfrm>
              <a:off x="9078961" y="3331797"/>
              <a:ext cx="80010" cy="147955"/>
            </a:xfrm>
            <a:custGeom>
              <a:avLst/>
              <a:gdLst/>
              <a:ahLst/>
              <a:cxnLst/>
              <a:rect l="l" t="t" r="r" b="b"/>
              <a:pathLst>
                <a:path w="80009" h="147954">
                  <a:moveTo>
                    <a:pt x="0" y="0"/>
                  </a:moveTo>
                  <a:lnTo>
                    <a:pt x="0" y="147700"/>
                  </a:lnTo>
                  <a:lnTo>
                    <a:pt x="79438" y="73850"/>
                  </a:lnTo>
                  <a:lnTo>
                    <a:pt x="0" y="0"/>
                  </a:lnTo>
                  <a:close/>
                </a:path>
              </a:pathLst>
            </a:custGeom>
            <a:solidFill>
              <a:srgbClr val="4859A7"/>
            </a:solidFill>
          </p:spPr>
          <p:txBody>
            <a:bodyPr wrap="square" lIns="0" tIns="0" rIns="0" bIns="0" rtlCol="0"/>
            <a:lstStyle/>
            <a:p>
              <a:endParaRPr sz="1743" dirty="0"/>
            </a:p>
          </p:txBody>
        </p:sp>
      </p:grpSp>
      <p:grpSp>
        <p:nvGrpSpPr>
          <p:cNvPr id="92" name="object 92"/>
          <p:cNvGrpSpPr/>
          <p:nvPr/>
        </p:nvGrpSpPr>
        <p:grpSpPr>
          <a:xfrm>
            <a:off x="10187064" y="4105936"/>
            <a:ext cx="141271" cy="354279"/>
            <a:chOff x="10488596" y="4238999"/>
            <a:chExt cx="147955" cy="365760"/>
          </a:xfrm>
        </p:grpSpPr>
        <p:sp>
          <p:nvSpPr>
            <p:cNvPr id="93" name="object 93"/>
            <p:cNvSpPr/>
            <p:nvPr/>
          </p:nvSpPr>
          <p:spPr>
            <a:xfrm>
              <a:off x="10562446" y="4238999"/>
              <a:ext cx="0" cy="309245"/>
            </a:xfrm>
            <a:custGeom>
              <a:avLst/>
              <a:gdLst/>
              <a:ahLst/>
              <a:cxnLst/>
              <a:rect l="l" t="t" r="r" b="b"/>
              <a:pathLst>
                <a:path h="309245">
                  <a:moveTo>
                    <a:pt x="0" y="0"/>
                  </a:moveTo>
                  <a:lnTo>
                    <a:pt x="0" y="308648"/>
                  </a:lnTo>
                </a:path>
              </a:pathLst>
            </a:custGeom>
            <a:ln w="25400">
              <a:solidFill>
                <a:srgbClr val="4859A7"/>
              </a:solidFill>
              <a:prstDash val="sysDash"/>
            </a:ln>
          </p:spPr>
          <p:txBody>
            <a:bodyPr wrap="square" lIns="0" tIns="0" rIns="0" bIns="0" rtlCol="0"/>
            <a:lstStyle/>
            <a:p>
              <a:endParaRPr sz="1743" dirty="0"/>
            </a:p>
          </p:txBody>
        </p:sp>
        <p:sp>
          <p:nvSpPr>
            <p:cNvPr id="94" name="object 94"/>
            <p:cNvSpPr/>
            <p:nvPr/>
          </p:nvSpPr>
          <p:spPr>
            <a:xfrm>
              <a:off x="10488596" y="4524972"/>
              <a:ext cx="147955" cy="80010"/>
            </a:xfrm>
            <a:custGeom>
              <a:avLst/>
              <a:gdLst/>
              <a:ahLst/>
              <a:cxnLst/>
              <a:rect l="l" t="t" r="r" b="b"/>
              <a:pathLst>
                <a:path w="147954" h="80010">
                  <a:moveTo>
                    <a:pt x="147701" y="0"/>
                  </a:moveTo>
                  <a:lnTo>
                    <a:pt x="0" y="0"/>
                  </a:lnTo>
                  <a:lnTo>
                    <a:pt x="73850" y="79425"/>
                  </a:lnTo>
                  <a:lnTo>
                    <a:pt x="147701" y="0"/>
                  </a:lnTo>
                  <a:close/>
                </a:path>
              </a:pathLst>
            </a:custGeom>
            <a:solidFill>
              <a:srgbClr val="4859A7"/>
            </a:solidFill>
          </p:spPr>
          <p:txBody>
            <a:bodyPr wrap="square" lIns="0" tIns="0" rIns="0" bIns="0" rtlCol="0"/>
            <a:lstStyle/>
            <a:p>
              <a:endParaRPr sz="1743" dirty="0"/>
            </a:p>
          </p:txBody>
        </p:sp>
      </p:grpSp>
      <p:sp>
        <p:nvSpPr>
          <p:cNvPr id="95" name="object 95"/>
          <p:cNvSpPr txBox="1"/>
          <p:nvPr/>
        </p:nvSpPr>
        <p:spPr>
          <a:xfrm>
            <a:off x="8134873" y="3470777"/>
            <a:ext cx="705745" cy="221068"/>
          </a:xfrm>
          <a:prstGeom prst="rect">
            <a:avLst/>
          </a:prstGeom>
        </p:spPr>
        <p:txBody>
          <a:bodyPr vert="horz" wrap="square" lIns="0" tIns="12189" rIns="0" bIns="0" rtlCol="0">
            <a:spAutoFit/>
          </a:bodyPr>
          <a:lstStyle/>
          <a:p>
            <a:pPr marL="12189">
              <a:spcBef>
                <a:spcPts val="96"/>
              </a:spcBef>
            </a:pPr>
            <a:r>
              <a:rPr sz="1356" dirty="0">
                <a:solidFill>
                  <a:srgbClr val="495464"/>
                </a:solidFill>
                <a:latin typeface="DIN Pro Medium" panose="020B0604020202020204" charset="0"/>
                <a:cs typeface="DIN Pro Medium" panose="020B0604020202020204" charset="0"/>
              </a:rPr>
              <a:t>Данные</a:t>
            </a:r>
            <a:endParaRPr sz="1356" dirty="0">
              <a:latin typeface="DIN Pro Medium" panose="020B0604020202020204" charset="0"/>
              <a:cs typeface="DIN Pro Medium" panose="020B0604020202020204" charset="0"/>
            </a:endParaRPr>
          </a:p>
        </p:txBody>
      </p:sp>
      <p:sp>
        <p:nvSpPr>
          <p:cNvPr id="101" name="Прямоугольник 100"/>
          <p:cNvSpPr/>
          <p:nvPr/>
        </p:nvSpPr>
        <p:spPr>
          <a:xfrm>
            <a:off x="916432" y="215543"/>
            <a:ext cx="10261867" cy="584775"/>
          </a:xfrm>
          <a:prstGeom prst="rect">
            <a:avLst/>
          </a:prstGeom>
        </p:spPr>
        <p:txBody>
          <a:bodyPr wrap="square">
            <a:spAutoFit/>
          </a:bodyPr>
          <a:lstStyle/>
          <a:p>
            <a:pPr marL="12301" algn="ctr">
              <a:spcBef>
                <a:spcPts val="126"/>
              </a:spcBef>
            </a:pPr>
            <a:r>
              <a:rPr lang="ru-RU" sz="3200" b="1" spc="-5" dirty="0">
                <a:solidFill>
                  <a:schemeClr val="accent5">
                    <a:lumMod val="75000"/>
                  </a:schemeClr>
                </a:solidFill>
                <a:latin typeface="DIN Pro Medium" panose="020B0604020202020204" charset="0"/>
                <a:ea typeface="Verdana" pitchFamily="34" charset="0"/>
                <a:cs typeface="DIN Pro Medium" panose="020B0604020202020204" charset="0"/>
              </a:rPr>
              <a:t>Независимая</a:t>
            </a:r>
            <a:r>
              <a:rPr lang="ru-RU" sz="3200" b="1" spc="-29" dirty="0">
                <a:solidFill>
                  <a:schemeClr val="accent5">
                    <a:lumMod val="75000"/>
                  </a:schemeClr>
                </a:solidFill>
                <a:latin typeface="DIN Pro Medium" panose="020B0604020202020204" charset="0"/>
                <a:ea typeface="Verdana" pitchFamily="34" charset="0"/>
                <a:cs typeface="DIN Pro Medium" panose="020B0604020202020204" charset="0"/>
              </a:rPr>
              <a:t> </a:t>
            </a:r>
            <a:r>
              <a:rPr lang="ru-RU" sz="3200" b="1" dirty="0">
                <a:solidFill>
                  <a:schemeClr val="accent5">
                    <a:lumMod val="75000"/>
                  </a:schemeClr>
                </a:solidFill>
                <a:latin typeface="DIN Pro Medium" panose="020B0604020202020204" charset="0"/>
                <a:ea typeface="Verdana" pitchFamily="34" charset="0"/>
                <a:cs typeface="DIN Pro Medium" panose="020B0604020202020204" charset="0"/>
              </a:rPr>
              <a:t>оценка</a:t>
            </a:r>
            <a:r>
              <a:rPr lang="ru-RU" sz="3200" b="1" spc="-19" dirty="0">
                <a:solidFill>
                  <a:schemeClr val="accent5">
                    <a:lumMod val="75000"/>
                  </a:schemeClr>
                </a:solidFill>
                <a:latin typeface="DIN Pro Medium" panose="020B0604020202020204" charset="0"/>
                <a:ea typeface="Verdana" pitchFamily="34" charset="0"/>
                <a:cs typeface="DIN Pro Medium" panose="020B0604020202020204" charset="0"/>
              </a:rPr>
              <a:t> </a:t>
            </a:r>
            <a:r>
              <a:rPr lang="ru-RU" sz="3200" b="1" dirty="0">
                <a:solidFill>
                  <a:schemeClr val="accent5">
                    <a:lumMod val="75000"/>
                  </a:schemeClr>
                </a:solidFill>
                <a:latin typeface="DIN Pro Medium" panose="020B0604020202020204" charset="0"/>
                <a:ea typeface="Verdana" pitchFamily="34" charset="0"/>
                <a:cs typeface="DIN Pro Medium" panose="020B0604020202020204" charset="0"/>
              </a:rPr>
              <a:t>квалификации</a:t>
            </a:r>
            <a:r>
              <a:rPr lang="ru-RU" sz="3200" b="1" spc="-24" dirty="0">
                <a:solidFill>
                  <a:schemeClr val="accent5">
                    <a:lumMod val="75000"/>
                  </a:schemeClr>
                </a:solidFill>
                <a:latin typeface="DIN Pro Medium" panose="020B0604020202020204" charset="0"/>
                <a:ea typeface="Verdana" pitchFamily="34" charset="0"/>
                <a:cs typeface="DIN Pro Medium" panose="020B0604020202020204" charset="0"/>
              </a:rPr>
              <a:t> </a:t>
            </a:r>
            <a:r>
              <a:rPr lang="ru-RU" sz="3200" b="1" dirty="0">
                <a:solidFill>
                  <a:schemeClr val="accent5">
                    <a:lumMod val="75000"/>
                  </a:schemeClr>
                </a:solidFill>
                <a:latin typeface="DIN Pro Medium" panose="020B0604020202020204" charset="0"/>
                <a:ea typeface="Verdana" pitchFamily="34" charset="0"/>
                <a:cs typeface="DIN Pro Medium" panose="020B0604020202020204" charset="0"/>
              </a:rPr>
              <a:t>в</a:t>
            </a:r>
            <a:r>
              <a:rPr lang="ru-RU" sz="3200" b="1" spc="-24" dirty="0">
                <a:solidFill>
                  <a:schemeClr val="accent5">
                    <a:lumMod val="75000"/>
                  </a:schemeClr>
                </a:solidFill>
                <a:latin typeface="DIN Pro Medium" panose="020B0604020202020204" charset="0"/>
                <a:ea typeface="Verdana" pitchFamily="34" charset="0"/>
                <a:cs typeface="DIN Pro Medium" panose="020B0604020202020204" charset="0"/>
              </a:rPr>
              <a:t> </a:t>
            </a:r>
            <a:r>
              <a:rPr lang="ru-RU" sz="3200" b="1" spc="-5" dirty="0">
                <a:solidFill>
                  <a:schemeClr val="accent5">
                    <a:lumMod val="75000"/>
                  </a:schemeClr>
                </a:solidFill>
                <a:latin typeface="DIN Pro Medium" panose="020B0604020202020204" charset="0"/>
                <a:ea typeface="Verdana" pitchFamily="34" charset="0"/>
                <a:cs typeface="DIN Pro Medium" panose="020B0604020202020204" charset="0"/>
              </a:rPr>
              <a:t>строительстве</a:t>
            </a:r>
            <a:endParaRPr lang="ru-RU" sz="3200" b="1" dirty="0">
              <a:solidFill>
                <a:schemeClr val="accent5">
                  <a:lumMod val="75000"/>
                </a:schemeClr>
              </a:solidFill>
              <a:latin typeface="DIN Pro Medium" panose="020B0604020202020204" charset="0"/>
              <a:ea typeface="Verdana" pitchFamily="34" charset="0"/>
              <a:cs typeface="DIN Pro Medium" panose="020B0604020202020204" charset="0"/>
            </a:endParaRPr>
          </a:p>
        </p:txBody>
      </p:sp>
      <p:sp>
        <p:nvSpPr>
          <p:cNvPr id="97" name="Номер слайда 1"/>
          <p:cNvSpPr>
            <a:spLocks noGrp="1"/>
          </p:cNvSpPr>
          <p:nvPr>
            <p:ph type="sldNum" sz="quarter" idx="4294967295"/>
          </p:nvPr>
        </p:nvSpPr>
        <p:spPr>
          <a:xfrm>
            <a:off x="11662719" y="6534192"/>
            <a:ext cx="529281" cy="365125"/>
          </a:xfrm>
          <a:prstGeom prst="rect">
            <a:avLst/>
          </a:prstGeom>
        </p:spPr>
        <p:txBody>
          <a:bodyPr/>
          <a:lstStyle/>
          <a:p>
            <a:r>
              <a:rPr lang="ru-RU" b="1" dirty="0">
                <a:solidFill>
                  <a:schemeClr val="bg1"/>
                </a:solidFill>
              </a:rPr>
              <a:t>2</a:t>
            </a:r>
            <a:r>
              <a:rPr lang="en-US" b="1" dirty="0">
                <a:solidFill>
                  <a:schemeClr val="bg1"/>
                </a:solidFill>
              </a:rPr>
              <a:t>5</a:t>
            </a:r>
            <a:endParaRPr lang="ru-RU" sz="1600" b="1" dirty="0">
              <a:solidFill>
                <a:schemeClr val="bg1"/>
              </a:solidFill>
            </a:endParaRPr>
          </a:p>
        </p:txBody>
      </p:sp>
      <p:pic>
        <p:nvPicPr>
          <p:cNvPr id="98" name="Рисунок 97"/>
          <p:cNvPicPr>
            <a:picLocks noChangeAspect="1"/>
          </p:cNvPicPr>
          <p:nvPr/>
        </p:nvPicPr>
        <p:blipFill>
          <a:blip r:embed="rId19">
            <a:duotone>
              <a:schemeClr val="accent1">
                <a:shade val="45000"/>
                <a:satMod val="135000"/>
              </a:schemeClr>
              <a:prstClr val="white"/>
            </a:duotone>
          </a:blip>
          <a:stretch>
            <a:fillRect/>
          </a:stretch>
        </p:blipFill>
        <p:spPr>
          <a:xfrm>
            <a:off x="439748" y="1330776"/>
            <a:ext cx="5420688" cy="3221270"/>
          </a:xfrm>
          <a:prstGeom prst="rect">
            <a:avLst/>
          </a:prstGeom>
        </p:spPr>
      </p:pic>
      <p:sp>
        <p:nvSpPr>
          <p:cNvPr id="99" name="Прямоугольная выноска 98"/>
          <p:cNvSpPr/>
          <p:nvPr/>
        </p:nvSpPr>
        <p:spPr>
          <a:xfrm>
            <a:off x="800693" y="2625369"/>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МСК 17</a:t>
            </a:r>
          </a:p>
        </p:txBody>
      </p:sp>
      <p:sp>
        <p:nvSpPr>
          <p:cNvPr id="100" name="Прямоугольная выноска 99"/>
          <p:cNvSpPr/>
          <p:nvPr/>
        </p:nvSpPr>
        <p:spPr>
          <a:xfrm>
            <a:off x="466753" y="3519146"/>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СКФО и ЮФО 8</a:t>
            </a:r>
          </a:p>
        </p:txBody>
      </p:sp>
      <p:sp>
        <p:nvSpPr>
          <p:cNvPr id="102" name="Прямоугольная выноска 101"/>
          <p:cNvSpPr/>
          <p:nvPr/>
        </p:nvSpPr>
        <p:spPr>
          <a:xfrm>
            <a:off x="493514" y="2914500"/>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ЦФО 8</a:t>
            </a:r>
          </a:p>
        </p:txBody>
      </p:sp>
      <p:sp>
        <p:nvSpPr>
          <p:cNvPr id="103" name="Прямоугольная выноска 102"/>
          <p:cNvSpPr/>
          <p:nvPr/>
        </p:nvSpPr>
        <p:spPr>
          <a:xfrm>
            <a:off x="1040948" y="2211910"/>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СЗФО 7</a:t>
            </a:r>
          </a:p>
        </p:txBody>
      </p:sp>
      <p:sp>
        <p:nvSpPr>
          <p:cNvPr id="105" name="Прямоугольная выноска 104"/>
          <p:cNvSpPr/>
          <p:nvPr/>
        </p:nvSpPr>
        <p:spPr>
          <a:xfrm>
            <a:off x="1418189" y="3116840"/>
            <a:ext cx="754483" cy="270217"/>
          </a:xfrm>
          <a:prstGeom prst="wedgeRectCallout">
            <a:avLst>
              <a:gd name="adj1" fmla="val -18502"/>
              <a:gd name="adj2" fmla="val 78769"/>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ПФО 14</a:t>
            </a:r>
          </a:p>
        </p:txBody>
      </p:sp>
      <p:sp>
        <p:nvSpPr>
          <p:cNvPr id="106" name="Прямоугольная выноска 105"/>
          <p:cNvSpPr/>
          <p:nvPr/>
        </p:nvSpPr>
        <p:spPr>
          <a:xfrm>
            <a:off x="2235072" y="2789266"/>
            <a:ext cx="754483" cy="270217"/>
          </a:xfrm>
          <a:prstGeom prst="wedgeRectCallout">
            <a:avLst>
              <a:gd name="adj1" fmla="val -20833"/>
              <a:gd name="adj2" fmla="val 75515"/>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УФО 2</a:t>
            </a:r>
          </a:p>
        </p:txBody>
      </p:sp>
      <p:sp>
        <p:nvSpPr>
          <p:cNvPr id="107" name="Прямоугольная выноска 106"/>
          <p:cNvSpPr/>
          <p:nvPr/>
        </p:nvSpPr>
        <p:spPr>
          <a:xfrm>
            <a:off x="2764325" y="3253678"/>
            <a:ext cx="754483" cy="270217"/>
          </a:xfrm>
          <a:prstGeom prst="wedgeRectCallout">
            <a:avLst>
              <a:gd name="adj1" fmla="val -18502"/>
              <a:gd name="adj2" fmla="val 88531"/>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СФО 6</a:t>
            </a:r>
          </a:p>
        </p:txBody>
      </p:sp>
      <p:sp>
        <p:nvSpPr>
          <p:cNvPr id="108" name="Прямоугольная выноска 107"/>
          <p:cNvSpPr/>
          <p:nvPr/>
        </p:nvSpPr>
        <p:spPr>
          <a:xfrm>
            <a:off x="4471938" y="2040278"/>
            <a:ext cx="754483" cy="270217"/>
          </a:xfrm>
          <a:prstGeom prst="wedgeRectCallout">
            <a:avLst>
              <a:gd name="adj1" fmla="val -18502"/>
              <a:gd name="adj2" fmla="val 88531"/>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a:latin typeface="Verdana" panose="020B0604030504040204" pitchFamily="34" charset="0"/>
                <a:ea typeface="Verdana" panose="020B0604030504040204" pitchFamily="34" charset="0"/>
                <a:cs typeface="Verdana" panose="020B0604030504040204" pitchFamily="34" charset="0"/>
              </a:rPr>
              <a:t>ДФО 4</a:t>
            </a:r>
          </a:p>
        </p:txBody>
      </p:sp>
    </p:spTree>
    <p:extLst>
      <p:ext uri="{BB962C8B-B14F-4D97-AF65-F5344CB8AC3E}">
        <p14:creationId xmlns:p14="http://schemas.microsoft.com/office/powerpoint/2010/main" val="10918734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0913" y="2049888"/>
            <a:ext cx="7665880" cy="830997"/>
          </a:xfrm>
          <a:prstGeom prst="rect">
            <a:avLst/>
          </a:prstGeom>
          <a:noFill/>
        </p:spPr>
        <p:txBody>
          <a:bodyPr wrap="none" rtlCol="0">
            <a:spAutoFit/>
          </a:bodyPr>
          <a:lstStyle/>
          <a:p>
            <a:pPr algn="ctr"/>
            <a:r>
              <a:rPr lang="ru-RU" sz="4800" b="1" dirty="0">
                <a:solidFill>
                  <a:srgbClr val="5B9BD5">
                    <a:lumMod val="75000"/>
                  </a:srgbClr>
                </a:solidFill>
                <a:latin typeface="DIN Pro Medium" panose="020B0604020202020204" charset="0"/>
                <a:cs typeface="DIN Pro Medium" panose="020B0604020202020204" charset="0"/>
              </a:rPr>
              <a:t>СПАСИБО ЗА ВНИМАНИЕ!</a:t>
            </a:r>
          </a:p>
        </p:txBody>
      </p:sp>
      <p:sp>
        <p:nvSpPr>
          <p:cNvPr id="5" name="TextBox 4"/>
          <p:cNvSpPr txBox="1"/>
          <p:nvPr/>
        </p:nvSpPr>
        <p:spPr>
          <a:xfrm>
            <a:off x="708152" y="5070030"/>
            <a:ext cx="7675271" cy="1477328"/>
          </a:xfrm>
          <a:prstGeom prst="rect">
            <a:avLst/>
          </a:prstGeom>
          <a:noFill/>
        </p:spPr>
        <p:txBody>
          <a:bodyPr wrap="square" rtlCol="0">
            <a:spAutoFit/>
          </a:bodyPr>
          <a:lstStyle/>
          <a:p>
            <a:r>
              <a:rPr lang="ru-RU" b="1" dirty="0">
                <a:solidFill>
                  <a:srgbClr val="5B9BD5">
                    <a:lumMod val="75000"/>
                  </a:srgbClr>
                </a:solidFill>
                <a:latin typeface="DIN Pro Medium" panose="020B0604020202020204" charset="0"/>
                <a:cs typeface="DIN Pro Medium" panose="020B0604020202020204" charset="0"/>
              </a:rPr>
              <a:t>Заместитель руководителя аппарата НОПРИЗ </a:t>
            </a:r>
            <a:endParaRPr lang="ru-RU" dirty="0">
              <a:solidFill>
                <a:srgbClr val="5B9BD5">
                  <a:lumMod val="75000"/>
                </a:srgbClr>
              </a:solidFill>
              <a:latin typeface="DIN Pro Medium" panose="020B0604020202020204" charset="0"/>
              <a:cs typeface="DIN Pro Medium" panose="020B0604020202020204" charset="0"/>
            </a:endParaRPr>
          </a:p>
          <a:p>
            <a:r>
              <a:rPr lang="ru-RU" dirty="0">
                <a:solidFill>
                  <a:srgbClr val="5B9BD5">
                    <a:lumMod val="75000"/>
                  </a:srgbClr>
                </a:solidFill>
                <a:latin typeface="DIN Pro Medium" panose="020B0604020202020204" charset="0"/>
                <a:cs typeface="DIN Pro Medium" panose="020B0604020202020204" charset="0"/>
              </a:rPr>
              <a:t>Прокопьева Н.А.</a:t>
            </a:r>
          </a:p>
          <a:p>
            <a:r>
              <a:rPr lang="en-US" dirty="0">
                <a:solidFill>
                  <a:srgbClr val="5B9BD5">
                    <a:lumMod val="75000"/>
                  </a:srgbClr>
                </a:solidFill>
                <a:latin typeface="DIN Pro Medium" panose="020B0604020202020204" charset="0"/>
                <a:cs typeface="DIN Pro Medium" panose="020B0604020202020204" charset="0"/>
              </a:rPr>
              <a:t>e-mail: n.prokopeva@nopriz.ru</a:t>
            </a:r>
          </a:p>
          <a:p>
            <a:r>
              <a:rPr lang="ru-RU" dirty="0">
                <a:solidFill>
                  <a:srgbClr val="5B9BD5">
                    <a:lumMod val="75000"/>
                  </a:srgbClr>
                </a:solidFill>
                <a:latin typeface="DIN Pro Medium" panose="020B0604020202020204" charset="0"/>
                <a:cs typeface="DIN Pro Medium" panose="020B0604020202020204" charset="0"/>
              </a:rPr>
              <a:t>сайт НОПРИЗ: </a:t>
            </a:r>
            <a:r>
              <a:rPr lang="en-US" dirty="0">
                <a:solidFill>
                  <a:srgbClr val="5B9BD5">
                    <a:lumMod val="75000"/>
                  </a:srgbClr>
                </a:solidFill>
                <a:latin typeface="DIN Pro Medium" panose="020B0604020202020204" charset="0"/>
                <a:cs typeface="DIN Pro Medium" panose="020B0604020202020204" charset="0"/>
                <a:hlinkClick r:id="rId2"/>
              </a:rPr>
              <a:t>http://nopriz.ru</a:t>
            </a:r>
            <a:endParaRPr lang="ru-RU" dirty="0">
              <a:solidFill>
                <a:srgbClr val="5B9BD5">
                  <a:lumMod val="75000"/>
                </a:srgbClr>
              </a:solidFill>
              <a:latin typeface="DIN Pro Medium" panose="020B0604020202020204" charset="0"/>
              <a:cs typeface="DIN Pro Medium" panose="020B0604020202020204" charset="0"/>
            </a:endParaRPr>
          </a:p>
          <a:p>
            <a:r>
              <a:rPr lang="ru-RU" dirty="0">
                <a:solidFill>
                  <a:srgbClr val="5B9BD5">
                    <a:lumMod val="75000"/>
                  </a:srgbClr>
                </a:solidFill>
                <a:latin typeface="DIN Pro Medium" panose="020B0604020202020204" charset="0"/>
                <a:cs typeface="DIN Pro Medium" panose="020B0604020202020204" charset="0"/>
              </a:rPr>
              <a:t>сайт СПК: </a:t>
            </a:r>
            <a:r>
              <a:rPr lang="en-US" dirty="0">
                <a:solidFill>
                  <a:srgbClr val="5B9BD5">
                    <a:lumMod val="75000"/>
                  </a:srgbClr>
                </a:solidFill>
                <a:latin typeface="DIN Pro Medium" panose="020B0604020202020204" charset="0"/>
                <a:cs typeface="DIN Pro Medium" panose="020B0604020202020204" charset="0"/>
                <a:hlinkClick r:id="rId3"/>
              </a:rPr>
              <a:t>http://spk.nopriz.ru</a:t>
            </a:r>
            <a:r>
              <a:rPr lang="en-US" dirty="0">
                <a:solidFill>
                  <a:srgbClr val="5B9BD5">
                    <a:lumMod val="75000"/>
                  </a:srgbClr>
                </a:solidFill>
                <a:latin typeface="DIN Pro Medium" panose="020B0604020202020204" charset="0"/>
                <a:cs typeface="DIN Pro Medium" panose="020B0604020202020204" charset="0"/>
              </a:rPr>
              <a:t> </a:t>
            </a:r>
            <a:endParaRPr lang="ru-RU" dirty="0">
              <a:solidFill>
                <a:srgbClr val="5B9BD5">
                  <a:lumMod val="75000"/>
                </a:srgbClr>
              </a:solidFill>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152476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p:cNvSpPr>
            <a:spLocks noGrp="1"/>
          </p:cNvSpPr>
          <p:nvPr>
            <p:ph type="sldNum" sz="quarter" idx="12"/>
          </p:nvPr>
        </p:nvSpPr>
        <p:spPr/>
        <p:txBody>
          <a:bodyPr/>
          <a:lstStyle/>
          <a:p>
            <a:fld id="{C927236B-C36B-4890-AA73-98FE94143982}" type="slidenum">
              <a:rPr lang="ru-RU" smtClean="0"/>
              <a:t>3</a:t>
            </a:fld>
            <a:endParaRPr lang="ru-RU" dirty="0"/>
          </a:p>
        </p:txBody>
      </p:sp>
      <p:sp>
        <p:nvSpPr>
          <p:cNvPr id="13" name="Прямоугольник 8">
            <a:extLst>
              <a:ext uri="{FF2B5EF4-FFF2-40B4-BE49-F238E27FC236}">
                <a16:creationId xmlns:a16="http://schemas.microsoft.com/office/drawing/2014/main" id="{D6B22BF4-D592-46AC-9062-C6DEAB2C2E98}"/>
              </a:ext>
            </a:extLst>
          </p:cNvPr>
          <p:cNvSpPr txBox="1"/>
          <p:nvPr/>
        </p:nvSpPr>
        <p:spPr>
          <a:xfrm>
            <a:off x="1041865" y="114374"/>
            <a:ext cx="1062085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chemeClr val="accent2"/>
                </a:solidFill>
                <a:latin typeface="Century Gothic"/>
                <a:ea typeface="Century Gothic"/>
                <a:cs typeface="Century Gothic"/>
                <a:sym typeface="Century Gothic"/>
              </a:defRPr>
            </a:lvl1pPr>
          </a:lstStyle>
          <a:p>
            <a:r>
              <a:rPr lang="ru-RU" sz="3200" b="1" dirty="0">
                <a:solidFill>
                  <a:schemeClr val="accent5">
                    <a:lumMod val="75000"/>
                  </a:schemeClr>
                </a:solidFill>
                <a:latin typeface="DIN Pro Medium" panose="020B0604020202020204" charset="0"/>
                <a:cs typeface="DIN Pro Medium" panose="020B0604020202020204" charset="0"/>
              </a:rPr>
              <a:t>Ассоциация «Национальное объединение строителей»</a:t>
            </a:r>
            <a:endParaRPr sz="3200" b="1" dirty="0">
              <a:solidFill>
                <a:schemeClr val="accent5">
                  <a:lumMod val="75000"/>
                </a:schemeClr>
              </a:solidFill>
              <a:latin typeface="DIN Pro Medium" panose="020B0604020202020204" charset="0"/>
              <a:cs typeface="DIN Pro Medium" panose="020B0604020202020204" charset="0"/>
            </a:endParaRPr>
          </a:p>
        </p:txBody>
      </p:sp>
      <p:sp>
        <p:nvSpPr>
          <p:cNvPr id="14" name="TextBox 13"/>
          <p:cNvSpPr txBox="1"/>
          <p:nvPr/>
        </p:nvSpPr>
        <p:spPr>
          <a:xfrm>
            <a:off x="2559931" y="3772831"/>
            <a:ext cx="7314823" cy="646331"/>
          </a:xfrm>
          <a:prstGeom prst="rect">
            <a:avLst/>
          </a:prstGeom>
          <a:noFill/>
        </p:spPr>
        <p:txBody>
          <a:bodyPr wrap="none" rtlCol="0">
            <a:spAutoFit/>
          </a:bodyPr>
          <a:lstStyle/>
          <a:p>
            <a:pPr algn="ctr"/>
            <a:r>
              <a:rPr lang="ru-RU" b="1" dirty="0">
                <a:latin typeface="DIN Pro Medium" panose="020B0604020202020204" charset="0"/>
                <a:cs typeface="DIN Pro Medium" panose="020B0604020202020204" charset="0"/>
              </a:rPr>
              <a:t>Приоритетные направления в сфере развития профессиональных </a:t>
            </a:r>
          </a:p>
          <a:p>
            <a:pPr algn="ctr"/>
            <a:r>
              <a:rPr lang="ru-RU" b="1" dirty="0">
                <a:latin typeface="DIN Pro Medium" panose="020B0604020202020204" charset="0"/>
                <a:cs typeface="DIN Pro Medium" panose="020B0604020202020204" charset="0"/>
              </a:rPr>
              <a:t>компетенций специалистов в отрасли:</a:t>
            </a:r>
          </a:p>
        </p:txBody>
      </p:sp>
      <p:cxnSp>
        <p:nvCxnSpPr>
          <p:cNvPr id="15" name="Прямая со стрелкой 14"/>
          <p:cNvCxnSpPr>
            <a:cxnSpLocks/>
          </p:cNvCxnSpPr>
          <p:nvPr/>
        </p:nvCxnSpPr>
        <p:spPr>
          <a:xfrm flipH="1">
            <a:off x="2837853" y="1725259"/>
            <a:ext cx="2967365" cy="796586"/>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cxnSpLocks/>
          </p:cNvCxnSpPr>
          <p:nvPr/>
        </p:nvCxnSpPr>
        <p:spPr>
          <a:xfrm>
            <a:off x="5783152" y="1725259"/>
            <a:ext cx="2995051" cy="796586"/>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32796" y="2478274"/>
            <a:ext cx="1810112" cy="830997"/>
          </a:xfrm>
          <a:prstGeom prst="rect">
            <a:avLst/>
          </a:prstGeom>
          <a:noFill/>
        </p:spPr>
        <p:txBody>
          <a:bodyPr wrap="none" rtlCol="0">
            <a:spAutoFit/>
          </a:bodyPr>
          <a:lstStyle/>
          <a:p>
            <a:pPr algn="ctr"/>
            <a:r>
              <a:rPr lang="ru-RU" sz="2000" b="1" dirty="0">
                <a:solidFill>
                  <a:srgbClr val="FF0000"/>
                </a:solidFill>
                <a:latin typeface="DIN Pro Medium" panose="020B0604020202020204" charset="0"/>
                <a:cs typeface="DIN Pro Medium" panose="020B0604020202020204" charset="0"/>
              </a:rPr>
              <a:t>225</a:t>
            </a:r>
            <a:r>
              <a:rPr lang="ru-RU" sz="1400" b="1" dirty="0">
                <a:solidFill>
                  <a:srgbClr val="FF0000"/>
                </a:solidFill>
                <a:latin typeface="DIN Pro Medium" panose="020B0604020202020204" charset="0"/>
                <a:cs typeface="DIN Pro Medium" panose="020B0604020202020204" charset="0"/>
              </a:rPr>
              <a:t> </a:t>
            </a:r>
          </a:p>
          <a:p>
            <a:pPr algn="ctr"/>
            <a:r>
              <a:rPr lang="ru-RU" sz="1400" b="1" dirty="0">
                <a:latin typeface="DIN Pro Medium" panose="020B0604020202020204" charset="0"/>
                <a:cs typeface="DIN Pro Medium" panose="020B0604020202020204" charset="0"/>
              </a:rPr>
              <a:t>саморегулируемых </a:t>
            </a:r>
            <a:endParaRPr lang="en-US" sz="1400" b="1" dirty="0">
              <a:latin typeface="DIN Pro Medium" panose="020B0604020202020204" charset="0"/>
              <a:cs typeface="DIN Pro Medium" panose="020B0604020202020204" charset="0"/>
            </a:endParaRPr>
          </a:p>
          <a:p>
            <a:pPr algn="ctr"/>
            <a:r>
              <a:rPr lang="ru-RU" sz="1400" b="1" dirty="0">
                <a:latin typeface="DIN Pro Medium" panose="020B0604020202020204" charset="0"/>
                <a:cs typeface="DIN Pro Medium" panose="020B0604020202020204" charset="0"/>
              </a:rPr>
              <a:t>организаций</a:t>
            </a:r>
          </a:p>
        </p:txBody>
      </p:sp>
      <p:sp>
        <p:nvSpPr>
          <p:cNvPr id="18" name="TextBox 17"/>
          <p:cNvSpPr txBox="1"/>
          <p:nvPr/>
        </p:nvSpPr>
        <p:spPr>
          <a:xfrm>
            <a:off x="7165367" y="2472765"/>
            <a:ext cx="3318742" cy="615553"/>
          </a:xfrm>
          <a:prstGeom prst="rect">
            <a:avLst/>
          </a:prstGeom>
          <a:noFill/>
        </p:spPr>
        <p:txBody>
          <a:bodyPr wrap="square" rtlCol="0">
            <a:spAutoFit/>
          </a:bodyPr>
          <a:lstStyle/>
          <a:p>
            <a:pPr algn="ctr"/>
            <a:r>
              <a:rPr lang="ru-RU" sz="2000" b="1" dirty="0">
                <a:solidFill>
                  <a:srgbClr val="FF0000"/>
                </a:solidFill>
                <a:latin typeface="DIN Pro Medium" panose="020B0604020202020204" charset="0"/>
                <a:cs typeface="DIN Pro Medium" panose="020B0604020202020204" charset="0"/>
              </a:rPr>
              <a:t>98540</a:t>
            </a:r>
          </a:p>
          <a:p>
            <a:pPr algn="ctr"/>
            <a:r>
              <a:rPr lang="ru-RU" sz="1400" b="1" dirty="0">
                <a:latin typeface="DIN Pro Medium" panose="020B0604020202020204" charset="0"/>
                <a:cs typeface="DIN Pro Medium" panose="020B0604020202020204" charset="0"/>
              </a:rPr>
              <a:t>строительных организаций</a:t>
            </a:r>
          </a:p>
        </p:txBody>
      </p:sp>
      <p:cxnSp>
        <p:nvCxnSpPr>
          <p:cNvPr id="19" name="Прямая со стрелкой 18"/>
          <p:cNvCxnSpPr>
            <a:cxnSpLocks/>
          </p:cNvCxnSpPr>
          <p:nvPr/>
        </p:nvCxnSpPr>
        <p:spPr>
          <a:xfrm>
            <a:off x="5783152" y="1725259"/>
            <a:ext cx="1" cy="666427"/>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61143" y="2521845"/>
            <a:ext cx="2444016" cy="615553"/>
          </a:xfrm>
          <a:prstGeom prst="rect">
            <a:avLst/>
          </a:prstGeom>
          <a:noFill/>
        </p:spPr>
        <p:txBody>
          <a:bodyPr wrap="square" rtlCol="0">
            <a:spAutoFit/>
          </a:bodyPr>
          <a:lstStyle/>
          <a:p>
            <a:pPr algn="ctr"/>
            <a:r>
              <a:rPr lang="ru-RU" sz="2000" b="1" dirty="0">
                <a:solidFill>
                  <a:srgbClr val="FF0000"/>
                </a:solidFill>
                <a:latin typeface="DIN Pro Medium" panose="020B0604020202020204" charset="0"/>
                <a:cs typeface="DIN Pro Medium" panose="020B0604020202020204" charset="0"/>
              </a:rPr>
              <a:t>253570</a:t>
            </a:r>
            <a:endParaRPr lang="en-US" sz="2000" b="1" dirty="0">
              <a:solidFill>
                <a:srgbClr val="FF0000"/>
              </a:solidFill>
              <a:latin typeface="DIN Pro Medium" panose="020B0604020202020204" charset="0"/>
              <a:cs typeface="DIN Pro Medium" panose="020B0604020202020204" charset="0"/>
            </a:endParaRPr>
          </a:p>
          <a:p>
            <a:pPr algn="ctr"/>
            <a:r>
              <a:rPr lang="ru-RU" sz="1400" b="1" dirty="0">
                <a:latin typeface="DIN Pro Medium" panose="020B0604020202020204" charset="0"/>
                <a:cs typeface="DIN Pro Medium" panose="020B0604020202020204" charset="0"/>
              </a:rPr>
              <a:t>специалистов в НРС</a:t>
            </a:r>
          </a:p>
        </p:txBody>
      </p:sp>
      <p:grpSp>
        <p:nvGrpSpPr>
          <p:cNvPr id="21" name="Google Shape;197;gc3b5b06021_5_671"/>
          <p:cNvGrpSpPr/>
          <p:nvPr/>
        </p:nvGrpSpPr>
        <p:grpSpPr>
          <a:xfrm>
            <a:off x="5067743" y="892733"/>
            <a:ext cx="1430817" cy="764221"/>
            <a:chOff x="10738803" y="6118743"/>
            <a:chExt cx="1202399" cy="559260"/>
          </a:xfrm>
        </p:grpSpPr>
        <p:sp>
          <p:nvSpPr>
            <p:cNvPr id="22" name="Google Shape;198;gc3b5b06021_5_671"/>
            <p:cNvSpPr/>
            <p:nvPr/>
          </p:nvSpPr>
          <p:spPr>
            <a:xfrm>
              <a:off x="10846070" y="6118743"/>
              <a:ext cx="574040" cy="305435"/>
            </a:xfrm>
            <a:custGeom>
              <a:avLst/>
              <a:gdLst/>
              <a:ahLst/>
              <a:cxnLst/>
              <a:rect l="l" t="t" r="r" b="b"/>
              <a:pathLst>
                <a:path w="574040" h="305435" extrusionOk="0">
                  <a:moveTo>
                    <a:pt x="492328" y="0"/>
                  </a:moveTo>
                  <a:lnTo>
                    <a:pt x="0" y="305409"/>
                  </a:lnTo>
                  <a:lnTo>
                    <a:pt x="444995" y="305409"/>
                  </a:lnTo>
                  <a:lnTo>
                    <a:pt x="162648" y="305409"/>
                  </a:lnTo>
                  <a:lnTo>
                    <a:pt x="573646" y="50444"/>
                  </a:lnTo>
                  <a:lnTo>
                    <a:pt x="492328" y="0"/>
                  </a:lnTo>
                  <a:close/>
                </a:path>
              </a:pathLst>
            </a:custGeom>
            <a:solidFill>
              <a:srgbClr val="E7E7E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p>
          </p:txBody>
        </p:sp>
        <p:sp>
          <p:nvSpPr>
            <p:cNvPr id="23" name="Google Shape;199;gc3b5b06021_5_671"/>
            <p:cNvSpPr/>
            <p:nvPr/>
          </p:nvSpPr>
          <p:spPr>
            <a:xfrm>
              <a:off x="11008717" y="6169179"/>
              <a:ext cx="451484" cy="255270"/>
            </a:xfrm>
            <a:custGeom>
              <a:avLst/>
              <a:gdLst/>
              <a:ahLst/>
              <a:cxnLst/>
              <a:rect l="l" t="t" r="r" b="b"/>
              <a:pathLst>
                <a:path w="451484" h="255270" extrusionOk="0">
                  <a:moveTo>
                    <a:pt x="410997" y="0"/>
                  </a:moveTo>
                  <a:lnTo>
                    <a:pt x="0" y="254965"/>
                  </a:lnTo>
                  <a:lnTo>
                    <a:pt x="282346" y="254965"/>
                  </a:lnTo>
                  <a:lnTo>
                    <a:pt x="80771" y="254965"/>
                  </a:lnTo>
                  <a:lnTo>
                    <a:pt x="451383" y="25057"/>
                  </a:lnTo>
                  <a:lnTo>
                    <a:pt x="410997" y="0"/>
                  </a:lnTo>
                  <a:close/>
                </a:path>
              </a:pathLst>
            </a:custGeom>
            <a:solidFill>
              <a:srgbClr val="D3D8D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p>
          </p:txBody>
        </p:sp>
        <p:sp>
          <p:nvSpPr>
            <p:cNvPr id="24" name="Google Shape;200;gc3b5b06021_5_671"/>
            <p:cNvSpPr/>
            <p:nvPr/>
          </p:nvSpPr>
          <p:spPr>
            <a:xfrm>
              <a:off x="11089489" y="6194237"/>
              <a:ext cx="455295" cy="230504"/>
            </a:xfrm>
            <a:custGeom>
              <a:avLst/>
              <a:gdLst/>
              <a:ahLst/>
              <a:cxnLst/>
              <a:rect l="l" t="t" r="r" b="b"/>
              <a:pathLst>
                <a:path w="455295" h="230504" extrusionOk="0">
                  <a:moveTo>
                    <a:pt x="370611" y="0"/>
                  </a:moveTo>
                  <a:lnTo>
                    <a:pt x="0" y="229908"/>
                  </a:lnTo>
                  <a:lnTo>
                    <a:pt x="201574" y="229908"/>
                  </a:lnTo>
                  <a:lnTo>
                    <a:pt x="168567" y="229908"/>
                  </a:lnTo>
                  <a:lnTo>
                    <a:pt x="454901" y="52285"/>
                  </a:lnTo>
                  <a:lnTo>
                    <a:pt x="370611" y="0"/>
                  </a:lnTo>
                  <a:close/>
                </a:path>
              </a:pathLst>
            </a:custGeom>
            <a:solidFill>
              <a:srgbClr val="BEBA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p>
          </p:txBody>
        </p:sp>
        <p:sp>
          <p:nvSpPr>
            <p:cNvPr id="25" name="Google Shape;201;gc3b5b06021_5_671"/>
            <p:cNvSpPr/>
            <p:nvPr/>
          </p:nvSpPr>
          <p:spPr>
            <a:xfrm>
              <a:off x="11258047" y="6246521"/>
              <a:ext cx="302895" cy="177800"/>
            </a:xfrm>
            <a:custGeom>
              <a:avLst/>
              <a:gdLst/>
              <a:ahLst/>
              <a:cxnLst/>
              <a:rect l="l" t="t" r="r" b="b"/>
              <a:pathLst>
                <a:path w="302895" h="177800" extrusionOk="0">
                  <a:moveTo>
                    <a:pt x="286334" y="0"/>
                  </a:moveTo>
                  <a:lnTo>
                    <a:pt x="0" y="177622"/>
                  </a:lnTo>
                  <a:lnTo>
                    <a:pt x="33007" y="177622"/>
                  </a:lnTo>
                  <a:lnTo>
                    <a:pt x="302844" y="10236"/>
                  </a:lnTo>
                  <a:lnTo>
                    <a:pt x="286334" y="0"/>
                  </a:lnTo>
                  <a:close/>
                </a:path>
              </a:pathLst>
            </a:custGeom>
            <a:solidFill>
              <a:srgbClr val="7D7FB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p>
          </p:txBody>
        </p:sp>
        <p:sp>
          <p:nvSpPr>
            <p:cNvPr id="26" name="Google Shape;202;gc3b5b06021_5_671"/>
            <p:cNvSpPr/>
            <p:nvPr/>
          </p:nvSpPr>
          <p:spPr>
            <a:xfrm>
              <a:off x="11291058" y="6256756"/>
              <a:ext cx="375920" cy="167639"/>
            </a:xfrm>
            <a:custGeom>
              <a:avLst/>
              <a:gdLst/>
              <a:ahLst/>
              <a:cxnLst/>
              <a:rect l="l" t="t" r="r" b="b"/>
              <a:pathLst>
                <a:path w="375920" h="167639" extrusionOk="0">
                  <a:moveTo>
                    <a:pt x="269824" y="0"/>
                  </a:moveTo>
                  <a:lnTo>
                    <a:pt x="0" y="167386"/>
                  </a:lnTo>
                  <a:lnTo>
                    <a:pt x="211582" y="167386"/>
                  </a:lnTo>
                  <a:lnTo>
                    <a:pt x="375615" y="65633"/>
                  </a:lnTo>
                  <a:lnTo>
                    <a:pt x="269824" y="0"/>
                  </a:lnTo>
                  <a:close/>
                </a:path>
              </a:pathLst>
            </a:custGeom>
            <a:solidFill>
              <a:srgbClr val="4859A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p>
          </p:txBody>
        </p:sp>
        <p:sp>
          <p:nvSpPr>
            <p:cNvPr id="27" name="Google Shape;203;gc3b5b06021_5_671"/>
            <p:cNvSpPr/>
            <p:nvPr/>
          </p:nvSpPr>
          <p:spPr>
            <a:xfrm>
              <a:off x="11502632" y="6322390"/>
              <a:ext cx="404495" cy="134620"/>
            </a:xfrm>
            <a:custGeom>
              <a:avLst/>
              <a:gdLst/>
              <a:ahLst/>
              <a:cxnLst/>
              <a:rect l="l" t="t" r="r" b="b"/>
              <a:pathLst>
                <a:path w="404495" h="134620" extrusionOk="0">
                  <a:moveTo>
                    <a:pt x="328066" y="101752"/>
                  </a:moveTo>
                  <a:lnTo>
                    <a:pt x="164033" y="0"/>
                  </a:lnTo>
                  <a:lnTo>
                    <a:pt x="0" y="101752"/>
                  </a:lnTo>
                  <a:lnTo>
                    <a:pt x="328066" y="101752"/>
                  </a:lnTo>
                  <a:close/>
                </a:path>
                <a:path w="404495" h="134620" extrusionOk="0">
                  <a:moveTo>
                    <a:pt x="404418" y="101752"/>
                  </a:moveTo>
                  <a:lnTo>
                    <a:pt x="328079" y="101752"/>
                  </a:lnTo>
                  <a:lnTo>
                    <a:pt x="328079" y="134073"/>
                  </a:lnTo>
                  <a:lnTo>
                    <a:pt x="404418" y="134073"/>
                  </a:lnTo>
                  <a:lnTo>
                    <a:pt x="404418" y="101752"/>
                  </a:lnTo>
                  <a:close/>
                </a:path>
              </a:pathLst>
            </a:custGeom>
            <a:solidFill>
              <a:srgbClr val="DE202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p>
          </p:txBody>
        </p:sp>
        <p:sp>
          <p:nvSpPr>
            <p:cNvPr id="28" name="Google Shape;204;gc3b5b06021_5_671"/>
            <p:cNvSpPr/>
            <p:nvPr/>
          </p:nvSpPr>
          <p:spPr>
            <a:xfrm>
              <a:off x="10738803" y="6487007"/>
              <a:ext cx="147954" cy="186690"/>
            </a:xfrm>
            <a:custGeom>
              <a:avLst/>
              <a:gdLst/>
              <a:ahLst/>
              <a:cxnLst/>
              <a:rect l="l" t="t" r="r" b="b"/>
              <a:pathLst>
                <a:path w="147954" h="186690" extrusionOk="0">
                  <a:moveTo>
                    <a:pt x="147523" y="0"/>
                  </a:moveTo>
                  <a:lnTo>
                    <a:pt x="106692" y="0"/>
                  </a:lnTo>
                  <a:lnTo>
                    <a:pt x="106692" y="64770"/>
                  </a:lnTo>
                  <a:lnTo>
                    <a:pt x="40830" y="64770"/>
                  </a:lnTo>
                  <a:lnTo>
                    <a:pt x="40830" y="0"/>
                  </a:lnTo>
                  <a:lnTo>
                    <a:pt x="0" y="0"/>
                  </a:lnTo>
                  <a:lnTo>
                    <a:pt x="0" y="64770"/>
                  </a:lnTo>
                  <a:lnTo>
                    <a:pt x="0" y="101600"/>
                  </a:lnTo>
                  <a:lnTo>
                    <a:pt x="0" y="186690"/>
                  </a:lnTo>
                  <a:lnTo>
                    <a:pt x="40830" y="186690"/>
                  </a:lnTo>
                  <a:lnTo>
                    <a:pt x="40830" y="101600"/>
                  </a:lnTo>
                  <a:lnTo>
                    <a:pt x="106692" y="101600"/>
                  </a:lnTo>
                  <a:lnTo>
                    <a:pt x="106692" y="186690"/>
                  </a:lnTo>
                  <a:lnTo>
                    <a:pt x="147523" y="186690"/>
                  </a:lnTo>
                  <a:lnTo>
                    <a:pt x="147523" y="101600"/>
                  </a:lnTo>
                  <a:lnTo>
                    <a:pt x="147523" y="64770"/>
                  </a:lnTo>
                  <a:lnTo>
                    <a:pt x="147523" y="0"/>
                  </a:lnTo>
                  <a:close/>
                </a:path>
              </a:pathLst>
            </a:custGeom>
            <a:solidFill>
              <a:srgbClr val="49546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p>
          </p:txBody>
        </p:sp>
        <p:pic>
          <p:nvPicPr>
            <p:cNvPr id="29" name="Google Shape;205;gc3b5b06021_5_671"/>
            <p:cNvPicPr preferRelativeResize="0"/>
            <p:nvPr/>
          </p:nvPicPr>
          <p:blipFill rotWithShape="1">
            <a:blip r:embed="rId2">
              <a:alphaModFix/>
            </a:blip>
            <a:srcRect/>
            <a:stretch/>
          </p:blipFill>
          <p:spPr>
            <a:xfrm>
              <a:off x="10919763" y="6483046"/>
              <a:ext cx="152793" cy="194957"/>
            </a:xfrm>
            <a:prstGeom prst="rect">
              <a:avLst/>
            </a:prstGeom>
            <a:noFill/>
            <a:ln>
              <a:noFill/>
            </a:ln>
          </p:spPr>
        </p:pic>
        <p:pic>
          <p:nvPicPr>
            <p:cNvPr id="40" name="Google Shape;206;gc3b5b06021_5_671"/>
            <p:cNvPicPr preferRelativeResize="0"/>
            <p:nvPr/>
          </p:nvPicPr>
          <p:blipFill rotWithShape="1">
            <a:blip r:embed="rId3">
              <a:alphaModFix/>
            </a:blip>
            <a:srcRect/>
            <a:stretch/>
          </p:blipFill>
          <p:spPr>
            <a:xfrm>
              <a:off x="11103432" y="6483038"/>
              <a:ext cx="150964" cy="194957"/>
            </a:xfrm>
            <a:prstGeom prst="rect">
              <a:avLst/>
            </a:prstGeom>
            <a:noFill/>
            <a:ln>
              <a:noFill/>
            </a:ln>
          </p:spPr>
        </p:pic>
        <p:sp>
          <p:nvSpPr>
            <p:cNvPr id="41" name="Google Shape;207;gc3b5b06021_5_671"/>
            <p:cNvSpPr/>
            <p:nvPr/>
          </p:nvSpPr>
          <p:spPr>
            <a:xfrm>
              <a:off x="11273536" y="6487007"/>
              <a:ext cx="140970" cy="186690"/>
            </a:xfrm>
            <a:custGeom>
              <a:avLst/>
              <a:gdLst/>
              <a:ahLst/>
              <a:cxnLst/>
              <a:rect l="l" t="t" r="r" b="b"/>
              <a:pathLst>
                <a:path w="140970" h="186690" extrusionOk="0">
                  <a:moveTo>
                    <a:pt x="140957" y="0"/>
                  </a:moveTo>
                  <a:lnTo>
                    <a:pt x="0" y="0"/>
                  </a:lnTo>
                  <a:lnTo>
                    <a:pt x="0" y="36830"/>
                  </a:lnTo>
                  <a:lnTo>
                    <a:pt x="50330" y="36830"/>
                  </a:lnTo>
                  <a:lnTo>
                    <a:pt x="50330" y="186690"/>
                  </a:lnTo>
                  <a:lnTo>
                    <a:pt x="91160" y="186690"/>
                  </a:lnTo>
                  <a:lnTo>
                    <a:pt x="91160" y="36830"/>
                  </a:lnTo>
                  <a:lnTo>
                    <a:pt x="140957" y="36830"/>
                  </a:lnTo>
                  <a:lnTo>
                    <a:pt x="140957" y="0"/>
                  </a:lnTo>
                  <a:close/>
                </a:path>
              </a:pathLst>
            </a:custGeom>
            <a:solidFill>
              <a:srgbClr val="49546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p>
          </p:txBody>
        </p:sp>
        <p:pic>
          <p:nvPicPr>
            <p:cNvPr id="42" name="Google Shape;208;gc3b5b06021_5_671"/>
            <p:cNvPicPr preferRelativeResize="0"/>
            <p:nvPr/>
          </p:nvPicPr>
          <p:blipFill rotWithShape="1">
            <a:blip r:embed="rId4">
              <a:alphaModFix/>
            </a:blip>
            <a:srcRect/>
            <a:stretch/>
          </p:blipFill>
          <p:spPr>
            <a:xfrm>
              <a:off x="11612956" y="6483046"/>
              <a:ext cx="152793" cy="194957"/>
            </a:xfrm>
            <a:prstGeom prst="rect">
              <a:avLst/>
            </a:prstGeom>
            <a:noFill/>
            <a:ln>
              <a:noFill/>
            </a:ln>
          </p:spPr>
        </p:pic>
        <p:pic>
          <p:nvPicPr>
            <p:cNvPr id="43" name="Google Shape;209;gc3b5b06021_5_671"/>
            <p:cNvPicPr preferRelativeResize="0"/>
            <p:nvPr/>
          </p:nvPicPr>
          <p:blipFill rotWithShape="1">
            <a:blip r:embed="rId5">
              <a:alphaModFix/>
            </a:blip>
            <a:srcRect/>
            <a:stretch/>
          </p:blipFill>
          <p:spPr>
            <a:xfrm>
              <a:off x="11796308" y="6486997"/>
              <a:ext cx="144894" cy="187045"/>
            </a:xfrm>
            <a:prstGeom prst="rect">
              <a:avLst/>
            </a:prstGeom>
            <a:noFill/>
            <a:ln>
              <a:noFill/>
            </a:ln>
          </p:spPr>
        </p:pic>
        <p:pic>
          <p:nvPicPr>
            <p:cNvPr id="44" name="Google Shape;210;gc3b5b06021_5_671"/>
            <p:cNvPicPr preferRelativeResize="0"/>
            <p:nvPr/>
          </p:nvPicPr>
          <p:blipFill rotWithShape="1">
            <a:blip r:embed="rId6">
              <a:alphaModFix/>
            </a:blip>
            <a:srcRect/>
            <a:stretch/>
          </p:blipFill>
          <p:spPr>
            <a:xfrm>
              <a:off x="11443100" y="6487039"/>
              <a:ext cx="140131" cy="187020"/>
            </a:xfrm>
            <a:prstGeom prst="rect">
              <a:avLst/>
            </a:prstGeom>
            <a:noFill/>
            <a:ln>
              <a:noFill/>
            </a:ln>
          </p:spPr>
        </p:pic>
      </p:grpSp>
      <p:sp>
        <p:nvSpPr>
          <p:cNvPr id="45" name="TextBox 44"/>
          <p:cNvSpPr txBox="1"/>
          <p:nvPr/>
        </p:nvSpPr>
        <p:spPr>
          <a:xfrm>
            <a:off x="308094" y="4589852"/>
            <a:ext cx="11495216" cy="2160591"/>
          </a:xfrm>
          <a:prstGeom prst="rect">
            <a:avLst/>
          </a:prstGeom>
          <a:noFill/>
        </p:spPr>
        <p:txBody>
          <a:bodyPr wrap="square" rtlCol="0">
            <a:spAutoFit/>
          </a:bodyPr>
          <a:lstStyle/>
          <a:p>
            <a:pPr marL="342900" indent="-342900">
              <a:lnSpc>
                <a:spcPct val="120000"/>
              </a:lnSpc>
              <a:buAutoNum type="arabicParenR"/>
            </a:pPr>
            <a:r>
              <a:rPr lang="ru-RU" sz="1400" b="1" dirty="0">
                <a:latin typeface="DIN Pro Medium" panose="020B0604020202020204" charset="0"/>
                <a:cs typeface="DIN Pro Medium" panose="020B0604020202020204" charset="0"/>
              </a:rPr>
              <a:t>Разработка и актуализация профессиональных стандартов (в </a:t>
            </a:r>
            <a:r>
              <a:rPr lang="ru-RU" sz="1400" b="1" dirty="0" err="1">
                <a:latin typeface="DIN Pro Medium" panose="020B0604020202020204" charset="0"/>
                <a:cs typeface="DIN Pro Medium" panose="020B0604020202020204" charset="0"/>
              </a:rPr>
              <a:t>т.ч</a:t>
            </a:r>
            <a:r>
              <a:rPr lang="ru-RU" sz="1400" b="1" dirty="0">
                <a:latin typeface="DIN Pro Medium" panose="020B0604020202020204" charset="0"/>
                <a:cs typeface="DIN Pro Medium" panose="020B0604020202020204" charset="0"/>
              </a:rPr>
              <a:t>. экспертиза федеральных государственных образовательных стандартов и примерных основных образовательных программ) </a:t>
            </a:r>
          </a:p>
          <a:p>
            <a:pPr marL="342900" indent="-342900">
              <a:lnSpc>
                <a:spcPct val="120000"/>
              </a:lnSpc>
              <a:buAutoNum type="arabicParenR"/>
            </a:pPr>
            <a:r>
              <a:rPr lang="ru-RU" sz="1400" b="1" dirty="0">
                <a:latin typeface="DIN Pro Medium" panose="020B0604020202020204" charset="0"/>
                <a:cs typeface="DIN Pro Medium" panose="020B0604020202020204" charset="0"/>
              </a:rPr>
              <a:t>Организация независимой оценки квалификации в строительстве</a:t>
            </a:r>
          </a:p>
          <a:p>
            <a:pPr marL="342900" indent="-342900">
              <a:lnSpc>
                <a:spcPct val="120000"/>
              </a:lnSpc>
              <a:buAutoNum type="arabicParenR"/>
            </a:pPr>
            <a:r>
              <a:rPr lang="ru-RU" sz="1400" b="1" dirty="0">
                <a:latin typeface="DIN Pro Medium" panose="020B0604020202020204" charset="0"/>
                <a:cs typeface="DIN Pro Medium" panose="020B0604020202020204" charset="0"/>
              </a:rPr>
              <a:t>Внедрение механизмов подтверждения квалификации в корпоративную практику субъектов предпринимательской деятельности в строительстве</a:t>
            </a:r>
          </a:p>
          <a:p>
            <a:pPr>
              <a:lnSpc>
                <a:spcPct val="120000"/>
              </a:lnSpc>
            </a:pPr>
            <a:r>
              <a:rPr lang="ru-RU" sz="1400" b="1" dirty="0">
                <a:latin typeface="DIN Pro Medium" panose="020B0604020202020204" charset="0"/>
                <a:cs typeface="DIN Pro Medium" panose="020B0604020202020204" charset="0"/>
              </a:rPr>
              <a:t>4)     Организация профессионально-общественной аккредитации образовательных программ по направлениям подготовки в области строительства</a:t>
            </a:r>
          </a:p>
          <a:p>
            <a:pPr>
              <a:lnSpc>
                <a:spcPct val="120000"/>
              </a:lnSpc>
            </a:pPr>
            <a:r>
              <a:rPr lang="ru-RU" sz="1400" b="1" dirty="0">
                <a:latin typeface="DIN Pro Medium" panose="020B0604020202020204" charset="0"/>
                <a:cs typeface="DIN Pro Medium" panose="020B0604020202020204" charset="0"/>
              </a:rPr>
              <a:t>…</a:t>
            </a:r>
            <a:endParaRPr lang="en-US" sz="1400" b="1"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100598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p:cNvSpPr>
            <a:spLocks noGrp="1"/>
          </p:cNvSpPr>
          <p:nvPr>
            <p:ph type="sldNum" sz="quarter" idx="12"/>
          </p:nvPr>
        </p:nvSpPr>
        <p:spPr/>
        <p:txBody>
          <a:bodyPr/>
          <a:lstStyle/>
          <a:p>
            <a:fld id="{C927236B-C36B-4890-AA73-98FE94143982}" type="slidenum">
              <a:rPr lang="ru-RU" smtClean="0"/>
              <a:t>4</a:t>
            </a:fld>
            <a:endParaRPr lang="ru-RU" dirty="0"/>
          </a:p>
        </p:txBody>
      </p:sp>
      <p:sp>
        <p:nvSpPr>
          <p:cNvPr id="30" name="Прямоугольник 8">
            <a:extLst>
              <a:ext uri="{FF2B5EF4-FFF2-40B4-BE49-F238E27FC236}">
                <a16:creationId xmlns:a16="http://schemas.microsoft.com/office/drawing/2014/main" id="{D6B22BF4-D592-46AC-9062-C6DEAB2C2E98}"/>
              </a:ext>
            </a:extLst>
          </p:cNvPr>
          <p:cNvSpPr txBox="1"/>
          <p:nvPr/>
        </p:nvSpPr>
        <p:spPr>
          <a:xfrm>
            <a:off x="1759413" y="176059"/>
            <a:ext cx="9043499"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chemeClr val="accent2"/>
                </a:solidFill>
                <a:latin typeface="Century Gothic"/>
                <a:ea typeface="Century Gothic"/>
                <a:cs typeface="Century Gothic"/>
                <a:sym typeface="Century Gothic"/>
              </a:defRPr>
            </a:lvl1pPr>
          </a:lstStyle>
          <a:p>
            <a:r>
              <a:rPr lang="ru-RU" sz="3200" b="1" dirty="0">
                <a:solidFill>
                  <a:schemeClr val="accent5">
                    <a:lumMod val="75000"/>
                  </a:schemeClr>
                </a:solidFill>
                <a:latin typeface="DIN Pro Medium" panose="020B0604020202020204" charset="0"/>
                <a:cs typeface="DIN Pro Medium" panose="020B0604020202020204" charset="0"/>
              </a:rPr>
              <a:t>Советы по профессиональным квалификациям</a:t>
            </a:r>
            <a:endParaRPr sz="3200" b="1" dirty="0">
              <a:solidFill>
                <a:schemeClr val="accent5">
                  <a:lumMod val="75000"/>
                </a:schemeClr>
              </a:solidFill>
              <a:latin typeface="DIN Pro Medium" panose="020B0604020202020204" charset="0"/>
              <a:cs typeface="DIN Pro Medium" panose="020B0604020202020204" charset="0"/>
            </a:endParaRPr>
          </a:p>
        </p:txBody>
      </p:sp>
      <p:sp>
        <p:nvSpPr>
          <p:cNvPr id="31" name="Прямоугольник 30"/>
          <p:cNvSpPr/>
          <p:nvPr/>
        </p:nvSpPr>
        <p:spPr>
          <a:xfrm>
            <a:off x="5251645" y="3700767"/>
            <a:ext cx="1661188" cy="2627964"/>
          </a:xfrm>
          <a:prstGeom prst="rect">
            <a:avLst/>
          </a:prstGeom>
          <a:ln w="28575">
            <a:solidFill>
              <a:schemeClr val="accent1">
                <a:lumMod val="50000"/>
              </a:schemeClr>
            </a:solidFill>
          </a:ln>
          <a:effectLst>
            <a:outerShdw blurRad="50800" dist="50800" dir="5400000" algn="ctr" rotWithShape="0">
              <a:schemeClr val="bg1"/>
            </a:outerShdw>
          </a:effectLst>
        </p:spPr>
        <p:txBody>
          <a:bodyPr wrap="square">
            <a:spAutoFit/>
          </a:bodyPr>
          <a:lstStyle/>
          <a:p>
            <a:pPr algn="ctr">
              <a:lnSpc>
                <a:spcPct val="107000"/>
              </a:lnSpc>
              <a:spcAft>
                <a:spcPts val="800"/>
              </a:spcAft>
            </a:pPr>
            <a:r>
              <a:rPr lang="ru-RU" sz="1400" b="1" dirty="0">
                <a:effectLst/>
                <a:latin typeface="DIN Pro Medium" panose="020B0604020202020204" charset="0"/>
                <a:ea typeface="Tahoma" panose="020B0604030504040204" pitchFamily="34" charset="0"/>
                <a:cs typeface="DIN Pro Medium" panose="020B0604020202020204" charset="0"/>
              </a:rPr>
              <a:t>Создан 25 сентября 2019 года решением Национального совета при Президенте РФ по профессиональным квалификациям (протокол  № 39)</a:t>
            </a:r>
          </a:p>
        </p:txBody>
      </p:sp>
      <p:pic>
        <p:nvPicPr>
          <p:cNvPr id="32" name="Рисунок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827" y="4300836"/>
            <a:ext cx="1577481" cy="614852"/>
          </a:xfrm>
          <a:prstGeom prst="rect">
            <a:avLst/>
          </a:prstGeom>
        </p:spPr>
      </p:pic>
      <p:sp>
        <p:nvSpPr>
          <p:cNvPr id="33" name="TextBox 32"/>
          <p:cNvSpPr txBox="1"/>
          <p:nvPr/>
        </p:nvSpPr>
        <p:spPr>
          <a:xfrm>
            <a:off x="7864221" y="4106808"/>
            <a:ext cx="3717857" cy="2031325"/>
          </a:xfrm>
          <a:prstGeom prst="rect">
            <a:avLst/>
          </a:prstGeom>
          <a:noFill/>
          <a:ln w="28575">
            <a:solidFill>
              <a:schemeClr val="accent1">
                <a:lumMod val="50000"/>
              </a:schemeClr>
            </a:solidFill>
          </a:ln>
        </p:spPr>
        <p:txBody>
          <a:bodyPr wrap="square" rtlCol="0">
            <a:spAutoFit/>
          </a:bodyPr>
          <a:lstStyle/>
          <a:p>
            <a:pPr algn="ctr"/>
            <a:r>
              <a:rPr lang="ru-RU" sz="1400" b="1" dirty="0">
                <a:solidFill>
                  <a:srgbClr val="FF0000"/>
                </a:solidFill>
                <a:latin typeface="DIN Pro Medium" panose="020B0604020202020204" charset="0"/>
                <a:cs typeface="DIN Pro Medium" panose="020B0604020202020204" charset="0"/>
              </a:rPr>
              <a:t>Председатель</a:t>
            </a:r>
          </a:p>
          <a:p>
            <a:pPr algn="ctr"/>
            <a:r>
              <a:rPr lang="ru-RU" sz="1400" b="1" dirty="0">
                <a:latin typeface="DIN Pro Medium" panose="020B0604020202020204" charset="0"/>
                <a:cs typeface="DIN Pro Medium" panose="020B0604020202020204" charset="0"/>
              </a:rPr>
              <a:t>Президент Национального </a:t>
            </a:r>
          </a:p>
          <a:p>
            <a:pPr algn="ctr"/>
            <a:r>
              <a:rPr lang="ru-RU" sz="1400" b="1" dirty="0">
                <a:latin typeface="DIN Pro Medium" panose="020B0604020202020204" charset="0"/>
                <a:cs typeface="DIN Pro Medium" panose="020B0604020202020204" charset="0"/>
              </a:rPr>
              <a:t>объединения </a:t>
            </a:r>
          </a:p>
          <a:p>
            <a:pPr algn="ctr"/>
            <a:r>
              <a:rPr lang="ru-RU" sz="1400" b="1" dirty="0">
                <a:latin typeface="DIN Pro Medium" panose="020B0604020202020204" charset="0"/>
                <a:cs typeface="DIN Pro Medium" panose="020B0604020202020204" charset="0"/>
              </a:rPr>
              <a:t>изыскателей и проектировщиков,</a:t>
            </a:r>
          </a:p>
          <a:p>
            <a:pPr algn="ctr"/>
            <a:r>
              <a:rPr lang="ru-RU" sz="1400" b="1" dirty="0">
                <a:latin typeface="DIN Pro Medium" panose="020B0604020202020204" charset="0"/>
                <a:cs typeface="DIN Pro Medium" panose="020B0604020202020204" charset="0"/>
              </a:rPr>
              <a:t>Председатель СПК, </a:t>
            </a:r>
          </a:p>
          <a:p>
            <a:pPr algn="ctr"/>
            <a:r>
              <a:rPr lang="ru-RU" sz="1400" b="1" dirty="0">
                <a:latin typeface="DIN Pro Medium" panose="020B0604020202020204" charset="0"/>
                <a:cs typeface="DIN Pro Medium" panose="020B0604020202020204" charset="0"/>
              </a:rPr>
              <a:t>Народный архитектор России, </a:t>
            </a:r>
          </a:p>
          <a:p>
            <a:pPr algn="ctr"/>
            <a:r>
              <a:rPr lang="ru-RU" sz="1400" b="1" dirty="0">
                <a:latin typeface="DIN Pro Medium" panose="020B0604020202020204" charset="0"/>
                <a:cs typeface="DIN Pro Medium" panose="020B0604020202020204" charset="0"/>
              </a:rPr>
              <a:t>Академик Академии  архитектуры </a:t>
            </a:r>
          </a:p>
          <a:p>
            <a:pPr algn="ctr"/>
            <a:r>
              <a:rPr lang="ru-RU" sz="1400" b="1" dirty="0">
                <a:latin typeface="DIN Pro Medium" panose="020B0604020202020204" charset="0"/>
                <a:cs typeface="DIN Pro Medium" panose="020B0604020202020204" charset="0"/>
              </a:rPr>
              <a:t>и строительных наук                                                                          </a:t>
            </a:r>
            <a:r>
              <a:rPr lang="ru-RU" sz="1400" b="1" dirty="0">
                <a:solidFill>
                  <a:srgbClr val="FF0000"/>
                </a:solidFill>
                <a:latin typeface="DIN Pro Medium" panose="020B0604020202020204" charset="0"/>
                <a:cs typeface="DIN Pro Medium" panose="020B0604020202020204" charset="0"/>
              </a:rPr>
              <a:t>М.М. Посохин</a:t>
            </a:r>
          </a:p>
        </p:txBody>
      </p:sp>
      <p:sp>
        <p:nvSpPr>
          <p:cNvPr id="34" name="Прямоугольник 33"/>
          <p:cNvSpPr/>
          <p:nvPr/>
        </p:nvSpPr>
        <p:spPr>
          <a:xfrm>
            <a:off x="5248463" y="890287"/>
            <a:ext cx="1667551" cy="2627964"/>
          </a:xfrm>
          <a:prstGeom prst="rect">
            <a:avLst/>
          </a:prstGeom>
          <a:ln w="31750">
            <a:solidFill>
              <a:schemeClr val="accent1">
                <a:lumMod val="50000"/>
              </a:schemeClr>
            </a:solidFill>
          </a:ln>
          <a:effectLst>
            <a:outerShdw blurRad="50800" dist="50800" dir="5400000" algn="ctr" rotWithShape="0">
              <a:schemeClr val="bg1"/>
            </a:outerShdw>
          </a:effectLst>
        </p:spPr>
        <p:txBody>
          <a:bodyPr wrap="square">
            <a:spAutoFit/>
          </a:bodyPr>
          <a:lstStyle/>
          <a:p>
            <a:pPr algn="ctr">
              <a:lnSpc>
                <a:spcPct val="107000"/>
              </a:lnSpc>
              <a:spcAft>
                <a:spcPts val="800"/>
              </a:spcAft>
            </a:pPr>
            <a:r>
              <a:rPr lang="ru-RU" sz="1400" b="1" dirty="0">
                <a:effectLst/>
                <a:latin typeface="DIN Pro Medium" panose="020B0604020202020204" charset="0"/>
                <a:ea typeface="Tahoma" panose="020B0604030504040204" pitchFamily="34" charset="0"/>
                <a:cs typeface="DIN Pro Medium" panose="020B0604020202020204" charset="0"/>
              </a:rPr>
              <a:t>Создан 29 июля 2014 года решением Национального совета при Президенте РФ по профессиональным квалификациям (протокол  № 3)</a:t>
            </a:r>
          </a:p>
        </p:txBody>
      </p:sp>
      <p:grpSp>
        <p:nvGrpSpPr>
          <p:cNvPr id="35" name="Google Shape;197;gc3b5b06021_5_671"/>
          <p:cNvGrpSpPr/>
          <p:nvPr/>
        </p:nvGrpSpPr>
        <p:grpSpPr>
          <a:xfrm>
            <a:off x="361135" y="1738201"/>
            <a:ext cx="1637173" cy="853384"/>
            <a:chOff x="10738803" y="6118743"/>
            <a:chExt cx="1202399" cy="559260"/>
          </a:xfrm>
        </p:grpSpPr>
        <p:sp>
          <p:nvSpPr>
            <p:cNvPr id="36" name="Google Shape;198;gc3b5b06021_5_671"/>
            <p:cNvSpPr/>
            <p:nvPr/>
          </p:nvSpPr>
          <p:spPr>
            <a:xfrm>
              <a:off x="10846070" y="6118743"/>
              <a:ext cx="574040" cy="305435"/>
            </a:xfrm>
            <a:custGeom>
              <a:avLst/>
              <a:gdLst/>
              <a:ahLst/>
              <a:cxnLst/>
              <a:rect l="l" t="t" r="r" b="b"/>
              <a:pathLst>
                <a:path w="574040" h="305435" extrusionOk="0">
                  <a:moveTo>
                    <a:pt x="492328" y="0"/>
                  </a:moveTo>
                  <a:lnTo>
                    <a:pt x="0" y="305409"/>
                  </a:lnTo>
                  <a:lnTo>
                    <a:pt x="444995" y="305409"/>
                  </a:lnTo>
                  <a:lnTo>
                    <a:pt x="162648" y="305409"/>
                  </a:lnTo>
                  <a:lnTo>
                    <a:pt x="573646" y="50444"/>
                  </a:lnTo>
                  <a:lnTo>
                    <a:pt x="492328" y="0"/>
                  </a:lnTo>
                  <a:close/>
                </a:path>
              </a:pathLst>
            </a:custGeom>
            <a:solidFill>
              <a:srgbClr val="E7E7E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p>
          </p:txBody>
        </p:sp>
        <p:sp>
          <p:nvSpPr>
            <p:cNvPr id="37" name="Google Shape;199;gc3b5b06021_5_671"/>
            <p:cNvSpPr/>
            <p:nvPr/>
          </p:nvSpPr>
          <p:spPr>
            <a:xfrm>
              <a:off x="11008717" y="6169179"/>
              <a:ext cx="451484" cy="255270"/>
            </a:xfrm>
            <a:custGeom>
              <a:avLst/>
              <a:gdLst/>
              <a:ahLst/>
              <a:cxnLst/>
              <a:rect l="l" t="t" r="r" b="b"/>
              <a:pathLst>
                <a:path w="451484" h="255270" extrusionOk="0">
                  <a:moveTo>
                    <a:pt x="410997" y="0"/>
                  </a:moveTo>
                  <a:lnTo>
                    <a:pt x="0" y="254965"/>
                  </a:lnTo>
                  <a:lnTo>
                    <a:pt x="282346" y="254965"/>
                  </a:lnTo>
                  <a:lnTo>
                    <a:pt x="80771" y="254965"/>
                  </a:lnTo>
                  <a:lnTo>
                    <a:pt x="451383" y="25057"/>
                  </a:lnTo>
                  <a:lnTo>
                    <a:pt x="410997" y="0"/>
                  </a:lnTo>
                  <a:close/>
                </a:path>
              </a:pathLst>
            </a:custGeom>
            <a:solidFill>
              <a:srgbClr val="D3D8D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p>
          </p:txBody>
        </p:sp>
        <p:sp>
          <p:nvSpPr>
            <p:cNvPr id="38" name="Google Shape;200;gc3b5b06021_5_671"/>
            <p:cNvSpPr/>
            <p:nvPr/>
          </p:nvSpPr>
          <p:spPr>
            <a:xfrm>
              <a:off x="11089489" y="6194237"/>
              <a:ext cx="455295" cy="230504"/>
            </a:xfrm>
            <a:custGeom>
              <a:avLst/>
              <a:gdLst/>
              <a:ahLst/>
              <a:cxnLst/>
              <a:rect l="l" t="t" r="r" b="b"/>
              <a:pathLst>
                <a:path w="455295" h="230504" extrusionOk="0">
                  <a:moveTo>
                    <a:pt x="370611" y="0"/>
                  </a:moveTo>
                  <a:lnTo>
                    <a:pt x="0" y="229908"/>
                  </a:lnTo>
                  <a:lnTo>
                    <a:pt x="201574" y="229908"/>
                  </a:lnTo>
                  <a:lnTo>
                    <a:pt x="168567" y="229908"/>
                  </a:lnTo>
                  <a:lnTo>
                    <a:pt x="454901" y="52285"/>
                  </a:lnTo>
                  <a:lnTo>
                    <a:pt x="370611" y="0"/>
                  </a:lnTo>
                  <a:close/>
                </a:path>
              </a:pathLst>
            </a:custGeom>
            <a:solidFill>
              <a:srgbClr val="BEBA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p>
          </p:txBody>
        </p:sp>
        <p:sp>
          <p:nvSpPr>
            <p:cNvPr id="39" name="Google Shape;201;gc3b5b06021_5_671"/>
            <p:cNvSpPr/>
            <p:nvPr/>
          </p:nvSpPr>
          <p:spPr>
            <a:xfrm>
              <a:off x="11258047" y="6246521"/>
              <a:ext cx="302895" cy="177800"/>
            </a:xfrm>
            <a:custGeom>
              <a:avLst/>
              <a:gdLst/>
              <a:ahLst/>
              <a:cxnLst/>
              <a:rect l="l" t="t" r="r" b="b"/>
              <a:pathLst>
                <a:path w="302895" h="177800" extrusionOk="0">
                  <a:moveTo>
                    <a:pt x="286334" y="0"/>
                  </a:moveTo>
                  <a:lnTo>
                    <a:pt x="0" y="177622"/>
                  </a:lnTo>
                  <a:lnTo>
                    <a:pt x="33007" y="177622"/>
                  </a:lnTo>
                  <a:lnTo>
                    <a:pt x="302844" y="10236"/>
                  </a:lnTo>
                  <a:lnTo>
                    <a:pt x="286334" y="0"/>
                  </a:lnTo>
                  <a:close/>
                </a:path>
              </a:pathLst>
            </a:custGeom>
            <a:solidFill>
              <a:srgbClr val="7D7FB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p>
          </p:txBody>
        </p:sp>
        <p:sp>
          <p:nvSpPr>
            <p:cNvPr id="46" name="Google Shape;202;gc3b5b06021_5_671"/>
            <p:cNvSpPr/>
            <p:nvPr/>
          </p:nvSpPr>
          <p:spPr>
            <a:xfrm>
              <a:off x="11291058" y="6256756"/>
              <a:ext cx="375920" cy="167639"/>
            </a:xfrm>
            <a:custGeom>
              <a:avLst/>
              <a:gdLst/>
              <a:ahLst/>
              <a:cxnLst/>
              <a:rect l="l" t="t" r="r" b="b"/>
              <a:pathLst>
                <a:path w="375920" h="167639" extrusionOk="0">
                  <a:moveTo>
                    <a:pt x="269824" y="0"/>
                  </a:moveTo>
                  <a:lnTo>
                    <a:pt x="0" y="167386"/>
                  </a:lnTo>
                  <a:lnTo>
                    <a:pt x="211582" y="167386"/>
                  </a:lnTo>
                  <a:lnTo>
                    <a:pt x="375615" y="65633"/>
                  </a:lnTo>
                  <a:lnTo>
                    <a:pt x="269824" y="0"/>
                  </a:lnTo>
                  <a:close/>
                </a:path>
              </a:pathLst>
            </a:custGeom>
            <a:solidFill>
              <a:srgbClr val="4859A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p>
          </p:txBody>
        </p:sp>
        <p:sp>
          <p:nvSpPr>
            <p:cNvPr id="47" name="Google Shape;203;gc3b5b06021_5_671"/>
            <p:cNvSpPr/>
            <p:nvPr/>
          </p:nvSpPr>
          <p:spPr>
            <a:xfrm>
              <a:off x="11502632" y="6322390"/>
              <a:ext cx="404495" cy="134620"/>
            </a:xfrm>
            <a:custGeom>
              <a:avLst/>
              <a:gdLst/>
              <a:ahLst/>
              <a:cxnLst/>
              <a:rect l="l" t="t" r="r" b="b"/>
              <a:pathLst>
                <a:path w="404495" h="134620" extrusionOk="0">
                  <a:moveTo>
                    <a:pt x="328066" y="101752"/>
                  </a:moveTo>
                  <a:lnTo>
                    <a:pt x="164033" y="0"/>
                  </a:lnTo>
                  <a:lnTo>
                    <a:pt x="0" y="101752"/>
                  </a:lnTo>
                  <a:lnTo>
                    <a:pt x="328066" y="101752"/>
                  </a:lnTo>
                  <a:close/>
                </a:path>
                <a:path w="404495" h="134620" extrusionOk="0">
                  <a:moveTo>
                    <a:pt x="404418" y="101752"/>
                  </a:moveTo>
                  <a:lnTo>
                    <a:pt x="328079" y="101752"/>
                  </a:lnTo>
                  <a:lnTo>
                    <a:pt x="328079" y="134073"/>
                  </a:lnTo>
                  <a:lnTo>
                    <a:pt x="404418" y="134073"/>
                  </a:lnTo>
                  <a:lnTo>
                    <a:pt x="404418" y="101752"/>
                  </a:lnTo>
                  <a:close/>
                </a:path>
              </a:pathLst>
            </a:custGeom>
            <a:solidFill>
              <a:srgbClr val="DE202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p>
          </p:txBody>
        </p:sp>
        <p:sp>
          <p:nvSpPr>
            <p:cNvPr id="48" name="Google Shape;204;gc3b5b06021_5_671"/>
            <p:cNvSpPr/>
            <p:nvPr/>
          </p:nvSpPr>
          <p:spPr>
            <a:xfrm>
              <a:off x="10738803" y="6487007"/>
              <a:ext cx="147954" cy="186690"/>
            </a:xfrm>
            <a:custGeom>
              <a:avLst/>
              <a:gdLst/>
              <a:ahLst/>
              <a:cxnLst/>
              <a:rect l="l" t="t" r="r" b="b"/>
              <a:pathLst>
                <a:path w="147954" h="186690" extrusionOk="0">
                  <a:moveTo>
                    <a:pt x="147523" y="0"/>
                  </a:moveTo>
                  <a:lnTo>
                    <a:pt x="106692" y="0"/>
                  </a:lnTo>
                  <a:lnTo>
                    <a:pt x="106692" y="64770"/>
                  </a:lnTo>
                  <a:lnTo>
                    <a:pt x="40830" y="64770"/>
                  </a:lnTo>
                  <a:lnTo>
                    <a:pt x="40830" y="0"/>
                  </a:lnTo>
                  <a:lnTo>
                    <a:pt x="0" y="0"/>
                  </a:lnTo>
                  <a:lnTo>
                    <a:pt x="0" y="64770"/>
                  </a:lnTo>
                  <a:lnTo>
                    <a:pt x="0" y="101600"/>
                  </a:lnTo>
                  <a:lnTo>
                    <a:pt x="0" y="186690"/>
                  </a:lnTo>
                  <a:lnTo>
                    <a:pt x="40830" y="186690"/>
                  </a:lnTo>
                  <a:lnTo>
                    <a:pt x="40830" y="101600"/>
                  </a:lnTo>
                  <a:lnTo>
                    <a:pt x="106692" y="101600"/>
                  </a:lnTo>
                  <a:lnTo>
                    <a:pt x="106692" y="186690"/>
                  </a:lnTo>
                  <a:lnTo>
                    <a:pt x="147523" y="186690"/>
                  </a:lnTo>
                  <a:lnTo>
                    <a:pt x="147523" y="101600"/>
                  </a:lnTo>
                  <a:lnTo>
                    <a:pt x="147523" y="64770"/>
                  </a:lnTo>
                  <a:lnTo>
                    <a:pt x="147523" y="0"/>
                  </a:lnTo>
                  <a:close/>
                </a:path>
              </a:pathLst>
            </a:custGeom>
            <a:solidFill>
              <a:srgbClr val="49546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p>
          </p:txBody>
        </p:sp>
        <p:pic>
          <p:nvPicPr>
            <p:cNvPr id="49" name="Google Shape;205;gc3b5b06021_5_671"/>
            <p:cNvPicPr preferRelativeResize="0"/>
            <p:nvPr/>
          </p:nvPicPr>
          <p:blipFill rotWithShape="1">
            <a:blip r:embed="rId3">
              <a:alphaModFix/>
            </a:blip>
            <a:srcRect/>
            <a:stretch/>
          </p:blipFill>
          <p:spPr>
            <a:xfrm>
              <a:off x="10919763" y="6483046"/>
              <a:ext cx="152793" cy="194957"/>
            </a:xfrm>
            <a:prstGeom prst="rect">
              <a:avLst/>
            </a:prstGeom>
            <a:noFill/>
            <a:ln>
              <a:noFill/>
            </a:ln>
          </p:spPr>
        </p:pic>
        <p:pic>
          <p:nvPicPr>
            <p:cNvPr id="50" name="Google Shape;206;gc3b5b06021_5_671"/>
            <p:cNvPicPr preferRelativeResize="0"/>
            <p:nvPr/>
          </p:nvPicPr>
          <p:blipFill rotWithShape="1">
            <a:blip r:embed="rId4">
              <a:alphaModFix/>
            </a:blip>
            <a:srcRect/>
            <a:stretch/>
          </p:blipFill>
          <p:spPr>
            <a:xfrm>
              <a:off x="11103432" y="6483038"/>
              <a:ext cx="150964" cy="194957"/>
            </a:xfrm>
            <a:prstGeom prst="rect">
              <a:avLst/>
            </a:prstGeom>
            <a:noFill/>
            <a:ln>
              <a:noFill/>
            </a:ln>
          </p:spPr>
        </p:pic>
        <p:sp>
          <p:nvSpPr>
            <p:cNvPr id="51" name="Google Shape;207;gc3b5b06021_5_671"/>
            <p:cNvSpPr/>
            <p:nvPr/>
          </p:nvSpPr>
          <p:spPr>
            <a:xfrm>
              <a:off x="11273536" y="6487007"/>
              <a:ext cx="140970" cy="186690"/>
            </a:xfrm>
            <a:custGeom>
              <a:avLst/>
              <a:gdLst/>
              <a:ahLst/>
              <a:cxnLst/>
              <a:rect l="l" t="t" r="r" b="b"/>
              <a:pathLst>
                <a:path w="140970" h="186690" extrusionOk="0">
                  <a:moveTo>
                    <a:pt x="140957" y="0"/>
                  </a:moveTo>
                  <a:lnTo>
                    <a:pt x="0" y="0"/>
                  </a:lnTo>
                  <a:lnTo>
                    <a:pt x="0" y="36830"/>
                  </a:lnTo>
                  <a:lnTo>
                    <a:pt x="50330" y="36830"/>
                  </a:lnTo>
                  <a:lnTo>
                    <a:pt x="50330" y="186690"/>
                  </a:lnTo>
                  <a:lnTo>
                    <a:pt x="91160" y="186690"/>
                  </a:lnTo>
                  <a:lnTo>
                    <a:pt x="91160" y="36830"/>
                  </a:lnTo>
                  <a:lnTo>
                    <a:pt x="140957" y="36830"/>
                  </a:lnTo>
                  <a:lnTo>
                    <a:pt x="140957" y="0"/>
                  </a:lnTo>
                  <a:close/>
                </a:path>
              </a:pathLst>
            </a:custGeom>
            <a:solidFill>
              <a:srgbClr val="49546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p>
          </p:txBody>
        </p:sp>
        <p:pic>
          <p:nvPicPr>
            <p:cNvPr id="52" name="Google Shape;208;gc3b5b06021_5_671"/>
            <p:cNvPicPr preferRelativeResize="0"/>
            <p:nvPr/>
          </p:nvPicPr>
          <p:blipFill rotWithShape="1">
            <a:blip r:embed="rId5">
              <a:alphaModFix/>
            </a:blip>
            <a:srcRect/>
            <a:stretch/>
          </p:blipFill>
          <p:spPr>
            <a:xfrm>
              <a:off x="11612956" y="6483046"/>
              <a:ext cx="152793" cy="194957"/>
            </a:xfrm>
            <a:prstGeom prst="rect">
              <a:avLst/>
            </a:prstGeom>
            <a:noFill/>
            <a:ln>
              <a:noFill/>
            </a:ln>
          </p:spPr>
        </p:pic>
        <p:pic>
          <p:nvPicPr>
            <p:cNvPr id="53" name="Google Shape;209;gc3b5b06021_5_671"/>
            <p:cNvPicPr preferRelativeResize="0"/>
            <p:nvPr/>
          </p:nvPicPr>
          <p:blipFill rotWithShape="1">
            <a:blip r:embed="rId6">
              <a:alphaModFix/>
            </a:blip>
            <a:srcRect/>
            <a:stretch/>
          </p:blipFill>
          <p:spPr>
            <a:xfrm>
              <a:off x="11796308" y="6486997"/>
              <a:ext cx="144894" cy="187045"/>
            </a:xfrm>
            <a:prstGeom prst="rect">
              <a:avLst/>
            </a:prstGeom>
            <a:noFill/>
            <a:ln>
              <a:noFill/>
            </a:ln>
          </p:spPr>
        </p:pic>
        <p:pic>
          <p:nvPicPr>
            <p:cNvPr id="54" name="Google Shape;210;gc3b5b06021_5_671"/>
            <p:cNvPicPr preferRelativeResize="0"/>
            <p:nvPr/>
          </p:nvPicPr>
          <p:blipFill rotWithShape="1">
            <a:blip r:embed="rId7">
              <a:alphaModFix/>
            </a:blip>
            <a:srcRect/>
            <a:stretch/>
          </p:blipFill>
          <p:spPr>
            <a:xfrm>
              <a:off x="11443100" y="6487039"/>
              <a:ext cx="140131" cy="187020"/>
            </a:xfrm>
            <a:prstGeom prst="rect">
              <a:avLst/>
            </a:prstGeom>
            <a:noFill/>
            <a:ln>
              <a:noFill/>
            </a:ln>
          </p:spPr>
        </p:pic>
      </p:grpSp>
      <p:sp>
        <p:nvSpPr>
          <p:cNvPr id="55" name="TextBox 54"/>
          <p:cNvSpPr txBox="1"/>
          <p:nvPr/>
        </p:nvSpPr>
        <p:spPr>
          <a:xfrm>
            <a:off x="7867339" y="1303125"/>
            <a:ext cx="3717857" cy="2031325"/>
          </a:xfrm>
          <a:prstGeom prst="rect">
            <a:avLst/>
          </a:prstGeom>
          <a:noFill/>
          <a:ln w="28575">
            <a:solidFill>
              <a:schemeClr val="accent1">
                <a:lumMod val="50000"/>
              </a:schemeClr>
            </a:solidFill>
          </a:ln>
        </p:spPr>
        <p:txBody>
          <a:bodyPr wrap="square" rtlCol="0">
            <a:spAutoFit/>
          </a:bodyPr>
          <a:lstStyle/>
          <a:p>
            <a:pPr algn="ctr"/>
            <a:r>
              <a:rPr lang="ru-RU" sz="1400" b="1" dirty="0">
                <a:solidFill>
                  <a:srgbClr val="FF0000"/>
                </a:solidFill>
                <a:latin typeface="DIN Pro Medium" panose="020B0604020202020204" charset="0"/>
                <a:cs typeface="DIN Pro Medium" panose="020B0604020202020204" charset="0"/>
              </a:rPr>
              <a:t>Председатель</a:t>
            </a:r>
          </a:p>
          <a:p>
            <a:pPr algn="ctr"/>
            <a:r>
              <a:rPr lang="ru-RU" sz="1400" b="1" dirty="0">
                <a:latin typeface="DIN Pro Medium" panose="020B0604020202020204" charset="0"/>
                <a:cs typeface="DIN Pro Medium" panose="020B0604020202020204" charset="0"/>
              </a:rPr>
              <a:t>Вице-президент Национального </a:t>
            </a:r>
          </a:p>
          <a:p>
            <a:pPr algn="ctr"/>
            <a:r>
              <a:rPr lang="ru-RU" sz="1400" b="1" dirty="0">
                <a:latin typeface="DIN Pro Medium" panose="020B0604020202020204" charset="0"/>
                <a:cs typeface="DIN Pro Medium" panose="020B0604020202020204" charset="0"/>
              </a:rPr>
              <a:t>объединения </a:t>
            </a:r>
          </a:p>
          <a:p>
            <a:pPr algn="ctr"/>
            <a:r>
              <a:rPr lang="ru-RU" sz="1400" b="1" dirty="0">
                <a:latin typeface="DIN Pro Medium" panose="020B0604020202020204" charset="0"/>
                <a:cs typeface="DIN Pro Medium" panose="020B0604020202020204" charset="0"/>
              </a:rPr>
              <a:t>строителей,</a:t>
            </a:r>
          </a:p>
          <a:p>
            <a:pPr algn="ctr"/>
            <a:r>
              <a:rPr lang="ru-RU" sz="1400" b="1" dirty="0">
                <a:latin typeface="DIN Pro Medium" panose="020B0604020202020204" charset="0"/>
                <a:cs typeface="DIN Pro Medium" panose="020B0604020202020204" charset="0"/>
              </a:rPr>
              <a:t>Председатель СПК,</a:t>
            </a:r>
          </a:p>
          <a:p>
            <a:pPr algn="ctr"/>
            <a:r>
              <a:rPr lang="ru-RU" sz="1400" b="1" dirty="0">
                <a:latin typeface="DIN Pro Medium" panose="020B0604020202020204" charset="0"/>
                <a:cs typeface="DIN Pro Medium" panose="020B0604020202020204" charset="0"/>
              </a:rPr>
              <a:t>Доктор экономических наук, профессор, Почетный строитель Российской Федерации</a:t>
            </a:r>
          </a:p>
          <a:p>
            <a:pPr algn="ctr"/>
            <a:r>
              <a:rPr lang="ru-RU" sz="1400" b="1" dirty="0">
                <a:solidFill>
                  <a:srgbClr val="FF0000"/>
                </a:solidFill>
                <a:latin typeface="DIN Pro Medium" panose="020B0604020202020204" charset="0"/>
                <a:cs typeface="DIN Pro Medium" panose="020B0604020202020204" charset="0"/>
              </a:rPr>
              <a:t>А.В. Ишин</a:t>
            </a:r>
          </a:p>
        </p:txBody>
      </p:sp>
      <p:sp>
        <p:nvSpPr>
          <p:cNvPr id="56" name="TextBox 55"/>
          <p:cNvSpPr txBox="1"/>
          <p:nvPr/>
        </p:nvSpPr>
        <p:spPr>
          <a:xfrm>
            <a:off x="2327334" y="1853399"/>
            <a:ext cx="1873309" cy="954107"/>
          </a:xfrm>
          <a:prstGeom prst="rect">
            <a:avLst/>
          </a:prstGeom>
          <a:noFill/>
          <a:ln w="28575">
            <a:solidFill>
              <a:schemeClr val="accent1">
                <a:lumMod val="50000"/>
              </a:schemeClr>
            </a:solidFill>
          </a:ln>
        </p:spPr>
        <p:txBody>
          <a:bodyPr wrap="square" rtlCol="0">
            <a:spAutoFit/>
          </a:bodyPr>
          <a:lstStyle/>
          <a:p>
            <a:pPr algn="ctr"/>
            <a:r>
              <a:rPr lang="ru-RU" sz="1400" b="1" dirty="0">
                <a:latin typeface="DIN Pro Medium" panose="020B0604020202020204" charset="0"/>
                <a:cs typeface="DIN Pro Medium" panose="020B0604020202020204" charset="0"/>
              </a:rPr>
              <a:t>Совет по профессиональным квалификациям в строительстве</a:t>
            </a:r>
          </a:p>
        </p:txBody>
      </p:sp>
      <p:sp>
        <p:nvSpPr>
          <p:cNvPr id="57" name="TextBox 56"/>
          <p:cNvSpPr txBox="1"/>
          <p:nvPr/>
        </p:nvSpPr>
        <p:spPr>
          <a:xfrm>
            <a:off x="2327334" y="3891364"/>
            <a:ext cx="1873309" cy="2246769"/>
          </a:xfrm>
          <a:prstGeom prst="rect">
            <a:avLst/>
          </a:prstGeom>
          <a:noFill/>
          <a:ln w="28575">
            <a:solidFill>
              <a:schemeClr val="accent1">
                <a:lumMod val="50000"/>
              </a:schemeClr>
            </a:solidFill>
          </a:ln>
        </p:spPr>
        <p:txBody>
          <a:bodyPr wrap="square" rtlCol="0">
            <a:spAutoFit/>
          </a:bodyPr>
          <a:lstStyle/>
          <a:p>
            <a:pPr algn="ctr"/>
            <a:r>
              <a:rPr lang="ru-RU" sz="1400" b="1" dirty="0">
                <a:latin typeface="DIN Pro Medium" panose="020B0604020202020204" charset="0"/>
                <a:cs typeface="DIN Pro Medium" panose="020B0604020202020204" charset="0"/>
              </a:rPr>
              <a:t>Совет по профессиональным квалификациям в области инженерных изысканий, градостроительства, архитектурно-строительного проектирования</a:t>
            </a:r>
          </a:p>
        </p:txBody>
      </p:sp>
      <p:sp>
        <p:nvSpPr>
          <p:cNvPr id="58" name="Стрелка вправо 57"/>
          <p:cNvSpPr/>
          <p:nvPr/>
        </p:nvSpPr>
        <p:spPr>
          <a:xfrm>
            <a:off x="4393142" y="1970778"/>
            <a:ext cx="761574" cy="611382"/>
          </a:xfrm>
          <a:prstGeom prst="rightArrow">
            <a:avLst/>
          </a:prstGeom>
          <a:solidFill>
            <a:srgbClr val="FFFFFF"/>
          </a:solidFill>
          <a:ln w="34925" cap="flat">
            <a:solidFill>
              <a:srgbClr val="21427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ru-RU" sz="1400" b="1" i="0" u="none" strike="noStrike" cap="none" spc="0" normalizeH="0" baseline="0">
              <a:ln>
                <a:noFill/>
              </a:ln>
              <a:solidFill>
                <a:schemeClr val="accent5">
                  <a:lumMod val="75000"/>
                </a:schemeClr>
              </a:solidFill>
              <a:effectLst/>
              <a:uFillTx/>
              <a:latin typeface="DIN Pro Medium" panose="020B0604020202020204" charset="0"/>
              <a:ea typeface="+mj-ea"/>
              <a:cs typeface="DIN Pro Medium" panose="020B0604020202020204" charset="0"/>
              <a:sym typeface="Calibri"/>
            </a:endParaRPr>
          </a:p>
        </p:txBody>
      </p:sp>
      <p:sp>
        <p:nvSpPr>
          <p:cNvPr id="59" name="Стрелка вправо 58"/>
          <p:cNvSpPr/>
          <p:nvPr/>
        </p:nvSpPr>
        <p:spPr>
          <a:xfrm>
            <a:off x="7007740" y="1962914"/>
            <a:ext cx="761574" cy="611382"/>
          </a:xfrm>
          <a:prstGeom prst="rightArrow">
            <a:avLst/>
          </a:prstGeom>
          <a:solidFill>
            <a:srgbClr val="FFFFFF"/>
          </a:solidFill>
          <a:ln w="34925" cap="flat">
            <a:solidFill>
              <a:srgbClr val="21427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ru-RU" sz="1400" b="1" i="0" u="none" strike="noStrike" cap="none" spc="0" normalizeH="0" baseline="0">
              <a:ln>
                <a:noFill/>
              </a:ln>
              <a:solidFill>
                <a:srgbClr val="000000"/>
              </a:solidFill>
              <a:effectLst/>
              <a:uFillTx/>
              <a:latin typeface="DIN Pro Medium" panose="020B0604020202020204" charset="0"/>
              <a:ea typeface="+mj-ea"/>
              <a:cs typeface="DIN Pro Medium" panose="020B0604020202020204" charset="0"/>
              <a:sym typeface="Calibri"/>
            </a:endParaRPr>
          </a:p>
        </p:txBody>
      </p:sp>
      <p:sp>
        <p:nvSpPr>
          <p:cNvPr id="60" name="Стрелка вправо 59"/>
          <p:cNvSpPr/>
          <p:nvPr/>
        </p:nvSpPr>
        <p:spPr>
          <a:xfrm>
            <a:off x="4390393" y="4709057"/>
            <a:ext cx="761574" cy="611382"/>
          </a:xfrm>
          <a:prstGeom prst="rightArrow">
            <a:avLst/>
          </a:prstGeom>
          <a:solidFill>
            <a:srgbClr val="FFFFFF"/>
          </a:solidFill>
          <a:ln w="34925" cap="flat">
            <a:solidFill>
              <a:srgbClr val="21427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ru-RU" sz="1400" b="1" i="0" u="none" strike="noStrike" cap="none" spc="0" normalizeH="0" baseline="0">
              <a:ln>
                <a:noFill/>
              </a:ln>
              <a:solidFill>
                <a:schemeClr val="accent5">
                  <a:lumMod val="75000"/>
                </a:schemeClr>
              </a:solidFill>
              <a:effectLst/>
              <a:uFillTx/>
              <a:latin typeface="DIN Pro Medium" panose="020B0604020202020204" charset="0"/>
              <a:ea typeface="+mj-ea"/>
              <a:cs typeface="DIN Pro Medium" panose="020B0604020202020204" charset="0"/>
              <a:sym typeface="Calibri"/>
            </a:endParaRPr>
          </a:p>
        </p:txBody>
      </p:sp>
      <p:sp>
        <p:nvSpPr>
          <p:cNvPr id="61" name="Стрелка вправо 60"/>
          <p:cNvSpPr/>
          <p:nvPr/>
        </p:nvSpPr>
        <p:spPr>
          <a:xfrm>
            <a:off x="7007740" y="4709057"/>
            <a:ext cx="761574" cy="611382"/>
          </a:xfrm>
          <a:prstGeom prst="rightArrow">
            <a:avLst/>
          </a:prstGeom>
          <a:solidFill>
            <a:srgbClr val="FFFFFF"/>
          </a:solidFill>
          <a:ln w="34925" cap="flat">
            <a:solidFill>
              <a:srgbClr val="21427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ru-RU" sz="1400" b="1" i="0" u="none" strike="noStrike" cap="none" spc="0" normalizeH="0" baseline="0">
              <a:ln>
                <a:noFill/>
              </a:ln>
              <a:solidFill>
                <a:srgbClr val="000000"/>
              </a:solidFill>
              <a:effectLst/>
              <a:uFillTx/>
              <a:latin typeface="DIN Pro Medium" panose="020B0604020202020204" charset="0"/>
              <a:ea typeface="+mj-ea"/>
              <a:cs typeface="DIN Pro Medium" panose="020B0604020202020204" charset="0"/>
              <a:sym typeface="Calibri"/>
            </a:endParaRPr>
          </a:p>
        </p:txBody>
      </p:sp>
    </p:spTree>
    <p:extLst>
      <p:ext uri="{BB962C8B-B14F-4D97-AF65-F5344CB8AC3E}">
        <p14:creationId xmlns:p14="http://schemas.microsoft.com/office/powerpoint/2010/main" val="198109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p:cNvSpPr>
            <a:spLocks noGrp="1"/>
          </p:cNvSpPr>
          <p:nvPr>
            <p:ph type="sldNum" sz="quarter" idx="12"/>
          </p:nvPr>
        </p:nvSpPr>
        <p:spPr/>
        <p:txBody>
          <a:bodyPr/>
          <a:lstStyle/>
          <a:p>
            <a:fld id="{C927236B-C36B-4890-AA73-98FE94143982}" type="slidenum">
              <a:rPr lang="ru-RU" smtClean="0"/>
              <a:t>5</a:t>
            </a:fld>
            <a:endParaRPr lang="ru-RU" dirty="0"/>
          </a:p>
        </p:txBody>
      </p:sp>
      <p:sp>
        <p:nvSpPr>
          <p:cNvPr id="29" name="Прямоугольник 8">
            <a:extLst>
              <a:ext uri="{FF2B5EF4-FFF2-40B4-BE49-F238E27FC236}">
                <a16:creationId xmlns:a16="http://schemas.microsoft.com/office/drawing/2014/main" id="{D6B22BF4-D592-46AC-9062-C6DEAB2C2E98}"/>
              </a:ext>
            </a:extLst>
          </p:cNvPr>
          <p:cNvSpPr txBox="1"/>
          <p:nvPr/>
        </p:nvSpPr>
        <p:spPr>
          <a:xfrm>
            <a:off x="428860" y="127925"/>
            <a:ext cx="11430371"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chemeClr val="accent2"/>
                </a:solidFill>
                <a:latin typeface="Century Gothic"/>
                <a:ea typeface="Century Gothic"/>
                <a:cs typeface="Century Gothic"/>
                <a:sym typeface="Century Gothic"/>
              </a:defRPr>
            </a:lvl1pPr>
          </a:lstStyle>
          <a:p>
            <a:pPr algn="ctr"/>
            <a:r>
              <a:rPr lang="ru-RU" sz="3200" b="1" dirty="0">
                <a:solidFill>
                  <a:schemeClr val="accent5">
                    <a:lumMod val="75000"/>
                  </a:schemeClr>
                </a:solidFill>
                <a:latin typeface="DIN Pro Medium" panose="020B0604020202020204" charset="0"/>
                <a:cs typeface="DIN Pro Medium" panose="020B0604020202020204" charset="0"/>
              </a:rPr>
              <a:t>Направления деятельности советов по профессиональным </a:t>
            </a:r>
          </a:p>
          <a:p>
            <a:pPr algn="ctr"/>
            <a:r>
              <a:rPr lang="ru-RU" sz="3200" b="1" dirty="0">
                <a:solidFill>
                  <a:schemeClr val="accent5">
                    <a:lumMod val="75000"/>
                  </a:schemeClr>
                </a:solidFill>
                <a:latin typeface="DIN Pro Medium" panose="020B0604020202020204" charset="0"/>
                <a:cs typeface="DIN Pro Medium" panose="020B0604020202020204" charset="0"/>
              </a:rPr>
              <a:t>квалификациям</a:t>
            </a:r>
            <a:endParaRPr sz="3200" b="1" dirty="0">
              <a:solidFill>
                <a:schemeClr val="accent5">
                  <a:lumMod val="75000"/>
                </a:schemeClr>
              </a:solidFill>
              <a:latin typeface="DIN Pro Medium" panose="020B0604020202020204" charset="0"/>
              <a:cs typeface="DIN Pro Medium" panose="020B0604020202020204" charset="0"/>
            </a:endParaRPr>
          </a:p>
        </p:txBody>
      </p:sp>
      <p:sp>
        <p:nvSpPr>
          <p:cNvPr id="40" name="Блок-схема: ручной ввод 39"/>
          <p:cNvSpPr/>
          <p:nvPr/>
        </p:nvSpPr>
        <p:spPr>
          <a:xfrm rot="16200000">
            <a:off x="6466516" y="1452181"/>
            <a:ext cx="4775337" cy="4890051"/>
          </a:xfrm>
          <a:prstGeom prst="flowChartManualInpu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Century Gothic" panose="020B0502020202020204" pitchFamily="34" charset="0"/>
            </a:endParaRPr>
          </a:p>
        </p:txBody>
      </p:sp>
      <p:sp>
        <p:nvSpPr>
          <p:cNvPr id="41" name="Блок-схема: ручной ввод 40"/>
          <p:cNvSpPr/>
          <p:nvPr/>
        </p:nvSpPr>
        <p:spPr>
          <a:xfrm rot="5400000">
            <a:off x="989477" y="1222041"/>
            <a:ext cx="4775336" cy="5350328"/>
          </a:xfrm>
          <a:prstGeom prst="flowChartManualInpu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rgbClr val="FF0000"/>
              </a:solidFill>
              <a:latin typeface="Century Gothic" panose="020B0502020202020204" pitchFamily="34" charset="0"/>
            </a:endParaRPr>
          </a:p>
        </p:txBody>
      </p:sp>
      <p:sp>
        <p:nvSpPr>
          <p:cNvPr id="42" name="Объект 5"/>
          <p:cNvSpPr txBox="1"/>
          <p:nvPr/>
        </p:nvSpPr>
        <p:spPr>
          <a:xfrm>
            <a:off x="979368" y="3475875"/>
            <a:ext cx="4179399" cy="136993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Autofit/>
          </a:bodyPr>
          <a:lstStyle/>
          <a:p>
            <a:pPr marL="285750" indent="-285750">
              <a:buFont typeface="Wingdings" panose="05000000000000000000" pitchFamily="2" charset="2"/>
              <a:buChar char="Ø"/>
              <a:defRPr>
                <a:effectLst/>
              </a:defRPr>
            </a:pPr>
            <a:r>
              <a:rPr lang="ru-RU" b="1" dirty="0">
                <a:solidFill>
                  <a:srgbClr val="FF0000"/>
                </a:solidFill>
                <a:latin typeface="DIN Pro Medium" panose="020B0604020202020204" charset="0"/>
                <a:cs typeface="DIN Pro Medium" panose="020B0604020202020204" charset="0"/>
              </a:rPr>
              <a:t>СОВЕТ</a:t>
            </a:r>
            <a:r>
              <a:rPr lang="ru-RU" b="1" dirty="0">
                <a:solidFill>
                  <a:schemeClr val="accent1">
                    <a:lumMod val="75000"/>
                  </a:schemeClr>
                </a:solidFill>
                <a:latin typeface="DIN Pro Medium" panose="020B0604020202020204" charset="0"/>
                <a:cs typeface="DIN Pro Medium" panose="020B0604020202020204" charset="0"/>
              </a:rPr>
              <a:t> </a:t>
            </a:r>
            <a:r>
              <a:rPr lang="ru-RU" b="1" dirty="0">
                <a:latin typeface="DIN Pro Medium" panose="020B0604020202020204" charset="0"/>
                <a:cs typeface="DIN Pro Medium" panose="020B0604020202020204" charset="0"/>
              </a:rPr>
              <a:t>проводит разработку и </a:t>
            </a:r>
          </a:p>
          <a:p>
            <a:pPr>
              <a:defRPr>
                <a:effectLst/>
              </a:defRPr>
            </a:pPr>
            <a:r>
              <a:rPr lang="ru-RU" b="1" dirty="0">
                <a:latin typeface="DIN Pro Medium" panose="020B0604020202020204" charset="0"/>
                <a:cs typeface="DIN Pro Medium" panose="020B0604020202020204" charset="0"/>
              </a:rPr>
              <a:t>актуализацию профессиональных </a:t>
            </a:r>
          </a:p>
          <a:p>
            <a:pPr>
              <a:defRPr>
                <a:effectLst/>
              </a:defRPr>
            </a:pPr>
            <a:r>
              <a:rPr lang="ru-RU" b="1" dirty="0">
                <a:latin typeface="DIN Pro Medium" panose="020B0604020202020204" charset="0"/>
                <a:cs typeface="DIN Pro Medium" panose="020B0604020202020204" charset="0"/>
              </a:rPr>
              <a:t>стандартов и квалификационных </a:t>
            </a:r>
          </a:p>
          <a:p>
            <a:pPr>
              <a:defRPr>
                <a:effectLst/>
              </a:defRPr>
            </a:pPr>
            <a:r>
              <a:rPr lang="ru-RU" b="1" dirty="0">
                <a:latin typeface="DIN Pro Medium" panose="020B0604020202020204" charset="0"/>
                <a:cs typeface="DIN Pro Medium" panose="020B0604020202020204" charset="0"/>
              </a:rPr>
              <a:t>требований</a:t>
            </a:r>
          </a:p>
        </p:txBody>
      </p:sp>
      <p:sp>
        <p:nvSpPr>
          <p:cNvPr id="43" name="Объект 5"/>
          <p:cNvSpPr txBox="1"/>
          <p:nvPr/>
        </p:nvSpPr>
        <p:spPr>
          <a:xfrm>
            <a:off x="979369" y="2008547"/>
            <a:ext cx="3918100" cy="129759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Autofit/>
          </a:bodyPr>
          <a:lstStyle/>
          <a:p>
            <a:pPr indent="-285750">
              <a:buFont typeface="Wingdings" panose="05000000000000000000" pitchFamily="2" charset="2"/>
              <a:buChar char="Ø"/>
              <a:defRPr>
                <a:effectLst/>
              </a:defRPr>
            </a:pPr>
            <a:r>
              <a:rPr lang="ru-RU" b="1" dirty="0">
                <a:solidFill>
                  <a:srgbClr val="FF0000"/>
                </a:solidFill>
                <a:latin typeface="DIN Pro Medium" panose="020B0604020202020204" charset="0"/>
                <a:cs typeface="DIN Pro Medium" panose="020B0604020202020204" charset="0"/>
              </a:rPr>
              <a:t>СОВЕТ</a:t>
            </a:r>
            <a:r>
              <a:rPr b="1" dirty="0">
                <a:solidFill>
                  <a:schemeClr val="accent1">
                    <a:lumMod val="75000"/>
                  </a:schemeClr>
                </a:solidFill>
                <a:latin typeface="DIN Pro Medium" panose="020B0604020202020204" charset="0"/>
                <a:cs typeface="DIN Pro Medium" panose="020B0604020202020204" charset="0"/>
              </a:rPr>
              <a:t> </a:t>
            </a:r>
            <a:r>
              <a:rPr lang="ru-RU" b="1" dirty="0">
                <a:latin typeface="DIN Pro Medium" panose="020B0604020202020204" charset="0"/>
                <a:cs typeface="DIN Pro Medium" panose="020B0604020202020204" charset="0"/>
              </a:rPr>
              <a:t>проводит мониторинг рынка труда, обеспечение его потребностей в квалификациях и профессиональном образовании</a:t>
            </a:r>
          </a:p>
        </p:txBody>
      </p:sp>
      <p:sp>
        <p:nvSpPr>
          <p:cNvPr id="44" name="Объект 5"/>
          <p:cNvSpPr txBox="1"/>
          <p:nvPr/>
        </p:nvSpPr>
        <p:spPr>
          <a:xfrm>
            <a:off x="7286003" y="3340576"/>
            <a:ext cx="4062269" cy="249904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Autofit/>
          </a:bodyPr>
          <a:lstStyle/>
          <a:p>
            <a:pPr indent="-285750">
              <a:buFont typeface="Wingdings" panose="05000000000000000000" pitchFamily="2" charset="2"/>
              <a:buChar char="Ø"/>
              <a:defRPr>
                <a:effectLst/>
              </a:defRPr>
            </a:pPr>
            <a:r>
              <a:rPr lang="ru-RU" b="1" dirty="0">
                <a:solidFill>
                  <a:srgbClr val="FF0000"/>
                </a:solidFill>
                <a:latin typeface="DIN Pro Medium" panose="020B0604020202020204" charset="0"/>
                <a:cs typeface="DIN Pro Medium" panose="020B0604020202020204" charset="0"/>
              </a:rPr>
              <a:t>СОВЕТ</a:t>
            </a:r>
            <a:r>
              <a:rPr lang="ru-RU" b="1" dirty="0">
                <a:solidFill>
                  <a:schemeClr val="accent1">
                    <a:lumMod val="75000"/>
                  </a:schemeClr>
                </a:solidFill>
                <a:latin typeface="DIN Pro Medium" panose="020B0604020202020204" charset="0"/>
                <a:cs typeface="DIN Pro Medium" panose="020B0604020202020204" charset="0"/>
              </a:rPr>
              <a:t> </a:t>
            </a:r>
            <a:r>
              <a:rPr lang="ru-RU" b="1" dirty="0">
                <a:latin typeface="DIN Pro Medium" panose="020B0604020202020204" charset="0"/>
                <a:cs typeface="DIN Pro Medium" panose="020B0604020202020204" charset="0"/>
              </a:rPr>
              <a:t>проводит экспертизу федеральных государственных образовательных стандартов профессионального образования, примерных образовательных программ и их проектов, оценку их соответствия профессиональным стандартам</a:t>
            </a:r>
          </a:p>
        </p:txBody>
      </p:sp>
      <p:sp>
        <p:nvSpPr>
          <p:cNvPr id="45" name="Объект 5"/>
          <p:cNvSpPr txBox="1"/>
          <p:nvPr/>
        </p:nvSpPr>
        <p:spPr>
          <a:xfrm>
            <a:off x="6776367" y="2011083"/>
            <a:ext cx="4620968" cy="121867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Autofit/>
          </a:bodyPr>
          <a:lstStyle/>
          <a:p>
            <a:pPr marL="285750" indent="-285750">
              <a:buFont typeface="Wingdings" panose="05000000000000000000" pitchFamily="2" charset="2"/>
              <a:buChar char="Ø"/>
              <a:defRPr>
                <a:effectLst/>
              </a:defRPr>
            </a:pPr>
            <a:r>
              <a:rPr lang="ru-RU" b="1" dirty="0">
                <a:solidFill>
                  <a:srgbClr val="FF0000"/>
                </a:solidFill>
                <a:latin typeface="DIN Pro Medium" panose="020B0604020202020204" charset="0"/>
                <a:cs typeface="DIN Pro Medium" panose="020B0604020202020204" charset="0"/>
              </a:rPr>
              <a:t>СОВЕТ</a:t>
            </a:r>
            <a:r>
              <a:rPr lang="ru-RU" b="1" dirty="0">
                <a:solidFill>
                  <a:schemeClr val="accent1">
                    <a:lumMod val="75000"/>
                  </a:schemeClr>
                </a:solidFill>
                <a:latin typeface="DIN Pro Medium" panose="020B0604020202020204" charset="0"/>
                <a:cs typeface="DIN Pro Medium" panose="020B0604020202020204" charset="0"/>
              </a:rPr>
              <a:t> </a:t>
            </a:r>
            <a:r>
              <a:rPr lang="ru-RU" b="1" dirty="0">
                <a:latin typeface="DIN Pro Medium" panose="020B0604020202020204" charset="0"/>
                <a:cs typeface="DIN Pro Medium" panose="020B0604020202020204" charset="0"/>
              </a:rPr>
              <a:t>организует профессионально-общественную аккредитацию профессиональных образовательных программ</a:t>
            </a:r>
          </a:p>
        </p:txBody>
      </p:sp>
      <p:sp>
        <p:nvSpPr>
          <p:cNvPr id="62" name="Объект 5"/>
          <p:cNvSpPr txBox="1"/>
          <p:nvPr/>
        </p:nvSpPr>
        <p:spPr>
          <a:xfrm>
            <a:off x="643228" y="4845809"/>
            <a:ext cx="3970383" cy="95937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Autofit/>
          </a:bodyPr>
          <a:lstStyle/>
          <a:p>
            <a:pPr marL="285750">
              <a:buFont typeface="Wingdings" panose="05000000000000000000" pitchFamily="2" charset="2"/>
              <a:buChar char="Ø"/>
              <a:defRPr>
                <a:effectLst/>
              </a:defRPr>
            </a:pPr>
            <a:r>
              <a:rPr lang="en-US" b="1" dirty="0">
                <a:solidFill>
                  <a:srgbClr val="C00000"/>
                </a:solidFill>
                <a:latin typeface="DIN Pro Medium" panose="020B0604020202020204" charset="0"/>
                <a:cs typeface="DIN Pro Medium" panose="020B0604020202020204" charset="0"/>
              </a:rPr>
              <a:t> </a:t>
            </a:r>
            <a:r>
              <a:rPr lang="ru-RU" b="1" dirty="0">
                <a:solidFill>
                  <a:srgbClr val="FF0000"/>
                </a:solidFill>
                <a:latin typeface="DIN Pro Medium" panose="020B0604020202020204" charset="0"/>
                <a:cs typeface="DIN Pro Medium" panose="020B0604020202020204" charset="0"/>
              </a:rPr>
              <a:t>СОВЕТ</a:t>
            </a:r>
            <a:r>
              <a:rPr b="1" dirty="0">
                <a:solidFill>
                  <a:schemeClr val="accent1">
                    <a:lumMod val="75000"/>
                  </a:schemeClr>
                </a:solidFill>
                <a:latin typeface="DIN Pro Medium" panose="020B0604020202020204" charset="0"/>
                <a:cs typeface="DIN Pro Medium" panose="020B0604020202020204" charset="0"/>
              </a:rPr>
              <a:t> </a:t>
            </a:r>
            <a:r>
              <a:rPr lang="ru-RU" b="1" dirty="0">
                <a:latin typeface="DIN Pro Medium" panose="020B0604020202020204" charset="0"/>
                <a:cs typeface="DIN Pro Medium" panose="020B0604020202020204" charset="0"/>
              </a:rPr>
              <a:t>проводит организацию независимой оценки квалификации</a:t>
            </a:r>
          </a:p>
        </p:txBody>
      </p:sp>
    </p:spTree>
    <p:extLst>
      <p:ext uri="{BB962C8B-B14F-4D97-AF65-F5344CB8AC3E}">
        <p14:creationId xmlns:p14="http://schemas.microsoft.com/office/powerpoint/2010/main" val="3495214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8">
            <a:extLst>
              <a:ext uri="{FF2B5EF4-FFF2-40B4-BE49-F238E27FC236}">
                <a16:creationId xmlns:a16="http://schemas.microsoft.com/office/drawing/2014/main" id="{D6B22BF4-D592-46AC-9062-C6DEAB2C2E98}"/>
              </a:ext>
            </a:extLst>
          </p:cNvPr>
          <p:cNvSpPr txBox="1"/>
          <p:nvPr/>
        </p:nvSpPr>
        <p:spPr>
          <a:xfrm>
            <a:off x="2176160" y="220150"/>
            <a:ext cx="7931336"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sz="1600">
                <a:solidFill>
                  <a:schemeClr val="accent2"/>
                </a:solidFill>
                <a:latin typeface="Century Gothic"/>
                <a:ea typeface="Century Gothic"/>
                <a:cs typeface="Century Gothic"/>
                <a:sym typeface="Century Gothic"/>
              </a:defRPr>
            </a:lvl1pPr>
          </a:lstStyle>
          <a:p>
            <a:r>
              <a:rPr lang="ru-RU" sz="3200" b="1" dirty="0">
                <a:solidFill>
                  <a:srgbClr val="2A366E"/>
                </a:solidFill>
                <a:latin typeface="DIN Pro Medium" panose="020B0604020202020204" charset="0"/>
                <a:cs typeface="DIN Pro Medium" panose="020B0604020202020204" charset="0"/>
              </a:rPr>
              <a:t>Профессиональные стандарты НОСТРОЙ</a:t>
            </a:r>
            <a:endParaRPr sz="3200" b="1" dirty="0">
              <a:solidFill>
                <a:srgbClr val="2A366E"/>
              </a:solidFill>
              <a:latin typeface="DIN Pro Medium" panose="020B0604020202020204" charset="0"/>
              <a:cs typeface="DIN Pro Medium" panose="020B0604020202020204" charset="0"/>
            </a:endParaRPr>
          </a:p>
        </p:txBody>
      </p:sp>
      <p:sp>
        <p:nvSpPr>
          <p:cNvPr id="11" name="TextBox 10"/>
          <p:cNvSpPr txBox="1"/>
          <p:nvPr/>
        </p:nvSpPr>
        <p:spPr>
          <a:xfrm>
            <a:off x="236929" y="1192616"/>
            <a:ext cx="8828735" cy="46782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ru-RU" sz="1600" b="1" spc="-7" dirty="0">
                <a:solidFill>
                  <a:srgbClr val="FF0000"/>
                </a:solidFill>
                <a:latin typeface="DIN Pro Medium" panose="020B0604020202020204" charset="0"/>
                <a:ea typeface="Verdana" pitchFamily="34" charset="0"/>
                <a:cs typeface="DIN Pro Medium" panose="020B0604020202020204" charset="0"/>
              </a:rPr>
              <a:t>В 2022 году проводится </a:t>
            </a:r>
            <a:r>
              <a:rPr lang="ru-RU" sz="1600" b="1" u="sng" spc="-7" dirty="0">
                <a:solidFill>
                  <a:srgbClr val="FF0000"/>
                </a:solidFill>
                <a:latin typeface="DIN Pro Medium" panose="020B0604020202020204" charset="0"/>
                <a:ea typeface="Verdana" pitchFamily="34" charset="0"/>
                <a:cs typeface="DIN Pro Medium" panose="020B0604020202020204" charset="0"/>
              </a:rPr>
              <a:t>актуализация </a:t>
            </a:r>
            <a:r>
              <a:rPr lang="ru-RU" sz="1600" b="1" spc="-7" dirty="0">
                <a:solidFill>
                  <a:srgbClr val="FF0000"/>
                </a:solidFill>
                <a:latin typeface="DIN Pro Medium" panose="020B0604020202020204" charset="0"/>
                <a:ea typeface="Verdana" pitchFamily="34" charset="0"/>
                <a:cs typeface="DIN Pro Medium" panose="020B0604020202020204" charset="0"/>
              </a:rPr>
              <a:t>следующих профессиональных стандартов:</a:t>
            </a:r>
          </a:p>
          <a:p>
            <a:r>
              <a:rPr lang="ru-RU" sz="1400" b="1" spc="-7" dirty="0">
                <a:latin typeface="DIN Pro Medium" panose="020B0604020202020204" charset="0"/>
                <a:ea typeface="Verdana" pitchFamily="34" charset="0"/>
                <a:cs typeface="DIN Pro Medium" panose="020B0604020202020204" charset="0"/>
              </a:rPr>
              <a:t>- Оператор бетоноукладчика</a:t>
            </a:r>
          </a:p>
          <a:p>
            <a:r>
              <a:rPr lang="ru-RU" sz="1400" b="1" spc="-7" dirty="0">
                <a:latin typeface="DIN Pro Medium" panose="020B0604020202020204" charset="0"/>
                <a:ea typeface="Verdana" pitchFamily="34" charset="0"/>
                <a:cs typeface="DIN Pro Medium" panose="020B0604020202020204" charset="0"/>
              </a:rPr>
              <a:t>- Машинист </a:t>
            </a:r>
            <a:r>
              <a:rPr lang="ru-RU" sz="1400" b="1" spc="-7" dirty="0" err="1">
                <a:latin typeface="DIN Pro Medium" panose="020B0604020202020204" charset="0"/>
                <a:ea typeface="Verdana" pitchFamily="34" charset="0"/>
                <a:cs typeface="DIN Pro Medium" panose="020B0604020202020204" charset="0"/>
              </a:rPr>
              <a:t>разогревателя</a:t>
            </a:r>
            <a:r>
              <a:rPr lang="ru-RU" sz="1400" b="1" spc="-7" dirty="0">
                <a:latin typeface="DIN Pro Medium" panose="020B0604020202020204" charset="0"/>
                <a:ea typeface="Verdana" pitchFamily="34" charset="0"/>
                <a:cs typeface="DIN Pro Medium" panose="020B0604020202020204" charset="0"/>
              </a:rPr>
              <a:t> (нагревателя) асфальтобетона</a:t>
            </a:r>
          </a:p>
          <a:p>
            <a:r>
              <a:rPr lang="ru-RU" sz="1400" b="1" spc="-7" dirty="0">
                <a:latin typeface="DIN Pro Medium" panose="020B0604020202020204" charset="0"/>
                <a:ea typeface="Verdana" pitchFamily="34" charset="0"/>
                <a:cs typeface="DIN Pro Medium" panose="020B0604020202020204" charset="0"/>
              </a:rPr>
              <a:t>- Машинист комбинированной дорожной машины</a:t>
            </a:r>
          </a:p>
          <a:p>
            <a:r>
              <a:rPr lang="ru-RU" sz="1400" b="1" spc="-7" dirty="0">
                <a:latin typeface="DIN Pro Medium" panose="020B0604020202020204" charset="0"/>
                <a:ea typeface="Verdana" pitchFamily="34" charset="0"/>
                <a:cs typeface="DIN Pro Medium" panose="020B0604020202020204" charset="0"/>
              </a:rPr>
              <a:t>- Машинист перегружателя асфальтобетона</a:t>
            </a:r>
          </a:p>
          <a:p>
            <a:r>
              <a:rPr lang="ru-RU" sz="1400" b="1" spc="-7" dirty="0">
                <a:latin typeface="DIN Pro Medium" panose="020B0604020202020204" charset="0"/>
                <a:ea typeface="Verdana" pitchFamily="34" charset="0"/>
                <a:cs typeface="DIN Pro Medium" panose="020B0604020202020204" charset="0"/>
              </a:rPr>
              <a:t>- Машинист машин для забивки и погружения свай</a:t>
            </a:r>
          </a:p>
          <a:p>
            <a:r>
              <a:rPr lang="ru-RU" sz="1400" b="1" spc="-7" dirty="0">
                <a:latin typeface="DIN Pro Medium" panose="020B0604020202020204" charset="0"/>
                <a:ea typeface="Verdana" pitchFamily="34" charset="0"/>
                <a:cs typeface="DIN Pro Medium" panose="020B0604020202020204" charset="0"/>
              </a:rPr>
              <a:t>- Монтажник наружных трубопроводов инженерных сетей</a:t>
            </a:r>
          </a:p>
          <a:p>
            <a:r>
              <a:rPr lang="ru-RU" sz="1400" b="1" spc="-7" dirty="0">
                <a:latin typeface="DIN Pro Medium" panose="020B0604020202020204" charset="0"/>
                <a:ea typeface="Verdana" pitchFamily="34" charset="0"/>
                <a:cs typeface="DIN Pro Medium" panose="020B0604020202020204" charset="0"/>
              </a:rPr>
              <a:t>- Монтажник строительных лесов и подмостей</a:t>
            </a:r>
          </a:p>
          <a:p>
            <a:r>
              <a:rPr lang="ru-RU" sz="1400" b="1" spc="-7" dirty="0">
                <a:latin typeface="DIN Pro Medium" panose="020B0604020202020204" charset="0"/>
                <a:ea typeface="Verdana" pitchFamily="34" charset="0"/>
                <a:cs typeface="DIN Pro Medium" panose="020B0604020202020204" charset="0"/>
              </a:rPr>
              <a:t>- Монтажник систем вентиляции, кондиционирования воздуха, пневмотранспорта и аспирации</a:t>
            </a:r>
          </a:p>
          <a:p>
            <a:r>
              <a:rPr lang="ru-RU" sz="1400" b="1" spc="-7" dirty="0">
                <a:latin typeface="DIN Pro Medium" panose="020B0604020202020204" charset="0"/>
                <a:ea typeface="Verdana" pitchFamily="34" charset="0"/>
                <a:cs typeface="DIN Pro Medium" panose="020B0604020202020204" charset="0"/>
              </a:rPr>
              <a:t>- Монтажник оборудования котельных</a:t>
            </a:r>
          </a:p>
          <a:p>
            <a:r>
              <a:rPr lang="ru-RU" sz="1400" b="1" spc="-7" dirty="0">
                <a:latin typeface="DIN Pro Medium" panose="020B0604020202020204" charset="0"/>
                <a:ea typeface="Verdana" pitchFamily="34" charset="0"/>
                <a:cs typeface="DIN Pro Medium" panose="020B0604020202020204" charset="0"/>
              </a:rPr>
              <a:t>- Монтажник внутридомового и внутриквартирного газового оборудования и газопроводов</a:t>
            </a:r>
          </a:p>
          <a:p>
            <a:r>
              <a:rPr lang="ru-RU" sz="1400" b="1" spc="-7" dirty="0">
                <a:latin typeface="DIN Pro Medium" panose="020B0604020202020204" charset="0"/>
                <a:ea typeface="Verdana" pitchFamily="34" charset="0"/>
                <a:cs typeface="DIN Pro Medium" panose="020B0604020202020204" charset="0"/>
              </a:rPr>
              <a:t>- Изолировщик на подземных работах в строительстве</a:t>
            </a:r>
          </a:p>
          <a:p>
            <a:r>
              <a:rPr lang="ru-RU" sz="1400" b="1" spc="-7" dirty="0">
                <a:latin typeface="DIN Pro Medium" panose="020B0604020202020204" charset="0"/>
                <a:ea typeface="Verdana" pitchFamily="34" charset="0"/>
                <a:cs typeface="DIN Pro Medium" panose="020B0604020202020204" charset="0"/>
              </a:rPr>
              <a:t>- Монтажник фасадных систем</a:t>
            </a:r>
          </a:p>
          <a:p>
            <a:r>
              <a:rPr lang="ru-RU" sz="1400" b="1" spc="-7" dirty="0">
                <a:latin typeface="DIN Pro Medium" panose="020B0604020202020204" charset="0"/>
                <a:ea typeface="Verdana" pitchFamily="34" charset="0"/>
                <a:cs typeface="DIN Pro Medium" panose="020B0604020202020204" charset="0"/>
              </a:rPr>
              <a:t>- Монтажник </a:t>
            </a:r>
            <a:r>
              <a:rPr lang="ru-RU" sz="1400" b="1" spc="-7" dirty="0" err="1">
                <a:latin typeface="DIN Pro Medium" panose="020B0604020202020204" charset="0"/>
                <a:ea typeface="Verdana" pitchFamily="34" charset="0"/>
                <a:cs typeface="DIN Pro Medium" panose="020B0604020202020204" charset="0"/>
              </a:rPr>
              <a:t>светопрозрачных</a:t>
            </a:r>
            <a:r>
              <a:rPr lang="ru-RU" sz="1400" b="1" spc="-7" dirty="0">
                <a:latin typeface="DIN Pro Medium" panose="020B0604020202020204" charset="0"/>
                <a:ea typeface="Verdana" pitchFamily="34" charset="0"/>
                <a:cs typeface="DIN Pro Medium" panose="020B0604020202020204" charset="0"/>
              </a:rPr>
              <a:t> конструкций</a:t>
            </a:r>
          </a:p>
          <a:p>
            <a:r>
              <a:rPr lang="ru-RU" sz="1400" b="1" spc="-7" dirty="0">
                <a:latin typeface="DIN Pro Medium" panose="020B0604020202020204" charset="0"/>
                <a:ea typeface="Verdana" pitchFamily="34" charset="0"/>
                <a:cs typeface="DIN Pro Medium" panose="020B0604020202020204" charset="0"/>
              </a:rPr>
              <a:t>- Специалист в области планово-экономического обеспечения строительного производства</a:t>
            </a:r>
          </a:p>
          <a:p>
            <a:r>
              <a:rPr lang="ru-RU" sz="1400" b="1" spc="-7" dirty="0">
                <a:latin typeface="DIN Pro Medium" panose="020B0604020202020204" charset="0"/>
                <a:ea typeface="Verdana" pitchFamily="34" charset="0"/>
                <a:cs typeface="DIN Pro Medium" panose="020B0604020202020204" charset="0"/>
              </a:rPr>
              <a:t>- Специалист в области производственно-технического и технологического обеспечения строительного производства</a:t>
            </a:r>
          </a:p>
          <a:p>
            <a:r>
              <a:rPr lang="ru-RU" sz="1400" b="1" spc="-7" dirty="0">
                <a:latin typeface="DIN Pro Medium" panose="020B0604020202020204" charset="0"/>
                <a:ea typeface="Verdana" pitchFamily="34" charset="0"/>
                <a:cs typeface="DIN Pro Medium" panose="020B0604020202020204" charset="0"/>
              </a:rPr>
              <a:t>- Руководитель строительной организации</a:t>
            </a:r>
          </a:p>
          <a:p>
            <a:r>
              <a:rPr lang="ru-RU" sz="1400" b="1" spc="-7" dirty="0">
                <a:latin typeface="DIN Pro Medium" panose="020B0604020202020204" charset="0"/>
                <a:ea typeface="Verdana" pitchFamily="34" charset="0"/>
                <a:cs typeface="DIN Pro Medium" panose="020B0604020202020204" charset="0"/>
              </a:rPr>
              <a:t>- Бетонщик</a:t>
            </a:r>
          </a:p>
          <a:p>
            <a:r>
              <a:rPr lang="ru-RU" sz="1400" b="1" spc="-7" dirty="0">
                <a:latin typeface="DIN Pro Medium" panose="020B0604020202020204" charset="0"/>
                <a:ea typeface="Verdana" pitchFamily="34" charset="0"/>
                <a:cs typeface="DIN Pro Medium" panose="020B0604020202020204" charset="0"/>
              </a:rPr>
              <a:t>- Каменщик</a:t>
            </a:r>
          </a:p>
          <a:p>
            <a:r>
              <a:rPr lang="ru-RU" sz="1400" b="1" spc="-7" dirty="0">
                <a:latin typeface="DIN Pro Medium" panose="020B0604020202020204" charset="0"/>
                <a:ea typeface="Verdana" pitchFamily="34" charset="0"/>
                <a:cs typeface="DIN Pro Medium" panose="020B0604020202020204" charset="0"/>
              </a:rPr>
              <a:t>- Плиточник</a:t>
            </a:r>
          </a:p>
        </p:txBody>
      </p:sp>
      <p:sp>
        <p:nvSpPr>
          <p:cNvPr id="12" name="TextBox 11"/>
          <p:cNvSpPr txBox="1"/>
          <p:nvPr/>
        </p:nvSpPr>
        <p:spPr>
          <a:xfrm>
            <a:off x="9562483" y="1301503"/>
            <a:ext cx="2477731"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a:r>
              <a:rPr lang="ru-RU" sz="1400" b="1" spc="-7" dirty="0">
                <a:latin typeface="DIN Pro Medium" panose="020B0604020202020204" charset="0"/>
                <a:ea typeface="Verdana" pitchFamily="34" charset="0"/>
                <a:cs typeface="DIN Pro Medium" panose="020B0604020202020204" charset="0"/>
              </a:rPr>
              <a:t>Проекты профессиональных стандартов размещены для общественного обсуждения на сайте</a:t>
            </a:r>
          </a:p>
        </p:txBody>
      </p:sp>
      <p:sp>
        <p:nvSpPr>
          <p:cNvPr id="13" name="Прямоугольник 12"/>
          <p:cNvSpPr/>
          <p:nvPr/>
        </p:nvSpPr>
        <p:spPr>
          <a:xfrm>
            <a:off x="9562483" y="3803886"/>
            <a:ext cx="2593808" cy="338554"/>
          </a:xfrm>
          <a:prstGeom prst="rect">
            <a:avLst/>
          </a:prstGeom>
        </p:spPr>
        <p:txBody>
          <a:bodyPr wrap="square">
            <a:spAutoFit/>
          </a:bodyPr>
          <a:lstStyle/>
          <a:p>
            <a:r>
              <a:rPr lang="ru-RU" sz="1600" b="1" u="sng" spc="-7" dirty="0">
                <a:solidFill>
                  <a:srgbClr val="214271"/>
                </a:solidFill>
                <a:latin typeface="DIN Pro Medium" panose="020B0604020202020204" charset="0"/>
                <a:ea typeface="Verdana" pitchFamily="34" charset="0"/>
                <a:cs typeface="DIN Pro Medium" panose="020B0604020202020204" charset="0"/>
              </a:rPr>
              <a:t>https://nostroy.ru</a:t>
            </a:r>
            <a:endParaRPr lang="ru-RU" sz="1600" b="1" u="sng" dirty="0">
              <a:solidFill>
                <a:srgbClr val="214271"/>
              </a:solidFill>
              <a:latin typeface="DIN Pro Medium" panose="020B0604020202020204" charset="0"/>
              <a:cs typeface="DIN Pro Medium" panose="020B0604020202020204" charset="0"/>
            </a:endParaRPr>
          </a:p>
        </p:txBody>
      </p:sp>
      <p:pic>
        <p:nvPicPr>
          <p:cNvPr id="14" name="Рисунок 13"/>
          <p:cNvPicPr>
            <a:picLocks noChangeAspect="1"/>
          </p:cNvPicPr>
          <p:nvPr/>
        </p:nvPicPr>
        <p:blipFill>
          <a:blip r:embed="rId2"/>
          <a:stretch>
            <a:fillRect/>
          </a:stretch>
        </p:blipFill>
        <p:spPr>
          <a:xfrm>
            <a:off x="10229729" y="2877102"/>
            <a:ext cx="1143239" cy="736177"/>
          </a:xfrm>
          <a:prstGeom prst="rect">
            <a:avLst/>
          </a:prstGeom>
        </p:spPr>
      </p:pic>
      <p:sp>
        <p:nvSpPr>
          <p:cNvPr id="2" name="TextBox 1"/>
          <p:cNvSpPr txBox="1"/>
          <p:nvPr/>
        </p:nvSpPr>
        <p:spPr>
          <a:xfrm>
            <a:off x="236929" y="5934009"/>
            <a:ext cx="7616635"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r>
              <a:rPr lang="ru-RU" sz="1600" b="1" spc="-7" dirty="0">
                <a:solidFill>
                  <a:srgbClr val="FF0000"/>
                </a:solidFill>
                <a:latin typeface="DIN Pro Medium" panose="020B0604020202020204" charset="0"/>
                <a:ea typeface="Verdana" pitchFamily="34" charset="0"/>
                <a:cs typeface="DIN Pro Medium" panose="020B0604020202020204" charset="0"/>
              </a:rPr>
              <a:t>В 2022 году проводится </a:t>
            </a:r>
            <a:r>
              <a:rPr lang="ru-RU" sz="1600" b="1" u="sng" spc="-7" dirty="0">
                <a:solidFill>
                  <a:srgbClr val="FF0000"/>
                </a:solidFill>
                <a:latin typeface="DIN Pro Medium" panose="020B0604020202020204" charset="0"/>
                <a:ea typeface="Verdana" pitchFamily="34" charset="0"/>
                <a:cs typeface="DIN Pro Medium" panose="020B0604020202020204" charset="0"/>
              </a:rPr>
              <a:t>разработка</a:t>
            </a:r>
            <a:r>
              <a:rPr lang="ru-RU" sz="1600" b="1" spc="-7" dirty="0">
                <a:solidFill>
                  <a:srgbClr val="FF0000"/>
                </a:solidFill>
                <a:latin typeface="DIN Pro Medium" panose="020B0604020202020204" charset="0"/>
                <a:ea typeface="Verdana" pitchFamily="34" charset="0"/>
                <a:cs typeface="DIN Pro Medium" panose="020B0604020202020204" charset="0"/>
              </a:rPr>
              <a:t> следующих профессиональных стандартов:</a:t>
            </a:r>
          </a:p>
          <a:p>
            <a:r>
              <a:rPr lang="ru-RU" sz="1400" b="1" spc="-7" dirty="0">
                <a:latin typeface="DIN Pro Medium" panose="020B0604020202020204" charset="0"/>
                <a:ea typeface="Verdana" pitchFamily="34" charset="0"/>
                <a:cs typeface="DIN Pro Medium" panose="020B0604020202020204" charset="0"/>
              </a:rPr>
              <a:t>- Специалист по организации строительства</a:t>
            </a:r>
            <a:r>
              <a:rPr lang="en-US" sz="1400" b="1" spc="-7" dirty="0">
                <a:latin typeface="DIN Pro Medium" panose="020B0604020202020204" charset="0"/>
                <a:ea typeface="Verdana" pitchFamily="34" charset="0"/>
                <a:cs typeface="DIN Pro Medium" panose="020B0604020202020204" charset="0"/>
              </a:rPr>
              <a:t> </a:t>
            </a:r>
            <a:r>
              <a:rPr lang="ru-RU" sz="1400" b="1" spc="-7" dirty="0">
                <a:latin typeface="DIN Pro Medium" panose="020B0604020202020204" charset="0"/>
                <a:ea typeface="Verdana" pitchFamily="34" charset="0"/>
                <a:cs typeface="DIN Pro Medium" panose="020B0604020202020204" charset="0"/>
              </a:rPr>
              <a:t>объектов дорожного хозяйства</a:t>
            </a:r>
          </a:p>
          <a:p>
            <a:r>
              <a:rPr lang="ru-RU" sz="1400" b="1" spc="-7" dirty="0">
                <a:latin typeface="DIN Pro Medium" panose="020B0604020202020204" charset="0"/>
                <a:ea typeface="Verdana" pitchFamily="34" charset="0"/>
                <a:cs typeface="DIN Pro Medium" panose="020B0604020202020204" charset="0"/>
                <a:sym typeface="Calibri"/>
              </a:rPr>
              <a:t>- Специалист по организации строительства объектов жилищно-гражданского комплекса</a:t>
            </a:r>
            <a:endParaRPr lang="ru-RU" sz="1400" b="1" dirty="0">
              <a:latin typeface="DIN Pro Medium" panose="020B0604020202020204" charset="0"/>
              <a:cs typeface="DIN Pro Medium" panose="020B0604020202020204" charset="0"/>
              <a:sym typeface="Calibri"/>
            </a:endParaRPr>
          </a:p>
        </p:txBody>
      </p:sp>
      <p:pic>
        <p:nvPicPr>
          <p:cNvPr id="3" name="Рисунок 2"/>
          <p:cNvPicPr>
            <a:picLocks noChangeAspect="1"/>
          </p:cNvPicPr>
          <p:nvPr/>
        </p:nvPicPr>
        <p:blipFill>
          <a:blip r:embed="rId3"/>
          <a:stretch>
            <a:fillRect/>
          </a:stretch>
        </p:blipFill>
        <p:spPr>
          <a:xfrm>
            <a:off x="9487514" y="4316343"/>
            <a:ext cx="2552700" cy="2438400"/>
          </a:xfrm>
          <a:prstGeom prst="rect">
            <a:avLst/>
          </a:prstGeom>
        </p:spPr>
      </p:pic>
    </p:spTree>
    <p:extLst>
      <p:ext uri="{BB962C8B-B14F-4D97-AF65-F5344CB8AC3E}">
        <p14:creationId xmlns:p14="http://schemas.microsoft.com/office/powerpoint/2010/main" val="1962975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8">
            <a:extLst>
              <a:ext uri="{FF2B5EF4-FFF2-40B4-BE49-F238E27FC236}">
                <a16:creationId xmlns:a16="http://schemas.microsoft.com/office/drawing/2014/main" id="{D6B22BF4-D592-46AC-9062-C6DEAB2C2E98}"/>
              </a:ext>
            </a:extLst>
          </p:cNvPr>
          <p:cNvSpPr txBox="1"/>
          <p:nvPr/>
        </p:nvSpPr>
        <p:spPr>
          <a:xfrm>
            <a:off x="2379309" y="181325"/>
            <a:ext cx="769248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sz="1600">
                <a:solidFill>
                  <a:schemeClr val="accent2"/>
                </a:solidFill>
                <a:latin typeface="Century Gothic"/>
                <a:ea typeface="Century Gothic"/>
                <a:cs typeface="Century Gothic"/>
                <a:sym typeface="Century Gothic"/>
              </a:defRPr>
            </a:lvl1pPr>
          </a:lstStyle>
          <a:p>
            <a:r>
              <a:rPr lang="ru-RU" sz="3200" b="1" dirty="0">
                <a:solidFill>
                  <a:srgbClr val="2A366E"/>
                </a:solidFill>
                <a:latin typeface="DIN Pro Medium" panose="020B0604020202020204" charset="0"/>
                <a:cs typeface="DIN Pro Medium" panose="020B0604020202020204" charset="0"/>
              </a:rPr>
              <a:t>Профессиональные стандарты НОПРИЗ</a:t>
            </a:r>
            <a:endParaRPr sz="3200" b="1" dirty="0">
              <a:solidFill>
                <a:srgbClr val="2A366E"/>
              </a:solidFill>
              <a:latin typeface="DIN Pro Medium" panose="020B0604020202020204" charset="0"/>
              <a:cs typeface="DIN Pro Medium" panose="020B0604020202020204" charset="0"/>
            </a:endParaRPr>
          </a:p>
        </p:txBody>
      </p:sp>
      <p:sp>
        <p:nvSpPr>
          <p:cNvPr id="5" name="TextBox 4"/>
          <p:cNvSpPr txBox="1"/>
          <p:nvPr/>
        </p:nvSpPr>
        <p:spPr>
          <a:xfrm>
            <a:off x="15419285" y="8517228"/>
            <a:ext cx="298480" cy="338554"/>
          </a:xfrm>
          <a:prstGeom prst="rect">
            <a:avLst/>
          </a:prstGeom>
          <a:noFill/>
        </p:spPr>
        <p:txBody>
          <a:bodyPr wrap="none" rtlCol="0">
            <a:spAutoFit/>
          </a:bodyPr>
          <a:lstStyle/>
          <a:p>
            <a:r>
              <a:rPr lang="ru-RU" sz="1600" dirty="0">
                <a:latin typeface="Century Gothic" panose="020B0502020202020204" pitchFamily="34" charset="0"/>
                <a:cs typeface="DIN Pro Medium" panose="020B0604020202020204" charset="0"/>
              </a:rPr>
              <a:t>8</a:t>
            </a:r>
            <a:endParaRPr lang="ru-RU" sz="2400" dirty="0">
              <a:latin typeface="Century Gothic" panose="020B0502020202020204" pitchFamily="34" charset="0"/>
              <a:cs typeface="DIN Pro Medium" panose="020B0604020202020204" charset="0"/>
            </a:endParaRPr>
          </a:p>
        </p:txBody>
      </p:sp>
      <p:sp>
        <p:nvSpPr>
          <p:cNvPr id="8" name="TextBox 7"/>
          <p:cNvSpPr txBox="1"/>
          <p:nvPr/>
        </p:nvSpPr>
        <p:spPr>
          <a:xfrm>
            <a:off x="114970" y="1023112"/>
            <a:ext cx="12551393" cy="1569660"/>
          </a:xfrm>
          <a:prstGeom prst="rect">
            <a:avLst/>
          </a:prstGeom>
          <a:noFill/>
        </p:spPr>
        <p:txBody>
          <a:bodyPr wrap="square" rtlCol="0">
            <a:spAutoFit/>
          </a:bodyPr>
          <a:lstStyle/>
          <a:p>
            <a:pPr algn="ctr"/>
            <a:r>
              <a:rPr lang="ru-RU" sz="1600" b="1" u="sng" dirty="0">
                <a:latin typeface="DIN Pro Medium" panose="020B0604020202020204" charset="0"/>
                <a:cs typeface="DIN Pro Medium" panose="020B0604020202020204" charset="0"/>
              </a:rPr>
              <a:t>Инженерные изыскания</a:t>
            </a:r>
            <a:r>
              <a:rPr lang="ru-RU" sz="1600" b="1" dirty="0">
                <a:latin typeface="DIN Pro Medium" panose="020B0604020202020204" charset="0"/>
                <a:cs typeface="DIN Pro Medium" panose="020B0604020202020204" charset="0"/>
              </a:rPr>
              <a:t>:</a:t>
            </a:r>
          </a:p>
          <a:p>
            <a:r>
              <a:rPr lang="ru-RU" sz="1600" b="1" dirty="0">
                <a:latin typeface="DIN Pro Medium" panose="020B0604020202020204" charset="0"/>
                <a:cs typeface="DIN Pro Medium" panose="020B0604020202020204" charset="0"/>
              </a:rPr>
              <a:t>- Специалист по организации инженерных изысканий</a:t>
            </a:r>
          </a:p>
          <a:p>
            <a:r>
              <a:rPr lang="ru-RU" sz="1600" b="1" dirty="0">
                <a:latin typeface="DIN Pro Medium" panose="020B0604020202020204" charset="0"/>
                <a:cs typeface="DIN Pro Medium" panose="020B0604020202020204" charset="0"/>
              </a:rPr>
              <a:t>- Специалист в области инженерно-геодезических изысканий для градостроительной деятельности</a:t>
            </a:r>
          </a:p>
          <a:p>
            <a:r>
              <a:rPr lang="ru-RU" sz="1600" b="1" dirty="0">
                <a:solidFill>
                  <a:srgbClr val="214271"/>
                </a:solidFill>
                <a:latin typeface="DIN Pro Medium" panose="020B0604020202020204" charset="0"/>
                <a:cs typeface="DIN Pro Medium" panose="020B0604020202020204" charset="0"/>
              </a:rPr>
              <a:t>- </a:t>
            </a:r>
            <a:r>
              <a:rPr lang="ru-RU" sz="1600" b="1" dirty="0">
                <a:solidFill>
                  <a:srgbClr val="FF0000"/>
                </a:solidFill>
                <a:latin typeface="DIN Pro Medium" panose="020B0604020202020204" charset="0"/>
                <a:cs typeface="DIN Pro Medium" panose="020B0604020202020204" charset="0"/>
              </a:rPr>
              <a:t>(Проект)</a:t>
            </a:r>
            <a:r>
              <a:rPr lang="ru-RU" sz="1600" b="1" dirty="0">
                <a:solidFill>
                  <a:srgbClr val="214271"/>
                </a:solidFill>
                <a:latin typeface="DIN Pro Medium" panose="020B0604020202020204" charset="0"/>
                <a:cs typeface="DIN Pro Medium" panose="020B0604020202020204" charset="0"/>
              </a:rPr>
              <a:t> </a:t>
            </a:r>
            <a:r>
              <a:rPr lang="ru-RU" sz="1600" b="1" dirty="0">
                <a:latin typeface="DIN Pro Medium" panose="020B0604020202020204" charset="0"/>
                <a:cs typeface="DIN Pro Medium" panose="020B0604020202020204" charset="0"/>
              </a:rPr>
              <a:t>Специалист по оценке технического состояния зданий и сооружений, их строительных конструкций</a:t>
            </a:r>
          </a:p>
          <a:p>
            <a:r>
              <a:rPr lang="ru-RU" sz="1600" b="1" dirty="0">
                <a:solidFill>
                  <a:srgbClr val="214271"/>
                </a:solidFill>
                <a:latin typeface="DIN Pro Medium" panose="020B0604020202020204" charset="0"/>
                <a:cs typeface="DIN Pro Medium" panose="020B0604020202020204" charset="0"/>
              </a:rPr>
              <a:t>- </a:t>
            </a:r>
            <a:r>
              <a:rPr lang="ru-RU" sz="1600" b="1" dirty="0">
                <a:solidFill>
                  <a:srgbClr val="FF0000"/>
                </a:solidFill>
                <a:latin typeface="DIN Pro Medium" panose="020B0604020202020204" charset="0"/>
                <a:cs typeface="DIN Pro Medium" panose="020B0604020202020204" charset="0"/>
              </a:rPr>
              <a:t>(Проект) </a:t>
            </a:r>
            <a:r>
              <a:rPr lang="ru-RU" sz="1600" b="1" dirty="0">
                <a:latin typeface="DIN Pro Medium" panose="020B0604020202020204" charset="0"/>
                <a:cs typeface="DIN Pro Medium" panose="020B0604020202020204" charset="0"/>
              </a:rPr>
              <a:t>Специалист в области инженерно-геологических изысканий для градостроительной деятельности</a:t>
            </a:r>
          </a:p>
          <a:p>
            <a:r>
              <a:rPr lang="ru-RU" sz="1600" b="1" dirty="0">
                <a:solidFill>
                  <a:srgbClr val="214271"/>
                </a:solidFill>
                <a:latin typeface="DIN Pro Medium" panose="020B0604020202020204" charset="0"/>
                <a:cs typeface="DIN Pro Medium" panose="020B0604020202020204" charset="0"/>
              </a:rPr>
              <a:t>…</a:t>
            </a:r>
          </a:p>
        </p:txBody>
      </p:sp>
      <p:sp>
        <p:nvSpPr>
          <p:cNvPr id="9" name="TextBox 8"/>
          <p:cNvSpPr txBox="1"/>
          <p:nvPr/>
        </p:nvSpPr>
        <p:spPr>
          <a:xfrm>
            <a:off x="374432" y="8295920"/>
            <a:ext cx="11702242" cy="748795"/>
          </a:xfrm>
          <a:prstGeom prst="rect">
            <a:avLst/>
          </a:prstGeom>
          <a:noFill/>
        </p:spPr>
        <p:txBody>
          <a:bodyPr wrap="none" rtlCol="0">
            <a:spAutoFit/>
          </a:bodyPr>
          <a:lstStyle/>
          <a:p>
            <a:r>
              <a:rPr lang="ru-RU" sz="2133" b="1" dirty="0">
                <a:latin typeface="Century Gothic" panose="020B0502020202020204" pitchFamily="34" charset="0"/>
                <a:cs typeface="DIN Pro Medium" charset="0"/>
              </a:rPr>
              <a:t>Всего: за СПК закреплен </a:t>
            </a:r>
            <a:r>
              <a:rPr lang="ru-RU" sz="2133" b="1" dirty="0">
                <a:solidFill>
                  <a:srgbClr val="FF0000"/>
                </a:solidFill>
                <a:latin typeface="Century Gothic" panose="020B0502020202020204" pitchFamily="34" charset="0"/>
                <a:cs typeface="DIN Pro Medium" charset="0"/>
              </a:rPr>
              <a:t>41</a:t>
            </a:r>
            <a:r>
              <a:rPr lang="ru-RU" sz="2133" b="1" dirty="0">
                <a:latin typeface="Century Gothic" panose="020B0502020202020204" pitchFamily="34" charset="0"/>
                <a:cs typeface="DIN Pro Medium" charset="0"/>
              </a:rPr>
              <a:t> профессиональный стандарт</a:t>
            </a:r>
          </a:p>
          <a:p>
            <a:r>
              <a:rPr lang="ru-RU" sz="2133" b="1" dirty="0">
                <a:latin typeface="Century Gothic" panose="020B0502020202020204" pitchFamily="34" charset="0"/>
                <a:cs typeface="DIN Pro Medium" charset="0"/>
              </a:rPr>
              <a:t>Принято к рассмотрению Минтрудом России: </a:t>
            </a:r>
            <a:r>
              <a:rPr lang="ru-RU" sz="2133" b="1" dirty="0">
                <a:solidFill>
                  <a:srgbClr val="FF0000"/>
                </a:solidFill>
                <a:latin typeface="Century Gothic" panose="020B0502020202020204" pitchFamily="34" charset="0"/>
                <a:cs typeface="DIN Pro Medium" charset="0"/>
              </a:rPr>
              <a:t>13 </a:t>
            </a:r>
            <a:r>
              <a:rPr lang="ru-RU" sz="2133" b="1" dirty="0">
                <a:latin typeface="Century Gothic" panose="020B0502020202020204" pitchFamily="34" charset="0"/>
                <a:cs typeface="DIN Pro Medium" charset="0"/>
              </a:rPr>
              <a:t>профессиональных стандартов</a:t>
            </a:r>
          </a:p>
        </p:txBody>
      </p:sp>
      <p:sp>
        <p:nvSpPr>
          <p:cNvPr id="10" name="TextBox 9"/>
          <p:cNvSpPr txBox="1"/>
          <p:nvPr/>
        </p:nvSpPr>
        <p:spPr>
          <a:xfrm>
            <a:off x="375308" y="2362611"/>
            <a:ext cx="3961341" cy="1815882"/>
          </a:xfrm>
          <a:prstGeom prst="rect">
            <a:avLst/>
          </a:prstGeom>
          <a:noFill/>
        </p:spPr>
        <p:txBody>
          <a:bodyPr wrap="none" rtlCol="0">
            <a:spAutoFit/>
          </a:bodyPr>
          <a:lstStyle/>
          <a:p>
            <a:pPr algn="ctr"/>
            <a:r>
              <a:rPr lang="ru-RU" sz="1600" b="1" u="sng" dirty="0">
                <a:latin typeface="DIN Pro Medium" panose="020B0604020202020204" charset="0"/>
                <a:cs typeface="DIN Pro Medium" panose="020B0604020202020204" charset="0"/>
              </a:rPr>
              <a:t>Архитектура</a:t>
            </a:r>
            <a:r>
              <a:rPr lang="ru-RU" sz="1600" b="1" dirty="0">
                <a:latin typeface="DIN Pro Medium" panose="020B0604020202020204" charset="0"/>
                <a:cs typeface="DIN Pro Medium" panose="020B0604020202020204" charset="0"/>
              </a:rPr>
              <a:t>:</a:t>
            </a:r>
          </a:p>
          <a:p>
            <a:r>
              <a:rPr lang="ru-RU" sz="1600" b="1" dirty="0">
                <a:latin typeface="DIN Pro Medium" panose="020B0604020202020204" charset="0"/>
                <a:cs typeface="DIN Pro Medium" panose="020B0604020202020204" charset="0"/>
              </a:rPr>
              <a:t>- Архитектор</a:t>
            </a:r>
          </a:p>
          <a:p>
            <a:r>
              <a:rPr lang="ru-RU" sz="1600" b="1" dirty="0">
                <a:latin typeface="DIN Pro Medium" panose="020B0604020202020204" charset="0"/>
                <a:cs typeface="DIN Pro Medium" panose="020B0604020202020204" charset="0"/>
              </a:rPr>
              <a:t>- Архитектор – реставратор</a:t>
            </a:r>
          </a:p>
          <a:p>
            <a:r>
              <a:rPr lang="ru-RU" sz="1600" b="1" dirty="0">
                <a:latin typeface="DIN Pro Medium" panose="020B0604020202020204" charset="0"/>
                <a:cs typeface="DIN Pro Medium" panose="020B0604020202020204" charset="0"/>
              </a:rPr>
              <a:t>- Ландшафтный архитектор</a:t>
            </a:r>
          </a:p>
          <a:p>
            <a:pPr>
              <a:buFontTx/>
              <a:buChar char="-"/>
            </a:pPr>
            <a:r>
              <a:rPr lang="ru-RU" sz="1600" b="1" dirty="0">
                <a:solidFill>
                  <a:srgbClr val="214271"/>
                </a:solidFill>
                <a:latin typeface="DIN Pro Medium" panose="020B0604020202020204" charset="0"/>
                <a:cs typeface="DIN Pro Medium" panose="020B0604020202020204" charset="0"/>
              </a:rPr>
              <a:t> </a:t>
            </a:r>
            <a:r>
              <a:rPr lang="ru-RU" sz="1600" b="1" dirty="0">
                <a:solidFill>
                  <a:srgbClr val="FF0000"/>
                </a:solidFill>
                <a:latin typeface="DIN Pro Medium" panose="020B0604020202020204" charset="0"/>
                <a:cs typeface="DIN Pro Medium" panose="020B0604020202020204" charset="0"/>
              </a:rPr>
              <a:t>(Проект)</a:t>
            </a:r>
            <a:r>
              <a:rPr lang="ru-RU" sz="1600" b="1" dirty="0">
                <a:solidFill>
                  <a:srgbClr val="214271"/>
                </a:solidFill>
                <a:latin typeface="DIN Pro Medium" panose="020B0604020202020204" charset="0"/>
                <a:cs typeface="DIN Pro Medium" panose="020B0604020202020204" charset="0"/>
              </a:rPr>
              <a:t> </a:t>
            </a:r>
            <a:r>
              <a:rPr lang="ru-RU" sz="1600" b="1" dirty="0">
                <a:latin typeface="DIN Pro Medium" panose="020B0604020202020204" charset="0"/>
                <a:cs typeface="DIN Pro Medium" panose="020B0604020202020204" charset="0"/>
              </a:rPr>
              <a:t>Архитектор – дизайнер</a:t>
            </a:r>
            <a:endParaRPr lang="en-US" sz="1600" b="1" dirty="0">
              <a:latin typeface="DIN Pro Medium" panose="020B0604020202020204" charset="0"/>
              <a:cs typeface="DIN Pro Medium" panose="020B0604020202020204" charset="0"/>
            </a:endParaRPr>
          </a:p>
          <a:p>
            <a:pPr>
              <a:buFontTx/>
              <a:buChar char="-"/>
            </a:pPr>
            <a:r>
              <a:rPr lang="ru-RU" sz="1600" b="1" dirty="0">
                <a:solidFill>
                  <a:srgbClr val="214271"/>
                </a:solidFill>
                <a:latin typeface="DIN Pro Medium" panose="020B0604020202020204" charset="0"/>
                <a:cs typeface="DIN Pro Medium" panose="020B0604020202020204" charset="0"/>
              </a:rPr>
              <a:t> </a:t>
            </a:r>
            <a:r>
              <a:rPr lang="ru-RU" sz="1600" b="1" dirty="0">
                <a:solidFill>
                  <a:srgbClr val="FF0000"/>
                </a:solidFill>
                <a:latin typeface="DIN Pro Medium" panose="020B0604020202020204" charset="0"/>
                <a:cs typeface="DIN Pro Medium" panose="020B0604020202020204" charset="0"/>
              </a:rPr>
              <a:t>(Проект)</a:t>
            </a:r>
            <a:r>
              <a:rPr lang="ru-RU" sz="1600" b="1" dirty="0">
                <a:solidFill>
                  <a:srgbClr val="214271"/>
                </a:solidFill>
                <a:latin typeface="DIN Pro Medium" panose="020B0604020202020204" charset="0"/>
                <a:cs typeface="DIN Pro Medium" panose="020B0604020202020204" charset="0"/>
              </a:rPr>
              <a:t> </a:t>
            </a:r>
            <a:r>
              <a:rPr lang="ru-RU" sz="1600" b="1" dirty="0">
                <a:latin typeface="DIN Pro Medium" panose="020B0604020202020204" charset="0"/>
                <a:cs typeface="DIN Pro Medium" panose="020B0604020202020204" charset="0"/>
              </a:rPr>
              <a:t>Архитектор – градостроитель</a:t>
            </a:r>
          </a:p>
          <a:p>
            <a:r>
              <a:rPr lang="ru-RU" sz="1600" b="1" dirty="0">
                <a:solidFill>
                  <a:srgbClr val="214271"/>
                </a:solidFill>
                <a:latin typeface="DIN Pro Medium" panose="020B0604020202020204" charset="0"/>
                <a:cs typeface="DIN Pro Medium" panose="020B0604020202020204" charset="0"/>
              </a:rPr>
              <a:t>…</a:t>
            </a:r>
          </a:p>
        </p:txBody>
      </p:sp>
      <p:sp>
        <p:nvSpPr>
          <p:cNvPr id="11" name="TextBox 10"/>
          <p:cNvSpPr txBox="1"/>
          <p:nvPr/>
        </p:nvSpPr>
        <p:spPr>
          <a:xfrm>
            <a:off x="5121414" y="2357611"/>
            <a:ext cx="6672019" cy="1815882"/>
          </a:xfrm>
          <a:prstGeom prst="rect">
            <a:avLst/>
          </a:prstGeom>
          <a:noFill/>
        </p:spPr>
        <p:txBody>
          <a:bodyPr wrap="none" rtlCol="0">
            <a:spAutoFit/>
          </a:bodyPr>
          <a:lstStyle/>
          <a:p>
            <a:pPr algn="ctr"/>
            <a:r>
              <a:rPr lang="ru-RU" sz="1600" b="1" u="sng" dirty="0">
                <a:latin typeface="DIN Pro Medium" panose="020B0604020202020204" charset="0"/>
                <a:cs typeface="DIN Pro Medium" panose="020B0604020202020204" charset="0"/>
              </a:rPr>
              <a:t>Проектирование</a:t>
            </a:r>
            <a:r>
              <a:rPr lang="ru-RU" sz="1600" b="1" dirty="0">
                <a:latin typeface="DIN Pro Medium" panose="020B0604020202020204" charset="0"/>
                <a:cs typeface="DIN Pro Medium" panose="020B0604020202020204" charset="0"/>
              </a:rPr>
              <a:t>: </a:t>
            </a:r>
          </a:p>
          <a:p>
            <a:r>
              <a:rPr lang="ru-RU" sz="1600" b="1" dirty="0">
                <a:latin typeface="DIN Pro Medium" panose="020B0604020202020204" charset="0"/>
                <a:cs typeface="DIN Pro Medium" panose="020B0604020202020204" charset="0"/>
              </a:rPr>
              <a:t>- Специалист по организации архитектурно-строительного </a:t>
            </a:r>
          </a:p>
          <a:p>
            <a:r>
              <a:rPr lang="ru-RU" sz="1600" b="1" dirty="0">
                <a:latin typeface="DIN Pro Medium" panose="020B0604020202020204" charset="0"/>
                <a:cs typeface="DIN Pro Medium" panose="020B0604020202020204" charset="0"/>
              </a:rPr>
              <a:t>проектирования</a:t>
            </a:r>
          </a:p>
          <a:p>
            <a:r>
              <a:rPr lang="ru-RU" sz="1600" b="1" dirty="0">
                <a:latin typeface="DIN Pro Medium" panose="020B0604020202020204" charset="0"/>
                <a:cs typeface="DIN Pro Medium" panose="020B0604020202020204" charset="0"/>
              </a:rPr>
              <a:t>- Специалист по проектированию уникальных зданий и сооружений</a:t>
            </a:r>
          </a:p>
          <a:p>
            <a:pPr marL="380990" indent="-380990">
              <a:buFontTx/>
              <a:buChar char="-"/>
            </a:pPr>
            <a:r>
              <a:rPr lang="ru-RU" sz="1600" b="1" dirty="0">
                <a:solidFill>
                  <a:srgbClr val="FF0000"/>
                </a:solidFill>
                <a:latin typeface="DIN Pro Medium" panose="020B0604020202020204" charset="0"/>
                <a:cs typeface="DIN Pro Medium" panose="020B0604020202020204" charset="0"/>
              </a:rPr>
              <a:t>(Проект) </a:t>
            </a:r>
            <a:r>
              <a:rPr lang="ru-RU" sz="1600" b="1" dirty="0">
                <a:latin typeface="DIN Pro Medium" panose="020B0604020202020204" charset="0"/>
                <a:cs typeface="DIN Pro Medium" panose="020B0604020202020204" charset="0"/>
              </a:rPr>
              <a:t>Специалист в области проектирования систем </a:t>
            </a:r>
          </a:p>
          <a:p>
            <a:r>
              <a:rPr lang="ru-RU" sz="1600" b="1" dirty="0">
                <a:latin typeface="DIN Pro Medium" panose="020B0604020202020204" charset="0"/>
                <a:cs typeface="DIN Pro Medium" panose="020B0604020202020204" charset="0"/>
              </a:rPr>
              <a:t>противопожарной защиты</a:t>
            </a:r>
          </a:p>
          <a:p>
            <a:r>
              <a:rPr lang="ru-RU" sz="1600" b="1" dirty="0">
                <a:latin typeface="DIN Pro Medium" panose="020B0604020202020204" charset="0"/>
                <a:cs typeface="DIN Pro Medium" panose="020B0604020202020204" charset="0"/>
              </a:rPr>
              <a:t>…</a:t>
            </a:r>
          </a:p>
        </p:txBody>
      </p:sp>
      <p:sp>
        <p:nvSpPr>
          <p:cNvPr id="12" name="TextBox 11"/>
          <p:cNvSpPr txBox="1"/>
          <p:nvPr/>
        </p:nvSpPr>
        <p:spPr>
          <a:xfrm>
            <a:off x="104079" y="4128012"/>
            <a:ext cx="4492907" cy="1569660"/>
          </a:xfrm>
          <a:prstGeom prst="rect">
            <a:avLst/>
          </a:prstGeom>
          <a:noFill/>
        </p:spPr>
        <p:txBody>
          <a:bodyPr wrap="square" rtlCol="0">
            <a:spAutoFit/>
          </a:bodyPr>
          <a:lstStyle/>
          <a:p>
            <a:pPr algn="ctr"/>
            <a:r>
              <a:rPr lang="ru-RU" sz="1600" b="1" u="sng" dirty="0">
                <a:latin typeface="DIN Pro Medium" panose="020B0604020202020204" charset="0"/>
                <a:cs typeface="DIN Pro Medium" panose="020B0604020202020204" charset="0"/>
              </a:rPr>
              <a:t>Экспертиза</a:t>
            </a:r>
            <a:r>
              <a:rPr lang="ru-RU" sz="1600" b="1" dirty="0">
                <a:latin typeface="DIN Pro Medium" panose="020B0604020202020204" charset="0"/>
                <a:cs typeface="DIN Pro Medium" panose="020B0604020202020204" charset="0"/>
              </a:rPr>
              <a:t>:</a:t>
            </a:r>
          </a:p>
          <a:p>
            <a:r>
              <a:rPr lang="ru-RU" sz="1600" b="1" dirty="0">
                <a:latin typeface="DIN Pro Medium" panose="020B0604020202020204" charset="0"/>
                <a:cs typeface="DIN Pro Medium" panose="020B0604020202020204" charset="0"/>
              </a:rPr>
              <a:t>- Специалист в области экспертизы проектной документации и результатов инженерных изысканий</a:t>
            </a:r>
          </a:p>
          <a:p>
            <a:r>
              <a:rPr lang="ru-RU" sz="1600" b="1" dirty="0">
                <a:solidFill>
                  <a:srgbClr val="214271"/>
                </a:solidFill>
                <a:latin typeface="DIN Pro Medium" panose="020B0604020202020204" charset="0"/>
                <a:cs typeface="DIN Pro Medium" panose="020B0604020202020204" charset="0"/>
              </a:rPr>
              <a:t>- </a:t>
            </a:r>
            <a:r>
              <a:rPr lang="ru-RU" sz="1600" b="1" dirty="0">
                <a:solidFill>
                  <a:srgbClr val="FF0000"/>
                </a:solidFill>
                <a:latin typeface="DIN Pro Medium" panose="020B0604020202020204" charset="0"/>
                <a:cs typeface="DIN Pro Medium" panose="020B0604020202020204" charset="0"/>
              </a:rPr>
              <a:t>(Проект) </a:t>
            </a:r>
            <a:r>
              <a:rPr lang="ru-RU" sz="1600" b="1" dirty="0">
                <a:latin typeface="DIN Pro Medium" panose="020B0604020202020204" charset="0"/>
                <a:cs typeface="DIN Pro Medium" panose="020B0604020202020204" charset="0"/>
              </a:rPr>
              <a:t>Специалист по экологической экспертизе</a:t>
            </a:r>
          </a:p>
        </p:txBody>
      </p:sp>
      <p:sp>
        <p:nvSpPr>
          <p:cNvPr id="13" name="TextBox 12"/>
          <p:cNvSpPr txBox="1"/>
          <p:nvPr/>
        </p:nvSpPr>
        <p:spPr>
          <a:xfrm>
            <a:off x="4596986" y="4130593"/>
            <a:ext cx="7555439" cy="1569660"/>
          </a:xfrm>
          <a:prstGeom prst="rect">
            <a:avLst/>
          </a:prstGeom>
          <a:noFill/>
        </p:spPr>
        <p:txBody>
          <a:bodyPr wrap="square" rtlCol="0">
            <a:spAutoFit/>
          </a:bodyPr>
          <a:lstStyle/>
          <a:p>
            <a:pPr algn="ctr"/>
            <a:r>
              <a:rPr lang="ru-RU" sz="1600" b="1" u="sng" dirty="0">
                <a:solidFill>
                  <a:srgbClr val="FF0000"/>
                </a:solidFill>
                <a:latin typeface="DIN Pro Medium" panose="020B0604020202020204" charset="0"/>
                <a:cs typeface="DIN Pro Medium" panose="020B0604020202020204" charset="0"/>
              </a:rPr>
              <a:t>Актуализация 2022</a:t>
            </a:r>
            <a:r>
              <a:rPr lang="ru-RU" sz="1600" b="1" dirty="0">
                <a:solidFill>
                  <a:srgbClr val="214271"/>
                </a:solidFill>
                <a:latin typeface="DIN Pro Medium" panose="020B0604020202020204" charset="0"/>
                <a:cs typeface="DIN Pro Medium" panose="020B0604020202020204" charset="0"/>
              </a:rPr>
              <a:t>:</a:t>
            </a:r>
          </a:p>
          <a:p>
            <a:pPr marL="380990" indent="-380990">
              <a:buFontTx/>
              <a:buChar char="-"/>
            </a:pPr>
            <a:r>
              <a:rPr lang="ru-RU" sz="1600" b="1" dirty="0">
                <a:latin typeface="DIN Pro Medium" panose="020B0604020202020204" charset="0"/>
                <a:cs typeface="DIN Pro Medium" panose="020B0604020202020204" charset="0"/>
              </a:rPr>
              <a:t>Специалист в области проектирования насосных станций систем водоснабжения и водоотведения</a:t>
            </a:r>
          </a:p>
          <a:p>
            <a:pPr algn="ctr"/>
            <a:r>
              <a:rPr lang="ru-RU" sz="1600" b="1" u="sng" dirty="0">
                <a:solidFill>
                  <a:srgbClr val="FF0000"/>
                </a:solidFill>
                <a:latin typeface="DIN Pro Medium" panose="020B0604020202020204" charset="0"/>
                <a:cs typeface="DIN Pro Medium" panose="020B0604020202020204" charset="0"/>
              </a:rPr>
              <a:t>Разработка 2022</a:t>
            </a:r>
            <a:r>
              <a:rPr lang="ru-RU" sz="1600" b="1" dirty="0">
                <a:solidFill>
                  <a:srgbClr val="214271"/>
                </a:solidFill>
                <a:latin typeface="DIN Pro Medium" panose="020B0604020202020204" charset="0"/>
                <a:cs typeface="DIN Pro Medium" panose="020B0604020202020204" charset="0"/>
              </a:rPr>
              <a:t>:</a:t>
            </a:r>
          </a:p>
          <a:p>
            <a:pPr algn="ctr"/>
            <a:r>
              <a:rPr lang="ru-RU" sz="1600" b="1" dirty="0">
                <a:solidFill>
                  <a:srgbClr val="214271"/>
                </a:solidFill>
                <a:latin typeface="DIN Pro Medium" panose="020B0604020202020204" charset="0"/>
                <a:cs typeface="DIN Pro Medium" panose="020B0604020202020204" charset="0"/>
              </a:rPr>
              <a:t>- </a:t>
            </a:r>
            <a:r>
              <a:rPr lang="ru-RU" sz="1600" b="1" dirty="0">
                <a:latin typeface="DIN Pro Medium" panose="020B0604020202020204" charset="0"/>
                <a:cs typeface="DIN Pro Medium" panose="020B0604020202020204" charset="0"/>
              </a:rPr>
              <a:t>Градостроитель-специалист по инженерной </a:t>
            </a:r>
          </a:p>
          <a:p>
            <a:pPr algn="ctr"/>
            <a:r>
              <a:rPr lang="ru-RU" sz="1600" b="1" dirty="0">
                <a:latin typeface="DIN Pro Medium" panose="020B0604020202020204" charset="0"/>
                <a:cs typeface="DIN Pro Medium" panose="020B0604020202020204" charset="0"/>
              </a:rPr>
              <a:t>подготовке территории</a:t>
            </a:r>
          </a:p>
        </p:txBody>
      </p:sp>
      <p:pic>
        <p:nvPicPr>
          <p:cNvPr id="2" name="Рисунок 1"/>
          <p:cNvPicPr>
            <a:picLocks noChangeAspect="1"/>
          </p:cNvPicPr>
          <p:nvPr/>
        </p:nvPicPr>
        <p:blipFill>
          <a:blip r:embed="rId2"/>
          <a:stretch>
            <a:fillRect/>
          </a:stretch>
        </p:blipFill>
        <p:spPr>
          <a:xfrm>
            <a:off x="11011421" y="5642191"/>
            <a:ext cx="1141003" cy="1141003"/>
          </a:xfrm>
          <a:prstGeom prst="rect">
            <a:avLst/>
          </a:prstGeom>
        </p:spPr>
      </p:pic>
      <p:sp>
        <p:nvSpPr>
          <p:cNvPr id="3" name="TextBox 2"/>
          <p:cNvSpPr txBox="1"/>
          <p:nvPr/>
        </p:nvSpPr>
        <p:spPr>
          <a:xfrm>
            <a:off x="7323994" y="6244808"/>
            <a:ext cx="2272736" cy="4104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hangingPunct="0"/>
            <a:r>
              <a:rPr lang="en-US" sz="1867" b="1" dirty="0">
                <a:solidFill>
                  <a:srgbClr val="FF0000"/>
                </a:solidFill>
                <a:latin typeface="DIN Pro Medium" panose="020B0604020202020204" charset="0"/>
                <a:cs typeface="DIN Pro Medium" panose="020B0604020202020204" charset="0"/>
              </a:rPr>
              <a:t>https:/spk.nopriz.ru</a:t>
            </a:r>
            <a:endParaRPr lang="ru-RU" sz="1867" b="1" dirty="0">
              <a:solidFill>
                <a:srgbClr val="FF0000"/>
              </a:solidFill>
              <a:latin typeface="DIN Pro Medium" panose="020B0604020202020204" charset="0"/>
              <a:cs typeface="DIN Pro Medium" panose="020B0604020202020204" charset="0"/>
              <a:sym typeface="Calibri"/>
            </a:endParaRPr>
          </a:p>
        </p:txBody>
      </p:sp>
    </p:spTree>
    <p:extLst>
      <p:ext uri="{BB962C8B-B14F-4D97-AF65-F5344CB8AC3E}">
        <p14:creationId xmlns:p14="http://schemas.microsoft.com/office/powerpoint/2010/main" val="381606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Прямоугольник 42"/>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73" name="TextBox 72"/>
          <p:cNvSpPr txBox="1"/>
          <p:nvPr/>
        </p:nvSpPr>
        <p:spPr>
          <a:xfrm>
            <a:off x="0" y="71491"/>
            <a:ext cx="12192000" cy="1569660"/>
          </a:xfrm>
          <a:prstGeom prst="rect">
            <a:avLst/>
          </a:prstGeom>
          <a:noFill/>
        </p:spPr>
        <p:txBody>
          <a:bodyPr wrap="square" rtlCol="0">
            <a:spAutoFit/>
          </a:bodyPr>
          <a:lstStyle/>
          <a:p>
            <a:pPr algn="ctr"/>
            <a:r>
              <a:rPr lang="ru-RU" sz="3200" b="1" dirty="0">
                <a:solidFill>
                  <a:schemeClr val="accent5">
                    <a:lumMod val="75000"/>
                  </a:schemeClr>
                </a:solidFill>
                <a:latin typeface="DIN Pro Medium" panose="020B0604020202020204" charset="0"/>
                <a:cs typeface="DIN Pro Medium" panose="020B0604020202020204" charset="0"/>
              </a:rPr>
              <a:t>Проект профессионального стандарта</a:t>
            </a:r>
          </a:p>
          <a:p>
            <a:pPr algn="ctr"/>
            <a:r>
              <a:rPr lang="ru-RU" sz="3200" b="1" dirty="0">
                <a:solidFill>
                  <a:schemeClr val="accent5">
                    <a:lumMod val="75000"/>
                  </a:schemeClr>
                </a:solidFill>
                <a:latin typeface="DIN Pro Medium" panose="020B0604020202020204" charset="0"/>
                <a:cs typeface="DIN Pro Medium" panose="020B0604020202020204" charset="0"/>
              </a:rPr>
              <a:t>«Специалист по организации строительства объектов дорожного хозяйства» </a:t>
            </a:r>
          </a:p>
        </p:txBody>
      </p:sp>
      <p:sp>
        <p:nvSpPr>
          <p:cNvPr id="2" name="Прямоугольник 1"/>
          <p:cNvSpPr/>
          <p:nvPr/>
        </p:nvSpPr>
        <p:spPr>
          <a:xfrm>
            <a:off x="6308510" y="2118903"/>
            <a:ext cx="5065442" cy="707886"/>
          </a:xfrm>
          <a:prstGeom prst="rect">
            <a:avLst/>
          </a:prstGeom>
        </p:spPr>
        <p:txBody>
          <a:bodyPr wrap="square">
            <a:spAutoFit/>
          </a:bodyPr>
          <a:lstStyle/>
          <a:p>
            <a:pPr algn="ctr"/>
            <a:r>
              <a:rPr lang="ru-RU" sz="2000" dirty="0">
                <a:solidFill>
                  <a:srgbClr val="FF0000"/>
                </a:solidFill>
                <a:latin typeface="DIN Pro Medium" panose="020B0604020202020204" charset="0"/>
                <a:ea typeface="Times New Roman" panose="02020603050405020304" pitchFamily="18" charset="0"/>
                <a:cs typeface="DIN Pro Medium" panose="020B0604020202020204" charset="0"/>
              </a:rPr>
              <a:t>Организация строительства объектов дорожного хозяйства</a:t>
            </a:r>
            <a:endParaRPr lang="ru-RU" sz="2000" dirty="0">
              <a:solidFill>
                <a:srgbClr val="FF0000"/>
              </a:solidFill>
              <a:latin typeface="DIN Pro Medium" panose="020B0604020202020204" charset="0"/>
              <a:cs typeface="DIN Pro Medium" panose="020B0604020202020204" charset="0"/>
            </a:endParaRPr>
          </a:p>
        </p:txBody>
      </p:sp>
      <p:sp>
        <p:nvSpPr>
          <p:cNvPr id="3" name="TextBox 2"/>
          <p:cNvSpPr txBox="1"/>
          <p:nvPr/>
        </p:nvSpPr>
        <p:spPr>
          <a:xfrm>
            <a:off x="1253446" y="1965014"/>
            <a:ext cx="2518738" cy="1015663"/>
          </a:xfrm>
          <a:prstGeom prst="rect">
            <a:avLst/>
          </a:prstGeom>
          <a:noFill/>
        </p:spPr>
        <p:txBody>
          <a:bodyPr wrap="square" rtlCol="0">
            <a:spAutoFit/>
          </a:bodyPr>
          <a:lstStyle/>
          <a:p>
            <a:pPr algn="ctr"/>
            <a:r>
              <a:rPr lang="ru-RU" sz="2000" b="1" dirty="0">
                <a:latin typeface="DIN Pro Medium" panose="020B0604020202020204" charset="0"/>
                <a:cs typeface="DIN Pro Medium" panose="020B0604020202020204" charset="0"/>
              </a:rPr>
              <a:t>Вид профессиональной деятельности</a:t>
            </a:r>
          </a:p>
        </p:txBody>
      </p:sp>
      <p:sp>
        <p:nvSpPr>
          <p:cNvPr id="4" name="Стрелка вниз 3"/>
          <p:cNvSpPr/>
          <p:nvPr/>
        </p:nvSpPr>
        <p:spPr>
          <a:xfrm rot="16200000">
            <a:off x="4708800" y="1967407"/>
            <a:ext cx="517395" cy="1010874"/>
          </a:xfrm>
          <a:prstGeom prst="downArrow">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663894" y="3065429"/>
            <a:ext cx="6354673" cy="2862322"/>
          </a:xfrm>
          <a:prstGeom prst="rect">
            <a:avLst/>
          </a:prstGeom>
        </p:spPr>
        <p:txBody>
          <a:bodyPr wrap="square">
            <a:spAutoFit/>
          </a:bodyPr>
          <a:lstStyle/>
          <a:p>
            <a:pPr algn="ctr"/>
            <a:r>
              <a:rPr lang="ru-RU" sz="2000" dirty="0">
                <a:solidFill>
                  <a:srgbClr val="FF0000"/>
                </a:solidFill>
                <a:latin typeface="DIN Pro Medium" panose="020B0604020202020204" charset="0"/>
                <a:ea typeface="Times New Roman" panose="02020603050405020304" pitchFamily="18" charset="0"/>
                <a:cs typeface="DIN Pro Medium" panose="020B0604020202020204" charset="0"/>
              </a:rPr>
              <a:t>Обеспечение рационального использования производственных ресурсов, получение максимальных финансовых результатов при минимальных издержках производства,  соблюдение требований проектной, рабочей, организационной, нормативной и технологической документации в процессе строительства, реконструкции, ремонта объектов дорожного хозяйства</a:t>
            </a:r>
            <a:endParaRPr lang="ru-RU" sz="2000" dirty="0">
              <a:solidFill>
                <a:srgbClr val="FF0000"/>
              </a:solidFill>
              <a:latin typeface="DIN Pro Medium" panose="020B0604020202020204" charset="0"/>
              <a:cs typeface="DIN Pro Medium" panose="020B0604020202020204" charset="0"/>
            </a:endParaRPr>
          </a:p>
        </p:txBody>
      </p:sp>
      <p:sp>
        <p:nvSpPr>
          <p:cNvPr id="24" name="Стрелка вниз 23"/>
          <p:cNvSpPr/>
          <p:nvPr/>
        </p:nvSpPr>
        <p:spPr>
          <a:xfrm rot="16200000">
            <a:off x="4776868" y="3792385"/>
            <a:ext cx="517395" cy="1010874"/>
          </a:xfrm>
          <a:prstGeom prst="downArrow">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253446" y="3898759"/>
            <a:ext cx="2654875" cy="1015663"/>
          </a:xfrm>
          <a:prstGeom prst="rect">
            <a:avLst/>
          </a:prstGeom>
          <a:noFill/>
        </p:spPr>
        <p:txBody>
          <a:bodyPr wrap="square" rtlCol="0">
            <a:spAutoFit/>
          </a:bodyPr>
          <a:lstStyle/>
          <a:p>
            <a:pPr algn="ctr"/>
            <a:r>
              <a:rPr lang="ru-RU" sz="2000" b="1" dirty="0">
                <a:latin typeface="DIN Pro Medium" panose="020B0604020202020204" charset="0"/>
                <a:cs typeface="DIN Pro Medium" panose="020B0604020202020204" charset="0"/>
              </a:rPr>
              <a:t>Основная цель вида профессиональной деятельности</a:t>
            </a:r>
          </a:p>
        </p:txBody>
      </p:sp>
      <p:sp>
        <p:nvSpPr>
          <p:cNvPr id="22" name="Прямоугольник 21"/>
          <p:cNvSpPr/>
          <p:nvPr/>
        </p:nvSpPr>
        <p:spPr>
          <a:xfrm>
            <a:off x="200081" y="5971004"/>
            <a:ext cx="1917513" cy="369332"/>
          </a:xfrm>
          <a:prstGeom prst="rect">
            <a:avLst/>
          </a:prstGeom>
        </p:spPr>
        <p:txBody>
          <a:bodyPr wrap="none">
            <a:spAutoFit/>
          </a:bodyPr>
          <a:lstStyle/>
          <a:p>
            <a:pPr>
              <a:spcAft>
                <a:spcPts val="0"/>
              </a:spcAft>
            </a:pPr>
            <a:r>
              <a:rPr lang="ru-RU" b="1" dirty="0">
                <a:latin typeface="DIN Pro Medium" panose="020B0604020202020204" charset="0"/>
                <a:ea typeface="Times New Roman" panose="02020603050405020304" pitchFamily="18" charset="0"/>
                <a:cs typeface="DIN Pro Medium" panose="020B0604020202020204" charset="0"/>
              </a:rPr>
              <a:t>Группа занятий:</a:t>
            </a:r>
            <a:endParaRPr lang="ru-RU" b="1" dirty="0">
              <a:effectLst/>
              <a:latin typeface="DIN Pro Medium" panose="020B0604020202020204" charset="0"/>
              <a:ea typeface="Times New Roman" panose="02020603050405020304" pitchFamily="18" charset="0"/>
              <a:cs typeface="DIN Pro Medium" panose="020B0604020202020204" charset="0"/>
            </a:endParaRPr>
          </a:p>
        </p:txBody>
      </p:sp>
      <p:sp>
        <p:nvSpPr>
          <p:cNvPr id="23" name="Прямоугольник 22"/>
          <p:cNvSpPr/>
          <p:nvPr/>
        </p:nvSpPr>
        <p:spPr>
          <a:xfrm>
            <a:off x="2512815" y="5878671"/>
            <a:ext cx="7433445" cy="923330"/>
          </a:xfrm>
          <a:prstGeom prst="rect">
            <a:avLst/>
          </a:prstGeom>
        </p:spPr>
        <p:txBody>
          <a:bodyPr wrap="none">
            <a:spAutoFit/>
          </a:bodyPr>
          <a:lstStyle/>
          <a:p>
            <a:r>
              <a:rPr lang="en-US" b="1" dirty="0">
                <a:latin typeface="DIN Pro Medium" panose="020B0604020202020204" charset="0"/>
                <a:cs typeface="DIN Pro Medium" panose="020B0604020202020204" charset="0"/>
              </a:rPr>
              <a:t>1323 </a:t>
            </a:r>
            <a:r>
              <a:rPr lang="ru-RU" b="1" dirty="0">
                <a:latin typeface="DIN Pro Medium" panose="020B0604020202020204" charset="0"/>
                <a:cs typeface="DIN Pro Medium" panose="020B0604020202020204" charset="0"/>
              </a:rPr>
              <a:t>Руководители подразделений (управляющие) в строительстве</a:t>
            </a:r>
          </a:p>
          <a:p>
            <a:r>
              <a:rPr lang="en-US" b="1" dirty="0">
                <a:latin typeface="DIN Pro Medium" panose="020B0604020202020204" charset="0"/>
                <a:cs typeface="DIN Pro Medium" panose="020B0604020202020204" charset="0"/>
              </a:rPr>
              <a:t>2142</a:t>
            </a:r>
            <a:r>
              <a:rPr lang="ru-RU" b="1" dirty="0">
                <a:latin typeface="DIN Pro Medium" panose="020B0604020202020204" charset="0"/>
                <a:cs typeface="DIN Pro Medium" panose="020B0604020202020204" charset="0"/>
              </a:rPr>
              <a:t> Инженеры по гражданскому строительству</a:t>
            </a:r>
            <a:endParaRPr lang="en-US" b="1" dirty="0">
              <a:latin typeface="DIN Pro Medium" panose="020B0604020202020204" charset="0"/>
              <a:cs typeface="DIN Pro Medium" panose="020B0604020202020204" charset="0"/>
            </a:endParaRPr>
          </a:p>
          <a:p>
            <a:r>
              <a:rPr lang="en-US" b="1" dirty="0">
                <a:latin typeface="DIN Pro Medium" panose="020B0604020202020204" charset="0"/>
                <a:cs typeface="DIN Pro Medium" panose="020B0604020202020204" charset="0"/>
              </a:rPr>
              <a:t>3123 </a:t>
            </a:r>
            <a:r>
              <a:rPr lang="ru-RU" b="1" dirty="0">
                <a:latin typeface="DIN Pro Medium" panose="020B0604020202020204" charset="0"/>
                <a:cs typeface="DIN Pro Medium" panose="020B0604020202020204" charset="0"/>
              </a:rPr>
              <a:t>Мастера (бригадиры) в строительстве</a:t>
            </a:r>
          </a:p>
        </p:txBody>
      </p:sp>
      <p:sp>
        <p:nvSpPr>
          <p:cNvPr id="13" name="Номер слайда 11"/>
          <p:cNvSpPr>
            <a:spLocks noGrp="1"/>
          </p:cNvSpPr>
          <p:nvPr>
            <p:ph type="sldNum" sz="quarter" idx="12"/>
          </p:nvPr>
        </p:nvSpPr>
        <p:spPr>
          <a:xfrm>
            <a:off x="11662719" y="6492875"/>
            <a:ext cx="529281" cy="365125"/>
          </a:xfrm>
        </p:spPr>
        <p:txBody>
          <a:bodyPr/>
          <a:lstStyle/>
          <a:p>
            <a:r>
              <a:rPr lang="en-US" dirty="0"/>
              <a:t>8</a:t>
            </a:r>
            <a:endParaRPr lang="ru-RU" dirty="0"/>
          </a:p>
        </p:txBody>
      </p:sp>
    </p:spTree>
    <p:extLst>
      <p:ext uri="{BB962C8B-B14F-4D97-AF65-F5344CB8AC3E}">
        <p14:creationId xmlns:p14="http://schemas.microsoft.com/office/powerpoint/2010/main" val="157029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Прямоугольник 42"/>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73" name="TextBox 72"/>
          <p:cNvSpPr txBox="1"/>
          <p:nvPr/>
        </p:nvSpPr>
        <p:spPr>
          <a:xfrm>
            <a:off x="0" y="71491"/>
            <a:ext cx="12192000" cy="1569660"/>
          </a:xfrm>
          <a:prstGeom prst="rect">
            <a:avLst/>
          </a:prstGeom>
          <a:noFill/>
        </p:spPr>
        <p:txBody>
          <a:bodyPr wrap="square" rtlCol="0">
            <a:spAutoFit/>
          </a:bodyPr>
          <a:lstStyle/>
          <a:p>
            <a:pPr algn="ctr"/>
            <a:r>
              <a:rPr lang="ru-RU" sz="3200" b="1" dirty="0">
                <a:solidFill>
                  <a:schemeClr val="accent5">
                    <a:lumMod val="75000"/>
                  </a:schemeClr>
                </a:solidFill>
                <a:latin typeface="DIN Pro Medium" panose="020B0604020202020204" charset="0"/>
                <a:cs typeface="DIN Pro Medium" panose="020B0604020202020204" charset="0"/>
              </a:rPr>
              <a:t>Проект функциональной карты</a:t>
            </a:r>
          </a:p>
          <a:p>
            <a:pPr algn="ctr"/>
            <a:r>
              <a:rPr lang="ru-RU" sz="3200" b="1" dirty="0">
                <a:solidFill>
                  <a:schemeClr val="accent5">
                    <a:lumMod val="75000"/>
                  </a:schemeClr>
                </a:solidFill>
                <a:latin typeface="DIN Pro Medium" panose="020B0604020202020204" charset="0"/>
                <a:cs typeface="DIN Pro Medium" panose="020B0604020202020204" charset="0"/>
              </a:rPr>
              <a:t>«Специалист по организации строительства объектов дорожного хозяйства»</a:t>
            </a:r>
          </a:p>
        </p:txBody>
      </p:sp>
      <p:sp>
        <p:nvSpPr>
          <p:cNvPr id="13" name="TextBox 12"/>
          <p:cNvSpPr txBox="1"/>
          <p:nvPr/>
        </p:nvSpPr>
        <p:spPr>
          <a:xfrm rot="16200000">
            <a:off x="-1215566" y="3462015"/>
            <a:ext cx="3310522" cy="369332"/>
          </a:xfrm>
          <a:prstGeom prst="rect">
            <a:avLst/>
          </a:prstGeom>
          <a:noFill/>
        </p:spPr>
        <p:txBody>
          <a:bodyPr wrap="none" rtlCol="0">
            <a:spAutoFit/>
          </a:bodyPr>
          <a:lstStyle/>
          <a:p>
            <a:r>
              <a:rPr lang="ru-RU" b="1" dirty="0">
                <a:solidFill>
                  <a:srgbClr val="C00000"/>
                </a:solidFill>
                <a:latin typeface="DIN Pro Medium" panose="020B0604020202020204" charset="0"/>
                <a:cs typeface="DIN Pro Medium" panose="020B0604020202020204" charset="0"/>
              </a:rPr>
              <a:t>Профессиональный стандарт</a:t>
            </a:r>
          </a:p>
        </p:txBody>
      </p:sp>
      <p:sp>
        <p:nvSpPr>
          <p:cNvPr id="14" name="Левая фигурная скобка 13"/>
          <p:cNvSpPr/>
          <p:nvPr/>
        </p:nvSpPr>
        <p:spPr>
          <a:xfrm>
            <a:off x="682124" y="1859299"/>
            <a:ext cx="508273" cy="369271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TextBox 14"/>
          <p:cNvSpPr txBox="1"/>
          <p:nvPr/>
        </p:nvSpPr>
        <p:spPr>
          <a:xfrm>
            <a:off x="1216177" y="2407939"/>
            <a:ext cx="848309" cy="369332"/>
          </a:xfrm>
          <a:prstGeom prst="rect">
            <a:avLst/>
          </a:prstGeom>
          <a:noFill/>
        </p:spPr>
        <p:txBody>
          <a:bodyPr wrap="none" rtlCol="0">
            <a:spAutoFit/>
          </a:bodyPr>
          <a:lstStyle/>
          <a:p>
            <a:r>
              <a:rPr lang="ru-RU" b="1" dirty="0">
                <a:latin typeface="DIN Pro Medium" panose="020B0604020202020204" charset="0"/>
                <a:cs typeface="DIN Pro Medium" panose="020B0604020202020204" charset="0"/>
              </a:rPr>
              <a:t>ОТФ А</a:t>
            </a:r>
          </a:p>
        </p:txBody>
      </p:sp>
      <p:sp>
        <p:nvSpPr>
          <p:cNvPr id="16" name="TextBox 15"/>
          <p:cNvSpPr txBox="1"/>
          <p:nvPr/>
        </p:nvSpPr>
        <p:spPr>
          <a:xfrm>
            <a:off x="3199473" y="2248232"/>
            <a:ext cx="8835183" cy="646331"/>
          </a:xfrm>
          <a:prstGeom prst="rect">
            <a:avLst/>
          </a:prstGeom>
          <a:noFill/>
        </p:spPr>
        <p:txBody>
          <a:bodyPr wrap="square" rtlCol="0">
            <a:spAutoFit/>
          </a:bodyPr>
          <a:lstStyle/>
          <a:p>
            <a:pPr algn="ctr"/>
            <a:r>
              <a:rPr lang="ru-RU" b="1" dirty="0">
                <a:latin typeface="DIN Pro Medium" panose="020B0604020202020204" charset="0"/>
                <a:cs typeface="DIN Pro Medium" panose="020B0604020202020204" charset="0"/>
              </a:rPr>
              <a:t>Организация и контроль дорожно-строительных работ на участке строительства, реконструкции и ремонта (далее – строительства) объектов дорожного хозяйства</a:t>
            </a:r>
          </a:p>
        </p:txBody>
      </p:sp>
      <p:sp>
        <p:nvSpPr>
          <p:cNvPr id="17" name="TextBox 16"/>
          <p:cNvSpPr txBox="1"/>
          <p:nvPr/>
        </p:nvSpPr>
        <p:spPr>
          <a:xfrm>
            <a:off x="6189429" y="1806754"/>
            <a:ext cx="2855269" cy="369332"/>
          </a:xfrm>
          <a:prstGeom prst="rect">
            <a:avLst/>
          </a:prstGeom>
          <a:noFill/>
        </p:spPr>
        <p:txBody>
          <a:bodyPr wrap="none" rtlCol="0">
            <a:spAutoFit/>
          </a:bodyPr>
          <a:lstStyle/>
          <a:p>
            <a:r>
              <a:rPr lang="en-US" b="1" dirty="0">
                <a:solidFill>
                  <a:srgbClr val="C00000"/>
                </a:solidFill>
                <a:latin typeface="DIN Pro Medium" panose="020B0604020202020204" charset="0"/>
                <a:cs typeface="DIN Pro Medium" panose="020B0604020202020204" charset="0"/>
              </a:rPr>
              <a:t>5 </a:t>
            </a:r>
            <a:r>
              <a:rPr lang="ru-RU" b="1" dirty="0">
                <a:solidFill>
                  <a:srgbClr val="C00000"/>
                </a:solidFill>
                <a:latin typeface="DIN Pro Medium" panose="020B0604020202020204" charset="0"/>
                <a:cs typeface="DIN Pro Medium" panose="020B0604020202020204" charset="0"/>
              </a:rPr>
              <a:t>уровень квалификации</a:t>
            </a:r>
          </a:p>
        </p:txBody>
      </p:sp>
      <p:cxnSp>
        <p:nvCxnSpPr>
          <p:cNvPr id="18" name="Прямая со стрелкой 17"/>
          <p:cNvCxnSpPr/>
          <p:nvPr/>
        </p:nvCxnSpPr>
        <p:spPr>
          <a:xfrm>
            <a:off x="2333678" y="2592605"/>
            <a:ext cx="493412" cy="0"/>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89429" y="2955757"/>
            <a:ext cx="2855269" cy="369332"/>
          </a:xfrm>
          <a:prstGeom prst="rect">
            <a:avLst/>
          </a:prstGeom>
          <a:noFill/>
        </p:spPr>
        <p:txBody>
          <a:bodyPr wrap="none" rtlCol="0">
            <a:spAutoFit/>
          </a:bodyPr>
          <a:lstStyle/>
          <a:p>
            <a:r>
              <a:rPr lang="ru-RU" b="1" dirty="0">
                <a:solidFill>
                  <a:srgbClr val="C00000"/>
                </a:solidFill>
                <a:latin typeface="DIN Pro Medium" panose="020B0604020202020204" charset="0"/>
                <a:cs typeface="DIN Pro Medium" panose="020B0604020202020204" charset="0"/>
              </a:rPr>
              <a:t>6</a:t>
            </a:r>
            <a:r>
              <a:rPr lang="en-US" b="1" dirty="0">
                <a:solidFill>
                  <a:srgbClr val="C00000"/>
                </a:solidFill>
                <a:latin typeface="DIN Pro Medium" panose="020B0604020202020204" charset="0"/>
                <a:cs typeface="DIN Pro Medium" panose="020B0604020202020204" charset="0"/>
              </a:rPr>
              <a:t> </a:t>
            </a:r>
            <a:r>
              <a:rPr lang="ru-RU" b="1" dirty="0">
                <a:solidFill>
                  <a:srgbClr val="C00000"/>
                </a:solidFill>
                <a:latin typeface="DIN Pro Medium" panose="020B0604020202020204" charset="0"/>
                <a:cs typeface="DIN Pro Medium" panose="020B0604020202020204" charset="0"/>
              </a:rPr>
              <a:t>уровень квалификации</a:t>
            </a:r>
          </a:p>
        </p:txBody>
      </p:sp>
      <p:sp>
        <p:nvSpPr>
          <p:cNvPr id="25" name="TextBox 24"/>
          <p:cNvSpPr txBox="1"/>
          <p:nvPr/>
        </p:nvSpPr>
        <p:spPr>
          <a:xfrm>
            <a:off x="1208161" y="3565855"/>
            <a:ext cx="856325" cy="369332"/>
          </a:xfrm>
          <a:prstGeom prst="rect">
            <a:avLst/>
          </a:prstGeom>
          <a:noFill/>
        </p:spPr>
        <p:txBody>
          <a:bodyPr wrap="none" rtlCol="0">
            <a:spAutoFit/>
          </a:bodyPr>
          <a:lstStyle/>
          <a:p>
            <a:r>
              <a:rPr lang="ru-RU" b="1" dirty="0">
                <a:latin typeface="DIN Pro Medium" panose="020B0604020202020204" charset="0"/>
                <a:cs typeface="DIN Pro Medium" panose="020B0604020202020204" charset="0"/>
              </a:rPr>
              <a:t>ОТФ В</a:t>
            </a:r>
          </a:p>
        </p:txBody>
      </p:sp>
      <p:sp>
        <p:nvSpPr>
          <p:cNvPr id="9" name="Прямоугольник 8"/>
          <p:cNvSpPr/>
          <p:nvPr/>
        </p:nvSpPr>
        <p:spPr>
          <a:xfrm>
            <a:off x="3199472" y="3492975"/>
            <a:ext cx="8835183" cy="646331"/>
          </a:xfrm>
          <a:prstGeom prst="rect">
            <a:avLst/>
          </a:prstGeom>
        </p:spPr>
        <p:txBody>
          <a:bodyPr wrap="square">
            <a:spAutoFit/>
          </a:bodyPr>
          <a:lstStyle/>
          <a:p>
            <a:pPr algn="ctr"/>
            <a:r>
              <a:rPr lang="ru-RU" b="1" dirty="0">
                <a:latin typeface="DIN Pro Medium" panose="020B0604020202020204" charset="0"/>
                <a:ea typeface="Times New Roman" panose="02020603050405020304" pitchFamily="18" charset="0"/>
                <a:cs typeface="DIN Pro Medium" panose="020B0604020202020204" charset="0"/>
              </a:rPr>
              <a:t>Организация и контроль производственно-хозяйственной деятельности в процессе строительства объектов дорожного хозяйства</a:t>
            </a:r>
            <a:endParaRPr lang="ru-RU" b="1" dirty="0">
              <a:latin typeface="DIN Pro Medium" panose="020B0604020202020204" charset="0"/>
              <a:cs typeface="DIN Pro Medium" panose="020B0604020202020204" charset="0"/>
            </a:endParaRPr>
          </a:p>
        </p:txBody>
      </p:sp>
      <p:cxnSp>
        <p:nvCxnSpPr>
          <p:cNvPr id="26" name="Прямая со стрелкой 25"/>
          <p:cNvCxnSpPr/>
          <p:nvPr/>
        </p:nvCxnSpPr>
        <p:spPr>
          <a:xfrm>
            <a:off x="2364752" y="3751757"/>
            <a:ext cx="534455" cy="0"/>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89429" y="4243552"/>
            <a:ext cx="2855269" cy="369332"/>
          </a:xfrm>
          <a:prstGeom prst="rect">
            <a:avLst/>
          </a:prstGeom>
          <a:noFill/>
        </p:spPr>
        <p:txBody>
          <a:bodyPr wrap="none" rtlCol="0">
            <a:spAutoFit/>
          </a:bodyPr>
          <a:lstStyle/>
          <a:p>
            <a:r>
              <a:rPr lang="ru-RU" b="1" dirty="0">
                <a:solidFill>
                  <a:srgbClr val="C00000"/>
                </a:solidFill>
                <a:latin typeface="DIN Pro Medium" panose="020B0604020202020204" charset="0"/>
                <a:cs typeface="DIN Pro Medium" panose="020B0604020202020204" charset="0"/>
              </a:rPr>
              <a:t>7</a:t>
            </a:r>
            <a:r>
              <a:rPr lang="en-US" b="1" dirty="0">
                <a:solidFill>
                  <a:srgbClr val="C00000"/>
                </a:solidFill>
                <a:latin typeface="DIN Pro Medium" panose="020B0604020202020204" charset="0"/>
                <a:cs typeface="DIN Pro Medium" panose="020B0604020202020204" charset="0"/>
              </a:rPr>
              <a:t> </a:t>
            </a:r>
            <a:r>
              <a:rPr lang="ru-RU" b="1" dirty="0">
                <a:solidFill>
                  <a:srgbClr val="C00000"/>
                </a:solidFill>
                <a:latin typeface="DIN Pro Medium" panose="020B0604020202020204" charset="0"/>
                <a:cs typeface="DIN Pro Medium" panose="020B0604020202020204" charset="0"/>
              </a:rPr>
              <a:t>уровень квалификации</a:t>
            </a:r>
          </a:p>
        </p:txBody>
      </p:sp>
      <p:sp>
        <p:nvSpPr>
          <p:cNvPr id="28" name="TextBox 27"/>
          <p:cNvSpPr txBox="1"/>
          <p:nvPr/>
        </p:nvSpPr>
        <p:spPr>
          <a:xfrm>
            <a:off x="1208160" y="4824361"/>
            <a:ext cx="856325" cy="369332"/>
          </a:xfrm>
          <a:prstGeom prst="rect">
            <a:avLst/>
          </a:prstGeom>
          <a:noFill/>
        </p:spPr>
        <p:txBody>
          <a:bodyPr wrap="none" rtlCol="0">
            <a:spAutoFit/>
          </a:bodyPr>
          <a:lstStyle/>
          <a:p>
            <a:r>
              <a:rPr lang="ru-RU" b="1" dirty="0">
                <a:latin typeface="DIN Pro Medium" panose="020B0604020202020204" charset="0"/>
                <a:cs typeface="DIN Pro Medium" panose="020B0604020202020204" charset="0"/>
              </a:rPr>
              <a:t>ОТФ С</a:t>
            </a:r>
          </a:p>
        </p:txBody>
      </p:sp>
      <p:sp>
        <p:nvSpPr>
          <p:cNvPr id="29" name="Прямоугольник 28"/>
          <p:cNvSpPr/>
          <p:nvPr/>
        </p:nvSpPr>
        <p:spPr>
          <a:xfrm>
            <a:off x="3211246" y="4719158"/>
            <a:ext cx="7132657" cy="646331"/>
          </a:xfrm>
          <a:prstGeom prst="rect">
            <a:avLst/>
          </a:prstGeom>
        </p:spPr>
        <p:txBody>
          <a:bodyPr wrap="square">
            <a:spAutoFit/>
          </a:bodyPr>
          <a:lstStyle/>
          <a:p>
            <a:pPr algn="ctr"/>
            <a:r>
              <a:rPr lang="ru-RU" b="1" dirty="0">
                <a:latin typeface="DIN Pro Medium" panose="020B0604020202020204" charset="0"/>
                <a:cs typeface="DIN Pro Medium" panose="020B0604020202020204" charset="0"/>
              </a:rPr>
              <a:t>Организация строительства и приемка в эксплуатацию законченных строительством объектов дорожного хозяйства</a:t>
            </a:r>
          </a:p>
        </p:txBody>
      </p:sp>
      <p:cxnSp>
        <p:nvCxnSpPr>
          <p:cNvPr id="30" name="Прямая со стрелкой 29"/>
          <p:cNvCxnSpPr/>
          <p:nvPr/>
        </p:nvCxnSpPr>
        <p:spPr>
          <a:xfrm>
            <a:off x="2404751" y="5009027"/>
            <a:ext cx="534455" cy="0"/>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Номер слайда 11"/>
          <p:cNvSpPr>
            <a:spLocks noGrp="1"/>
          </p:cNvSpPr>
          <p:nvPr>
            <p:ph type="sldNum" sz="quarter" idx="12"/>
          </p:nvPr>
        </p:nvSpPr>
        <p:spPr>
          <a:xfrm>
            <a:off x="11662719" y="6492875"/>
            <a:ext cx="529281" cy="365125"/>
          </a:xfrm>
        </p:spPr>
        <p:txBody>
          <a:bodyPr/>
          <a:lstStyle/>
          <a:p>
            <a:r>
              <a:rPr lang="en-US" dirty="0"/>
              <a:t>9</a:t>
            </a:r>
          </a:p>
        </p:txBody>
      </p:sp>
    </p:spTree>
    <p:extLst>
      <p:ext uri="{BB962C8B-B14F-4D97-AF65-F5344CB8AC3E}">
        <p14:creationId xmlns:p14="http://schemas.microsoft.com/office/powerpoint/2010/main" val="149064142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14476</TotalTime>
  <Words>3016</Words>
  <Application>Microsoft Office PowerPoint</Application>
  <PresentationFormat>Широкоэкранный</PresentationFormat>
  <Paragraphs>402</Paragraphs>
  <Slides>26</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26</vt:i4>
      </vt:variant>
    </vt:vector>
  </HeadingPairs>
  <TitlesOfParts>
    <vt:vector size="35" baseType="lpstr">
      <vt:lpstr>Times New Roman</vt:lpstr>
      <vt:lpstr>DIN Pro Medium</vt:lpstr>
      <vt:lpstr>Calibri</vt:lpstr>
      <vt:lpstr>Century Gothic</vt:lpstr>
      <vt:lpstr>Arial</vt:lpstr>
      <vt:lpstr>Verdana</vt:lpstr>
      <vt:lpstr>Wingdings</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Muraz</dc:creator>
  <cp:lastModifiedBy>Надежда Прокопьева</cp:lastModifiedBy>
  <cp:revision>387</cp:revision>
  <cp:lastPrinted>2021-06-30T06:14:48Z</cp:lastPrinted>
  <dcterms:created xsi:type="dcterms:W3CDTF">2021-04-13T19:02:05Z</dcterms:created>
  <dcterms:modified xsi:type="dcterms:W3CDTF">2022-09-21T05:47:00Z</dcterms:modified>
</cp:coreProperties>
</file>